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Dosis"/>
      <p:regular r:id="rId21"/>
      <p:bold r:id="rId22"/>
    </p:embeddedFont>
    <p:embeddedFont>
      <p:font typeface="Dosis Medium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Dosis-bold.fntdata"/><Relationship Id="rId10" Type="http://schemas.openxmlformats.org/officeDocument/2006/relationships/slide" Target="slides/slide5.xml"/><Relationship Id="rId21" Type="http://schemas.openxmlformats.org/officeDocument/2006/relationships/font" Target="fonts/Dosis-regular.fntdata"/><Relationship Id="rId13" Type="http://schemas.openxmlformats.org/officeDocument/2006/relationships/slide" Target="slides/slide8.xml"/><Relationship Id="rId24" Type="http://schemas.openxmlformats.org/officeDocument/2006/relationships/font" Target="fonts/DosisMedium-bold.fntdata"/><Relationship Id="rId12" Type="http://schemas.openxmlformats.org/officeDocument/2006/relationships/slide" Target="slides/slide7.xml"/><Relationship Id="rId23" Type="http://schemas.openxmlformats.org/officeDocument/2006/relationships/font" Target="fonts/Dosis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bc0aab7b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bc0aab7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b61a702e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b61a702e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b61a702e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b61a702e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bc0aab7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bc0aab7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bc0aab7b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bc0aab7b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bc0aab7b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bc0aab7b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b2a6013fb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b2a6013fb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mins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b2a6013fb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b2a6013fb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b61a702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b61a702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b61a702e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b61a702e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b61a702e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b61a702e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b61a702e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b61a702e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bf5a80d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bf5a80d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b61a702e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b61a702e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464100" y="4132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>
                <a:solidFill>
                  <a:srgbClr val="99999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⬡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1519538" y="1289750"/>
            <a:ext cx="1614114" cy="463374"/>
          </a:xfrm>
          <a:prstGeom prst="flowChartTerminator">
            <a:avLst/>
          </a:prstGeom>
          <a:gradFill>
            <a:gsLst>
              <a:gs pos="0">
                <a:srgbClr val="8AE0FF"/>
              </a:gs>
              <a:gs pos="100000">
                <a:srgbClr val="D5A6BD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010338" y="1289750"/>
            <a:ext cx="1614114" cy="463374"/>
          </a:xfrm>
          <a:prstGeom prst="flowChartTerminator">
            <a:avLst/>
          </a:prstGeom>
          <a:gradFill>
            <a:gsLst>
              <a:gs pos="0">
                <a:srgbClr val="8AE0FF"/>
              </a:gs>
              <a:gs pos="100000">
                <a:srgbClr val="D5A6BD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519538" y="3210700"/>
            <a:ext cx="1614114" cy="463374"/>
          </a:xfrm>
          <a:prstGeom prst="flowChartTerminator">
            <a:avLst/>
          </a:prstGeom>
          <a:gradFill>
            <a:gsLst>
              <a:gs pos="0">
                <a:srgbClr val="8AE0FF"/>
              </a:gs>
              <a:gs pos="100000">
                <a:srgbClr val="D5A6BD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10338" y="3210700"/>
            <a:ext cx="1614114" cy="463374"/>
          </a:xfrm>
          <a:prstGeom prst="flowChartTerminator">
            <a:avLst/>
          </a:prstGeom>
          <a:gradFill>
            <a:gsLst>
              <a:gs pos="0">
                <a:srgbClr val="8AE0FF"/>
              </a:gs>
              <a:gs pos="100000">
                <a:srgbClr val="D5A6BD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6041750" y="1343225"/>
            <a:ext cx="1551300" cy="356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subTitle"/>
          </p:nvPr>
        </p:nvSpPr>
        <p:spPr>
          <a:xfrm>
            <a:off x="1550950" y="1343238"/>
            <a:ext cx="1551300" cy="356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3" type="subTitle"/>
          </p:nvPr>
        </p:nvSpPr>
        <p:spPr>
          <a:xfrm>
            <a:off x="1550950" y="3264175"/>
            <a:ext cx="1551300" cy="356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4" type="subTitle"/>
          </p:nvPr>
        </p:nvSpPr>
        <p:spPr>
          <a:xfrm>
            <a:off x="6041750" y="3264175"/>
            <a:ext cx="1551300" cy="356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5" type="body"/>
          </p:nvPr>
        </p:nvSpPr>
        <p:spPr>
          <a:xfrm>
            <a:off x="494250" y="3830475"/>
            <a:ext cx="37611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⬡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6" type="body"/>
          </p:nvPr>
        </p:nvSpPr>
        <p:spPr>
          <a:xfrm>
            <a:off x="446050" y="1899850"/>
            <a:ext cx="37611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7" type="body"/>
          </p:nvPr>
        </p:nvSpPr>
        <p:spPr>
          <a:xfrm>
            <a:off x="4936850" y="1899852"/>
            <a:ext cx="3761100" cy="1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8" type="body"/>
          </p:nvPr>
        </p:nvSpPr>
        <p:spPr>
          <a:xfrm>
            <a:off x="4936850" y="3788800"/>
            <a:ext cx="3761100" cy="1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⬡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⬡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389600"/>
            <a:ext cx="356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⬡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⬡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⬡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⬡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⬡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⬡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⬡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⬡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⬡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⬡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 of Squares in Lean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Lean 3.0</a:t>
            </a:r>
            <a:endParaRPr/>
          </a:p>
        </p:txBody>
      </p:sp>
      <p:sp>
        <p:nvSpPr>
          <p:cNvPr id="71" name="Google Shape;71;p14"/>
          <p:cNvSpPr txBox="1"/>
          <p:nvPr>
            <p:ph idx="2" type="subTitle"/>
          </p:nvPr>
        </p:nvSpPr>
        <p:spPr>
          <a:xfrm>
            <a:off x="464100" y="4132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Made by Gal Lebel and Alex Baucke (and Flo, TBH) on July 25th,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254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</a:t>
            </a:r>
            <a:r>
              <a:rPr lang="en-GB"/>
              <a:t>2/4</a:t>
            </a:r>
            <a:r>
              <a:rPr lang="en-GB"/>
              <a:t>] </a:t>
            </a:r>
            <a:r>
              <a:rPr lang="en-GB"/>
              <a:t>Proof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311700" y="864976"/>
            <a:ext cx="8520600" cy="4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We show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a)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→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b)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Assume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a).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Let </a:t>
            </a:r>
            <a:r>
              <a:rPr b="1" lang="en-GB" sz="18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L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be a list over </a:t>
            </a:r>
            <a:r>
              <a:rPr b="1" lang="en-GB" sz="2100">
                <a:solidFill>
                  <a:schemeClr val="accent1"/>
                </a:solidFill>
              </a:rPr>
              <a:t>ℝ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whose sum of squares is equal to </a:t>
            </a:r>
            <a:r>
              <a:rPr b="1" lang="en-GB" sz="18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0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and without loss of generality, let </a:t>
            </a:r>
            <a:r>
              <a:rPr b="1" lang="en-GB" sz="18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x</a:t>
            </a:r>
            <a:r>
              <a:rPr b="1" baseline="-25000" lang="en-GB" sz="18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r>
              <a:rPr b="1" lang="en-GB" sz="18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≠</a:t>
            </a:r>
            <a:r>
              <a:rPr b="1" lang="en-GB" sz="18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 0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Then :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We can now divide all the terms by         and continue with the equality, because division of 0 by any number is still equal to zero. 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31" name="Google Shape;131;p23"/>
          <p:cNvGrpSpPr/>
          <p:nvPr/>
        </p:nvGrpSpPr>
        <p:grpSpPr>
          <a:xfrm>
            <a:off x="2407350" y="1796475"/>
            <a:ext cx="4073238" cy="932275"/>
            <a:chOff x="3014413" y="3131900"/>
            <a:chExt cx="4073238" cy="932275"/>
          </a:xfrm>
        </p:grpSpPr>
        <p:pic>
          <p:nvPicPr>
            <p:cNvPr id="132" name="Google Shape;13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14413" y="3131900"/>
              <a:ext cx="3115174" cy="932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3"/>
            <p:cNvSpPr txBox="1"/>
            <p:nvPr/>
          </p:nvSpPr>
          <p:spPr>
            <a:xfrm>
              <a:off x="5996250" y="3386875"/>
              <a:ext cx="1091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= 0</a:t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800" y="2778300"/>
            <a:ext cx="298500" cy="510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254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[3</a:t>
            </a:r>
            <a:r>
              <a:rPr lang="en-GB"/>
              <a:t>/4</a:t>
            </a:r>
            <a:r>
              <a:rPr lang="en-GB"/>
              <a:t>] </a:t>
            </a:r>
            <a:r>
              <a:rPr lang="en-GB"/>
              <a:t>Proof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38" y="1212938"/>
            <a:ext cx="511492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325" y="3127475"/>
            <a:ext cx="33147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311700" y="1212950"/>
            <a:ext cx="8229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So now we have: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067075"/>
            <a:ext cx="8229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By adding (-1) to both sides, we get :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457513" y="4016125"/>
            <a:ext cx="8229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Which confirms our initial assumption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a)</a:t>
            </a:r>
            <a:endParaRPr b="1" sz="1800">
              <a:solidFill>
                <a:srgbClr val="00FF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Thus we have proven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b)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→ 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a)</a:t>
            </a:r>
            <a:endParaRPr b="1" sz="1800">
              <a:solidFill>
                <a:srgbClr val="00FF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254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[4/4] </a:t>
            </a:r>
            <a:r>
              <a:rPr lang="en-GB"/>
              <a:t>Proof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311700" y="864976"/>
            <a:ext cx="8520600" cy="4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We will now proceed to show the ‘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←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’ - 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direction :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a)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→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b)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of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a)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↔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b)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∃ L : List ℝ, 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∈ L :   ∑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i…n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baseline="30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= 0 →  ∃ 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∈ L  ,  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≠ 0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 	= ¬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a)</a:t>
            </a:r>
            <a:endParaRPr b="1"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∃ L : List ℝ, x</a:t>
            </a:r>
            <a:r>
              <a:rPr b="1" baseline="-25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 ∈ L :   ∑</a:t>
            </a:r>
            <a:r>
              <a:rPr b="1" baseline="-25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i…n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x</a:t>
            </a:r>
            <a:r>
              <a:rPr b="1" baseline="-25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baseline="30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 = -1 					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= ¬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b)</a:t>
            </a:r>
            <a:endParaRPr b="1" sz="1800">
              <a:solidFill>
                <a:srgbClr val="00FF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We will prove the contraposition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b)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→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a)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Assuming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b)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we want to show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a)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From our assumption of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b)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let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L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be that list. 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By appending </a:t>
            </a:r>
            <a:r>
              <a:rPr b="1" lang="en-GB" sz="18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to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L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the sum of squares of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{ </a:t>
            </a:r>
            <a:r>
              <a:rPr b="1" lang="en-GB" sz="18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::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L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}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must be now </a:t>
            </a:r>
            <a:r>
              <a:rPr b="1" lang="en-GB" sz="18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0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2009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in </a:t>
            </a:r>
            <a:r>
              <a:rPr b="1" lang="en-GB"/>
              <a:t>ℂ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/>
        </p:nvSpPr>
        <p:spPr>
          <a:xfrm>
            <a:off x="311700" y="873776"/>
            <a:ext cx="8520600" cy="4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The lean proof of the equivalence holds for any field with decidable equalities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Since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ℂ is such a field, we can show that the equivalence still holds: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                                                                                ¬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a)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    ↔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  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b) </a:t>
            </a:r>
            <a:endParaRPr b="1" sz="1800">
              <a:solidFill>
                <a:srgbClr val="00FF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∃L : List ℝ, 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∈ L :   ∑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i…n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baseline="30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= 0 →  ∃ 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∈ L  :  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≠ 0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↔  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∃ L : List ℝ, x</a:t>
            </a:r>
            <a:r>
              <a:rPr b="1" baseline="-25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 ∈ L :      ∑</a:t>
            </a:r>
            <a:r>
              <a:rPr b="1" baseline="-25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i…n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x</a:t>
            </a:r>
            <a:r>
              <a:rPr b="1" baseline="-25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baseline="30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 = -1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 show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b)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we can choose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L :=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{ </a:t>
            </a:r>
            <a:r>
              <a:rPr b="1" i="1" lang="en-GB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}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{ -</a:t>
            </a:r>
            <a:r>
              <a:rPr b="1" i="1" lang="en-GB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}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{ 1/</a:t>
            </a:r>
            <a:r>
              <a:rPr b="1" i="1" lang="en-GB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}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or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{ 1/-</a:t>
            </a:r>
            <a:r>
              <a:rPr b="1" i="1" lang="en-GB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}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giving us a sum of squares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= -1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Since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a) 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must hold as well, w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 construct 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L2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:=</a:t>
            </a:r>
            <a:r>
              <a:rPr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{ 1 ::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L</a:t>
            </a:r>
            <a:r>
              <a:rPr b="1" i="1" lang="en-GB" sz="18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}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i.e. 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appended to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L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Since 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 ∈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L2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and the sum of squares of 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L2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is </a:t>
            </a:r>
            <a:r>
              <a:rPr b="1" lang="en-GB" sz="18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0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by construction, we have found a list that satisfies 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a) 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as well.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Therefore,  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a)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↔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b)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remains (negatively) equivalent in </a:t>
            </a:r>
            <a:r>
              <a:rPr b="1" lang="en-GB" sz="2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ℂ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254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[1/1] Example in </a:t>
            </a:r>
            <a:r>
              <a:rPr b="1" lang="en-GB"/>
              <a:t>ℂ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 for your time </a:t>
            </a:r>
            <a:r>
              <a:rPr lang="en-GB" sz="1400"/>
              <a:t>🤡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idx="2" type="body"/>
          </p:nvPr>
        </p:nvSpPr>
        <p:spPr>
          <a:xfrm>
            <a:off x="3624050" y="1152475"/>
            <a:ext cx="520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 for further reading: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https://leanprover-community.github.io/mathlib_docs/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Contents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6041750" y="1343225"/>
            <a:ext cx="1551300" cy="356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1525"/>
              <a:t>Propositional Logic</a:t>
            </a:r>
            <a:endParaRPr sz="1525"/>
          </a:p>
        </p:txBody>
      </p:sp>
      <p:sp>
        <p:nvSpPr>
          <p:cNvPr id="78" name="Google Shape;78;p15"/>
          <p:cNvSpPr txBox="1"/>
          <p:nvPr>
            <p:ph idx="2" type="subTitle"/>
          </p:nvPr>
        </p:nvSpPr>
        <p:spPr>
          <a:xfrm>
            <a:off x="1550950" y="1343238"/>
            <a:ext cx="1551300" cy="356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1425"/>
              <a:t>Theorem Definition</a:t>
            </a:r>
            <a:endParaRPr sz="1425"/>
          </a:p>
        </p:txBody>
      </p:sp>
      <p:sp>
        <p:nvSpPr>
          <p:cNvPr id="79" name="Google Shape;79;p15"/>
          <p:cNvSpPr txBox="1"/>
          <p:nvPr>
            <p:ph idx="6" type="body"/>
          </p:nvPr>
        </p:nvSpPr>
        <p:spPr>
          <a:xfrm>
            <a:off x="446050" y="1899850"/>
            <a:ext cx="37611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Introducing the statement to be proved.</a:t>
            </a:r>
            <a:endParaRPr/>
          </a:p>
        </p:txBody>
      </p:sp>
      <p:sp>
        <p:nvSpPr>
          <p:cNvPr id="80" name="Google Shape;80;p15"/>
          <p:cNvSpPr txBox="1"/>
          <p:nvPr>
            <p:ph idx="7" type="body"/>
          </p:nvPr>
        </p:nvSpPr>
        <p:spPr>
          <a:xfrm>
            <a:off x="4936850" y="1899852"/>
            <a:ext cx="3761100" cy="1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A simple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Contraposition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Logical fallacies</a:t>
            </a:r>
            <a:endParaRPr/>
          </a:p>
        </p:txBody>
      </p:sp>
      <p:sp>
        <p:nvSpPr>
          <p:cNvPr id="81" name="Google Shape;81;p15"/>
          <p:cNvSpPr txBox="1"/>
          <p:nvPr>
            <p:ph idx="2" type="subTitle"/>
          </p:nvPr>
        </p:nvSpPr>
        <p:spPr>
          <a:xfrm>
            <a:off x="1550950" y="3265913"/>
            <a:ext cx="1551300" cy="356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1725"/>
              <a:t>Proof</a:t>
            </a:r>
            <a:endParaRPr sz="1725"/>
          </a:p>
        </p:txBody>
      </p:sp>
      <p:sp>
        <p:nvSpPr>
          <p:cNvPr id="82" name="Google Shape;82;p15"/>
          <p:cNvSpPr txBox="1"/>
          <p:nvPr>
            <p:ph idx="2" type="subTitle"/>
          </p:nvPr>
        </p:nvSpPr>
        <p:spPr>
          <a:xfrm>
            <a:off x="6041750" y="3265913"/>
            <a:ext cx="1551300" cy="356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1625"/>
              <a:t>Example in </a:t>
            </a:r>
            <a:r>
              <a:rPr b="1" lang="en-GB" sz="1625">
                <a:latin typeface="Dosis"/>
                <a:ea typeface="Dosis"/>
                <a:cs typeface="Dosis"/>
                <a:sym typeface="Dosis"/>
              </a:rPr>
              <a:t>ℂ</a:t>
            </a:r>
            <a:endParaRPr b="1" sz="1625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3" name="Google Shape;83;p15"/>
          <p:cNvSpPr txBox="1"/>
          <p:nvPr>
            <p:ph idx="6" type="body"/>
          </p:nvPr>
        </p:nvSpPr>
        <p:spPr>
          <a:xfrm>
            <a:off x="446050" y="3886025"/>
            <a:ext cx="37611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Proving the equivalence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-GB" sz="1800"/>
              <a:t>→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-GB" sz="1800"/>
              <a:t>←</a:t>
            </a:r>
            <a:endParaRPr sz="1800"/>
          </a:p>
        </p:txBody>
      </p:sp>
      <p:sp>
        <p:nvSpPr>
          <p:cNvPr id="84" name="Google Shape;84;p15"/>
          <p:cNvSpPr txBox="1"/>
          <p:nvPr>
            <p:ph idx="7" type="body"/>
          </p:nvPr>
        </p:nvSpPr>
        <p:spPr>
          <a:xfrm>
            <a:off x="4936850" y="3886027"/>
            <a:ext cx="3761100" cy="1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Contraposing the statement in </a:t>
            </a:r>
            <a:r>
              <a:rPr b="1" lang="en-GB"/>
              <a:t>ℂ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Theorem Definition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191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</a:t>
            </a:r>
            <a:r>
              <a:rPr lang="en-GB"/>
              <a:t>1/2</a:t>
            </a:r>
            <a:r>
              <a:rPr lang="en-GB"/>
              <a:t>] Statement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11700" y="1088350"/>
            <a:ext cx="8247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The two statements are equivalent: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FF00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11700" y="1723450"/>
            <a:ext cx="8592000" cy="2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Dosis"/>
              <a:buAutoNum type="alphaLcParenR"/>
            </a:pPr>
            <a:r>
              <a:rPr lang="en-GB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If a sum of squares is </a:t>
            </a:r>
            <a:r>
              <a:rPr b="1" lang="en-GB" sz="2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0</a:t>
            </a:r>
            <a:r>
              <a:rPr lang="en-GB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then all the elements of that sum are </a:t>
            </a:r>
            <a:r>
              <a:rPr b="1" lang="en-GB" sz="2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0</a:t>
            </a:r>
            <a:r>
              <a:rPr lang="en-GB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2100">
              <a:solidFill>
                <a:srgbClr val="FF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19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100"/>
              <a:buFont typeface="Dosis"/>
              <a:buAutoNum type="alphaLcParenR"/>
            </a:pPr>
            <a:r>
              <a:rPr b="1" lang="en-GB" sz="2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-1</a:t>
            </a:r>
            <a:r>
              <a:rPr b="1" lang="en-GB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is not a sum of squares in</a:t>
            </a:r>
            <a:r>
              <a:rPr b="1" lang="en-GB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2100">
                <a:solidFill>
                  <a:schemeClr val="accent1"/>
                </a:solidFill>
              </a:rPr>
              <a:t>ℝ </a:t>
            </a:r>
            <a:endParaRPr b="1" sz="2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Notation: </a:t>
            </a:r>
            <a:r>
              <a:rPr lang="en-GB" sz="2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List = Set, but allows multiplicity</a:t>
            </a:r>
            <a:endParaRPr sz="21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Note: We do not want to show that 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a)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or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b) 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is actually true!</a:t>
            </a:r>
            <a:endParaRPr sz="2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191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[2/2] </a:t>
            </a:r>
            <a:r>
              <a:rPr lang="en-GB"/>
              <a:t>Statement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253450" y="1133050"/>
            <a:ext cx="8578800" cy="3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So now we would like to formalize the statements using mathematical notations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Dosis"/>
              <a:buAutoNum type="alphaLcParenR"/>
            </a:pPr>
            <a:r>
              <a:rPr lang="en-GB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If a sum of squares is </a:t>
            </a:r>
            <a:r>
              <a:rPr b="1" lang="en-GB" sz="2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0</a:t>
            </a:r>
            <a:r>
              <a:rPr lang="en-GB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then all the elements of that sum are </a:t>
            </a:r>
            <a:r>
              <a:rPr b="1" lang="en-GB" sz="2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0</a:t>
            </a:r>
            <a:r>
              <a:rPr lang="en-GB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br>
              <a:rPr lang="en-GB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∀ L : List ℝ,  x</a:t>
            </a:r>
            <a:r>
              <a:rPr b="1" baseline="-25000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∈ L :     ∑</a:t>
            </a:r>
            <a:r>
              <a:rPr b="1" baseline="-25000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i…n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x</a:t>
            </a:r>
            <a:r>
              <a:rPr b="1" baseline="-25000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baseline="30000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= 0 =&gt; 	x</a:t>
            </a:r>
            <a:r>
              <a:rPr b="1" baseline="-25000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= 0  ∀x</a:t>
            </a:r>
            <a:r>
              <a:rPr b="1" baseline="-25000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∈ L</a:t>
            </a:r>
            <a:endParaRPr b="1"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Dosis"/>
              <a:buAutoNum type="alphaLcParenR"/>
            </a:pPr>
            <a:r>
              <a:rPr b="1" lang="en-GB" sz="2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-1</a:t>
            </a:r>
            <a:r>
              <a:rPr b="1" lang="en-GB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is not a sum of squares in</a:t>
            </a:r>
            <a:r>
              <a:rPr b="1" lang="en-GB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2100">
                <a:solidFill>
                  <a:schemeClr val="accent1"/>
                </a:solidFill>
              </a:rPr>
              <a:t>ℝ</a:t>
            </a:r>
            <a:b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∀ L : List ℝ, x</a:t>
            </a:r>
            <a:r>
              <a:rPr b="1" baseline="-25000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∈ L :      ∑</a:t>
            </a:r>
            <a:r>
              <a:rPr b="1" baseline="-25000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i…n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x</a:t>
            </a:r>
            <a:r>
              <a:rPr b="1" baseline="-25000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baseline="30000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≠ -1</a:t>
            </a:r>
            <a:endParaRPr b="1"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And we can write those together in an equivalence relation 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a)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↔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b)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as follows : 	</a:t>
            </a:r>
            <a:endParaRPr b="1" sz="1800">
              <a:solidFill>
                <a:srgbClr val="00FF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∀ L : List ℝ,  x</a:t>
            </a:r>
            <a:r>
              <a:rPr b="1" baseline="-25000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∈ L :     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∑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i…n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baseline="30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= 0 =&gt;    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= 0  ∀x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∈ L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↔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∑</a:t>
            </a:r>
            <a:r>
              <a:rPr b="1" baseline="-25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i…n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x</a:t>
            </a:r>
            <a:r>
              <a:rPr b="1" baseline="-25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baseline="30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 ≠ -1</a:t>
            </a:r>
            <a:endParaRPr b="1" sz="1800">
              <a:solidFill>
                <a:srgbClr val="00FF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Propositional Logic - 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254450"/>
            <a:ext cx="8520600" cy="841800"/>
          </a:xfrm>
          <a:prstGeom prst="rect">
            <a:avLst/>
          </a:prstGeom>
          <a:effectLst>
            <a:outerShdw blurRad="100013" rotWithShape="0" algn="bl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[1/1] Propositional Logic - Example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280275" y="1204625"/>
            <a:ext cx="8520600" cy="3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Given the following statements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Q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The weather is nice</a:t>
            </a:r>
            <a:endParaRPr b="1" sz="1800">
              <a:solidFill>
                <a:srgbClr val="FF99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P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I’m at the zoo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We can express the relation between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Q 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and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P 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like this: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Q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→ 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P 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(If the weather is nice, I’m at the zoo)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The </a:t>
            </a:r>
            <a:r>
              <a:rPr b="1" lang="en-GB" sz="18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contraposition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of this would be: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Q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→ 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P</a:t>
            </a:r>
            <a:r>
              <a:rPr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=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P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→ ¬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Q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(If I’m not at the zoo, the weather is bad)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4427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(  And </a:t>
            </a:r>
            <a:r>
              <a:rPr i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not 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Q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→ 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P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= 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Q </a:t>
            </a:r>
            <a:r>
              <a:rPr b="1" lang="en-GB" sz="18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→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¬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P</a:t>
            </a:r>
            <a:r>
              <a:rPr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(If the weather is bad, I’m not at the zoo)  )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of the Sum of Squares Theorem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54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</a:t>
            </a:r>
            <a:r>
              <a:rPr lang="en-GB"/>
              <a:t>1/4</a:t>
            </a:r>
            <a:r>
              <a:rPr lang="en-GB"/>
              <a:t>] </a:t>
            </a:r>
            <a:r>
              <a:rPr lang="en-GB"/>
              <a:t>Proof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311700" y="864976"/>
            <a:ext cx="8520600" cy="4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We will start the proof of 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a)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↔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b)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by proving the ‘→’ - direction: 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b)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→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a)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b="1" sz="1800">
              <a:solidFill>
                <a:srgbClr val="00FF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We do a proof by contraposition, meaning we show that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a)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→ ¬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b)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is true.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First, let’s negate the two statements: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Dosis"/>
              <a:buAutoNum type="alphaLcParenR"/>
            </a:pP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( ∀ 	L : List ℝ, 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∈ L :    ∑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i…n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baseline="30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= 0 →  ∀ 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∈ L :  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= 0</a:t>
            </a:r>
            <a:b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   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∃	L : List ℝ, 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∈ L :    ∑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i…n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baseline="30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= 0 →  ∃ 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∈ L :  x</a:t>
            </a:r>
            <a:r>
              <a:rPr b="1" baseline="-25000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 ≠ 0                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= ¬</a:t>
            </a:r>
            <a: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a)</a:t>
            </a:r>
            <a:br>
              <a:rPr b="1"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</a:br>
            <a:endParaRPr b="1"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Dosis"/>
              <a:buAutoNum type="alphaLcParenR"/>
            </a:pP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¬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( ∀	L : List ℝ, x</a:t>
            </a:r>
            <a:r>
              <a:rPr b="1" baseline="-25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 ∈ L :    ∑</a:t>
            </a:r>
            <a:r>
              <a:rPr b="1" baseline="-25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i…n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x</a:t>
            </a:r>
            <a:r>
              <a:rPr b="1" baseline="-25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baseline="30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 ≠ -1 )</a:t>
            </a:r>
            <a:b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      ∃	L : List ℝ, x</a:t>
            </a:r>
            <a:r>
              <a:rPr b="1" baseline="-25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 ∈ L :    ∑</a:t>
            </a:r>
            <a:r>
              <a:rPr b="1" baseline="-25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i…n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x</a:t>
            </a:r>
            <a:r>
              <a:rPr b="1" baseline="-25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b="1" baseline="30000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 = -1                                                    </a:t>
            </a:r>
            <a:r>
              <a:rPr b="1"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= ¬</a:t>
            </a:r>
            <a:r>
              <a:rPr b="1" lang="en-GB" sz="1800">
                <a:solidFill>
                  <a:srgbClr val="00FF00"/>
                </a:solidFill>
                <a:latin typeface="Dosis"/>
                <a:ea typeface="Dosis"/>
                <a:cs typeface="Dosis"/>
                <a:sym typeface="Dosis"/>
              </a:rPr>
              <a:t>b)</a:t>
            </a:r>
            <a:endParaRPr b="1" sz="1800">
              <a:solidFill>
                <a:srgbClr val="00FF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on">
  <a:themeElements>
    <a:clrScheme name="Simple Light">
      <a:dk1>
        <a:srgbClr val="48CEFF"/>
      </a:dk1>
      <a:lt1>
        <a:srgbClr val="FFFFFF"/>
      </a:lt1>
      <a:dk2>
        <a:srgbClr val="595959"/>
      </a:dk2>
      <a:lt2>
        <a:srgbClr val="EEEEEE"/>
      </a:lt2>
      <a:accent1>
        <a:srgbClr val="FF5CFF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