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80" r:id="rId25"/>
    <p:sldId id="281" r:id="rId26"/>
    <p:sldId id="279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0ACC9BA6-C26F-4E47-B42A-A978339CB5B9}">
          <p14:sldIdLst>
            <p14:sldId id="256"/>
          </p14:sldIdLst>
        </p14:section>
        <p14:section name="Definitionen" id="{E83D9CB5-D1D8-E44D-BC46-812F53927D56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emmas" id="{338FB649-B29D-F541-9043-038533D60E00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5"/>
            <p14:sldId id="274"/>
            <p14:sldId id="276"/>
          </p14:sldIdLst>
        </p14:section>
        <p14:section name="Theorems" id="{F16D2749-6E56-0F4C-B04C-951E2D760C88}">
          <p14:sldIdLst>
            <p14:sldId id="277"/>
            <p14:sldId id="278"/>
            <p14:sldId id="280"/>
            <p14:sldId id="281"/>
            <p14:sldId id="279"/>
          </p14:sldIdLst>
        </p14:section>
        <p14:section name="Theorem 1" id="{556DE3E2-94F5-DC48-8BBB-FD12BCF7EEDF}">
          <p14:sldIdLst>
            <p14:sldId id="282"/>
            <p14:sldId id="283"/>
            <p14:sldId id="284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5582667-6102-27E7-ED8E-01A166EB4B6B}" name="Guest User" initials="GU" userId="Guest User" providerId="Windows Live"/>
  <p188:author id="{6C41F5F1-7976-8449-3D0A-F8EC846333CC}" name="Elias Koehnlein" initials="" userId="S::Elias.Koehnlein@unh.bwedu.de::468a9142-9c8c-45d8-868b-208a1e328f4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13"/>
    <p:restoredTop sz="94710"/>
  </p:normalViewPr>
  <p:slideViewPr>
    <p:cSldViewPr snapToGrid="0">
      <p:cViewPr>
        <p:scale>
          <a:sx n="132" d="100"/>
          <a:sy n="132" d="100"/>
        </p:scale>
        <p:origin x="760" y="5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B9FB6-EE48-714F-91FF-5B6F416416AF}" type="doc">
      <dgm:prSet loTypeId="urn:microsoft.com/office/officeart/2005/8/layout/vProcess5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412A40EB-FC3C-CB49-8C0A-01DB998EAF38}">
      <dgm:prSet/>
      <dgm:spPr/>
      <dgm:t>
        <a:bodyPr/>
        <a:lstStyle/>
        <a:p>
          <a:r>
            <a:rPr lang="de-DE" b="0" i="0"/>
            <a:t>By definition of primality, x is non-trivial and for all a, b ∈ R, if x | (a · b), then x | a or x | b.</a:t>
          </a:r>
          <a:br>
            <a:rPr lang="de-DE"/>
          </a:br>
          <a:r>
            <a:rPr lang="de-DE" b="0" i="0"/>
            <a:t>We need to show that x is irreducible. </a:t>
          </a:r>
          <a:endParaRPr lang="de-DE"/>
        </a:p>
      </dgm:t>
    </dgm:pt>
    <dgm:pt modelId="{5219CDBF-643A-B642-AA48-BB88A4081D18}" type="parTrans" cxnId="{79E52758-DE3E-6940-92F4-FB748276E4DE}">
      <dgm:prSet/>
      <dgm:spPr/>
      <dgm:t>
        <a:bodyPr/>
        <a:lstStyle/>
        <a:p>
          <a:endParaRPr lang="de-DE"/>
        </a:p>
      </dgm:t>
    </dgm:pt>
    <dgm:pt modelId="{EB7F7850-9240-CF40-8E7D-600829B7B227}" type="sibTrans" cxnId="{79E52758-DE3E-6940-92F4-FB748276E4DE}">
      <dgm:prSet/>
      <dgm:spPr/>
      <dgm:t>
        <a:bodyPr/>
        <a:lstStyle/>
        <a:p>
          <a:endParaRPr lang="de-DE"/>
        </a:p>
      </dgm:t>
    </dgm:pt>
    <dgm:pt modelId="{78A12897-4D99-CD47-B593-07E19FFC46C2}">
      <dgm:prSet/>
      <dgm:spPr/>
      <dgm:t>
        <a:bodyPr/>
        <a:lstStyle/>
        <a:p>
          <a:r>
            <a:rPr lang="de-DE" b="0" i="0"/>
            <a:t>That is, x is non-trivial and for any a, b ∈ R, if x = a · b, then a or b is a unit.</a:t>
          </a:r>
          <a:endParaRPr lang="de-DE"/>
        </a:p>
      </dgm:t>
    </dgm:pt>
    <dgm:pt modelId="{49F52918-74E3-4241-A247-F19B1516CCA6}" type="parTrans" cxnId="{75851B8B-242D-854E-8B50-9A784678305D}">
      <dgm:prSet/>
      <dgm:spPr/>
      <dgm:t>
        <a:bodyPr/>
        <a:lstStyle/>
        <a:p>
          <a:endParaRPr lang="de-DE"/>
        </a:p>
      </dgm:t>
    </dgm:pt>
    <dgm:pt modelId="{B94136AF-107B-8041-A72C-76F146A7E77A}" type="sibTrans" cxnId="{75851B8B-242D-854E-8B50-9A784678305D}">
      <dgm:prSet/>
      <dgm:spPr/>
      <dgm:t>
        <a:bodyPr/>
        <a:lstStyle/>
        <a:p>
          <a:endParaRPr lang="de-DE"/>
        </a:p>
      </dgm:t>
    </dgm:pt>
    <dgm:pt modelId="{DDB5E434-50E3-5946-A15B-669CA386A2D5}">
      <dgm:prSet/>
      <dgm:spPr/>
      <dgm:t>
        <a:bodyPr/>
        <a:lstStyle/>
        <a:p>
          <a:r>
            <a:rPr lang="de-DE" b="0" i="0" dirty="0"/>
            <a:t>1. </a:t>
          </a:r>
          <a:r>
            <a:rPr lang="de-DE" b="0" i="0" dirty="0" err="1"/>
            <a:t>Since</a:t>
          </a:r>
          <a:r>
            <a:rPr lang="de-DE" b="0" i="0" dirty="0"/>
            <a:t> x </a:t>
          </a:r>
          <a:r>
            <a:rPr lang="de-DE" b="0" i="0" dirty="0" err="1"/>
            <a:t>is</a:t>
          </a:r>
          <a:r>
            <a:rPr lang="de-DE" b="0" i="0" dirty="0"/>
            <a:t> prime, </a:t>
          </a:r>
          <a:r>
            <a:rPr lang="de-DE" b="0" i="0" dirty="0" err="1"/>
            <a:t>it</a:t>
          </a:r>
          <a:r>
            <a:rPr lang="de-DE" b="0" i="0" dirty="0"/>
            <a:t> </a:t>
          </a:r>
          <a:r>
            <a:rPr lang="de-DE" b="0" i="0" dirty="0" err="1"/>
            <a:t>is</a:t>
          </a:r>
          <a:r>
            <a:rPr lang="de-DE" b="0" i="0" dirty="0"/>
            <a:t> non-trivial, i.e., x ≠0 and x </a:t>
          </a:r>
          <a:r>
            <a:rPr lang="de-DE" b="0" i="0" dirty="0" err="1"/>
            <a:t>is</a:t>
          </a:r>
          <a:r>
            <a:rPr lang="de-DE" b="0" i="0" dirty="0"/>
            <a:t> not a </a:t>
          </a:r>
          <a:r>
            <a:rPr lang="de-DE" b="0" i="0" dirty="0" err="1"/>
            <a:t>unit</a:t>
          </a:r>
          <a:r>
            <a:rPr lang="de-DE" b="0" i="0" dirty="0"/>
            <a:t>.</a:t>
          </a:r>
          <a:br>
            <a:rPr lang="de-DE" dirty="0"/>
          </a:br>
          <a:r>
            <a:rPr lang="de-DE" b="0" i="0" dirty="0"/>
            <a:t>2. </a:t>
          </a:r>
          <a:r>
            <a:rPr lang="de-DE" b="0" i="0" dirty="0" err="1"/>
            <a:t>Suppose</a:t>
          </a:r>
          <a:r>
            <a:rPr lang="de-DE" b="0" i="0" dirty="0"/>
            <a:t> x = a · b </a:t>
          </a:r>
          <a:r>
            <a:rPr lang="de-DE" b="0" i="0" dirty="0" err="1"/>
            <a:t>for</a:t>
          </a:r>
          <a:r>
            <a:rPr lang="de-DE" b="0" i="0" dirty="0"/>
            <a:t> </a:t>
          </a:r>
          <a:r>
            <a:rPr lang="de-DE" b="0" i="0" dirty="0" err="1"/>
            <a:t>some</a:t>
          </a:r>
          <a:r>
            <a:rPr lang="de-DE" b="0" i="0" dirty="0"/>
            <a:t> a, b ∈ R. </a:t>
          </a:r>
          <a:r>
            <a:rPr lang="de-DE" b="0" i="0" dirty="0" err="1"/>
            <a:t>Since</a:t>
          </a:r>
          <a:r>
            <a:rPr lang="de-DE" b="0" i="0" dirty="0"/>
            <a:t> x | (a · b), </a:t>
          </a:r>
          <a:r>
            <a:rPr lang="de-DE" b="0" i="0" dirty="0" err="1"/>
            <a:t>by</a:t>
          </a:r>
          <a:r>
            <a:rPr lang="de-DE" b="0" i="0" dirty="0"/>
            <a:t> </a:t>
          </a:r>
          <a:r>
            <a:rPr lang="de-DE" b="0" i="0" dirty="0" err="1"/>
            <a:t>the</a:t>
          </a:r>
          <a:r>
            <a:rPr lang="de-DE" b="0" i="0" dirty="0"/>
            <a:t> </a:t>
          </a:r>
          <a:r>
            <a:rPr lang="de-DE" b="0" i="0" dirty="0" err="1"/>
            <a:t>primality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x, x | a </a:t>
          </a:r>
          <a:r>
            <a:rPr lang="de-DE" b="0" i="0" dirty="0" err="1"/>
            <a:t>or</a:t>
          </a:r>
          <a:r>
            <a:rPr lang="de-DE" b="0" i="0" dirty="0"/>
            <a:t> x | b.</a:t>
          </a:r>
          <a:br>
            <a:rPr lang="de-DE" dirty="0"/>
          </a:br>
          <a:r>
            <a:rPr lang="de-DE" b="0" i="0" dirty="0"/>
            <a:t>3. </a:t>
          </a:r>
          <a:r>
            <a:rPr lang="de-DE" b="0" i="0" dirty="0" err="1"/>
            <a:t>Without</a:t>
          </a:r>
          <a:r>
            <a:rPr lang="de-DE" b="0" i="0" dirty="0"/>
            <a:t> </a:t>
          </a:r>
          <a:r>
            <a:rPr lang="de-DE" b="0" i="0" dirty="0" err="1"/>
            <a:t>loss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</a:t>
          </a:r>
          <a:r>
            <a:rPr lang="de-DE" b="0" i="0" dirty="0" err="1"/>
            <a:t>generality</a:t>
          </a:r>
          <a:r>
            <a:rPr lang="de-DE" b="0" i="0" dirty="0"/>
            <a:t>, </a:t>
          </a:r>
          <a:r>
            <a:rPr lang="de-DE" b="0" i="0" dirty="0" err="1"/>
            <a:t>assume</a:t>
          </a:r>
          <a:r>
            <a:rPr lang="de-DE" b="0" i="0" dirty="0"/>
            <a:t> x | a. </a:t>
          </a:r>
          <a:r>
            <a:rPr lang="de-DE" b="0" i="0" dirty="0" err="1"/>
            <a:t>Then</a:t>
          </a:r>
          <a:r>
            <a:rPr lang="de-DE" b="0" i="0" dirty="0"/>
            <a:t>, </a:t>
          </a:r>
          <a:r>
            <a:rPr lang="de-DE" b="0" i="0" dirty="0" err="1"/>
            <a:t>there</a:t>
          </a:r>
          <a:r>
            <a:rPr lang="de-DE" b="0" i="0" dirty="0"/>
            <a:t> </a:t>
          </a:r>
          <a:r>
            <a:rPr lang="de-DE" b="0" i="0" dirty="0" err="1"/>
            <a:t>exists</a:t>
          </a:r>
          <a:r>
            <a:rPr lang="de-DE" b="0" i="0" dirty="0"/>
            <a:t> c ∈ R such </a:t>
          </a:r>
          <a:r>
            <a:rPr lang="de-DE" b="0" i="0" dirty="0" err="1"/>
            <a:t>that</a:t>
          </a:r>
          <a:r>
            <a:rPr lang="de-DE" b="0" i="0" dirty="0"/>
            <a:t> a = c · x.</a:t>
          </a:r>
          <a:endParaRPr lang="de-DE" dirty="0"/>
        </a:p>
      </dgm:t>
    </dgm:pt>
    <dgm:pt modelId="{ED5D6DFA-1321-5742-AB8B-C7B0472D5ADC}" type="parTrans" cxnId="{F0919B3C-A979-8147-9D1C-1E23CFF22B07}">
      <dgm:prSet/>
      <dgm:spPr/>
      <dgm:t>
        <a:bodyPr/>
        <a:lstStyle/>
        <a:p>
          <a:endParaRPr lang="de-DE"/>
        </a:p>
      </dgm:t>
    </dgm:pt>
    <dgm:pt modelId="{09B9F7A4-FDB2-844F-B434-40123068A305}" type="sibTrans" cxnId="{F0919B3C-A979-8147-9D1C-1E23CFF22B07}">
      <dgm:prSet/>
      <dgm:spPr/>
      <dgm:t>
        <a:bodyPr/>
        <a:lstStyle/>
        <a:p>
          <a:endParaRPr lang="de-DE"/>
        </a:p>
      </dgm:t>
    </dgm:pt>
    <dgm:pt modelId="{3914E621-82B2-DB4F-AEA2-5445DDE00A7F}">
      <dgm:prSet/>
      <dgm:spPr/>
      <dgm:t>
        <a:bodyPr/>
        <a:lstStyle/>
        <a:p>
          <a:r>
            <a:rPr lang="de-DE" b="0" i="0" dirty="0"/>
            <a:t>4. </a:t>
          </a:r>
          <a:r>
            <a:rPr lang="de-DE" b="0" i="0" dirty="0" err="1"/>
            <a:t>Substituting</a:t>
          </a:r>
          <a:r>
            <a:rPr lang="de-DE" b="0" i="0" dirty="0"/>
            <a:t> a = c · x in x = a · b, </a:t>
          </a:r>
          <a:r>
            <a:rPr lang="de-DE" b="0" i="0" dirty="0" err="1"/>
            <a:t>we</a:t>
          </a:r>
          <a:r>
            <a:rPr lang="de-DE" b="0" i="0" dirty="0"/>
            <a:t> </a:t>
          </a:r>
          <a:r>
            <a:rPr lang="de-DE" b="0" i="0" dirty="0" err="1"/>
            <a:t>get</a:t>
          </a:r>
          <a:r>
            <a:rPr lang="de-DE" b="0" i="0" dirty="0"/>
            <a:t> x = (c · x) · b.</a:t>
          </a:r>
          <a:br>
            <a:rPr lang="de-DE" dirty="0"/>
          </a:br>
          <a:r>
            <a:rPr lang="de-DE" b="0" i="0" dirty="0"/>
            <a:t>5. </a:t>
          </a:r>
          <a:r>
            <a:rPr lang="de-DE" b="0" i="0" dirty="0" err="1"/>
            <a:t>Since</a:t>
          </a:r>
          <a:r>
            <a:rPr lang="de-DE" b="0" i="0" dirty="0"/>
            <a:t> R </a:t>
          </a:r>
          <a:r>
            <a:rPr lang="de-DE" b="0" i="0" dirty="0" err="1"/>
            <a:t>is</a:t>
          </a:r>
          <a:r>
            <a:rPr lang="de-DE" b="0" i="0" dirty="0"/>
            <a:t> an integral </a:t>
          </a:r>
          <a:r>
            <a:rPr lang="de-DE" b="0" i="0" dirty="0" err="1"/>
            <a:t>domain</a:t>
          </a:r>
          <a:r>
            <a:rPr lang="de-DE" b="0" i="0" dirty="0"/>
            <a:t> and x ≠0,  </a:t>
          </a:r>
          <a:r>
            <a:rPr lang="de-DE" b="0" i="0" dirty="0" err="1"/>
            <a:t>we</a:t>
          </a:r>
          <a:r>
            <a:rPr lang="de-DE" b="0" i="0" dirty="0"/>
            <a:t> </a:t>
          </a:r>
          <a:r>
            <a:rPr lang="de-DE" b="0" i="0" dirty="0" err="1"/>
            <a:t>can</a:t>
          </a:r>
          <a:r>
            <a:rPr lang="de-DE" b="0" i="0" dirty="0"/>
            <a:t> </a:t>
          </a:r>
          <a:r>
            <a:rPr lang="de-DE" b="0" i="0" dirty="0" err="1"/>
            <a:t>cancel</a:t>
          </a:r>
          <a:r>
            <a:rPr lang="de-DE" b="0" i="0" dirty="0"/>
            <a:t> x </a:t>
          </a:r>
          <a:r>
            <a:rPr lang="de-DE" b="0" i="0" dirty="0" err="1"/>
            <a:t>from</a:t>
          </a:r>
          <a:r>
            <a:rPr lang="de-DE" b="0" i="0" dirty="0"/>
            <a:t> </a:t>
          </a:r>
          <a:r>
            <a:rPr lang="de-DE" b="0" i="0" dirty="0" err="1"/>
            <a:t>both</a:t>
          </a:r>
          <a:r>
            <a:rPr lang="de-DE" b="0" i="0" dirty="0"/>
            <a:t> </a:t>
          </a:r>
          <a:r>
            <a:rPr lang="de-DE" b="0" i="0" dirty="0" err="1"/>
            <a:t>sides</a:t>
          </a:r>
          <a:r>
            <a:rPr lang="de-DE" b="0" i="0" dirty="0"/>
            <a:t> </a:t>
          </a:r>
          <a:r>
            <a:rPr lang="de-DE" b="0" i="0" dirty="0" err="1"/>
            <a:t>to</a:t>
          </a:r>
          <a:r>
            <a:rPr lang="de-DE" b="0" i="0" dirty="0"/>
            <a:t> </a:t>
          </a:r>
          <a:r>
            <a:rPr lang="de-DE" b="0" i="0" dirty="0" err="1"/>
            <a:t>obtain</a:t>
          </a:r>
          <a:r>
            <a:rPr lang="de-DE" b="0" i="0" dirty="0"/>
            <a:t> 1 = c · b, </a:t>
          </a:r>
          <a:r>
            <a:rPr lang="de-DE" b="0" i="0" dirty="0" err="1"/>
            <a:t>which</a:t>
          </a:r>
          <a:r>
            <a:rPr lang="de-DE" b="0" i="0" dirty="0"/>
            <a:t> </a:t>
          </a:r>
          <a:r>
            <a:rPr lang="de-DE" b="0" i="0" dirty="0" err="1"/>
            <a:t>implies</a:t>
          </a:r>
          <a:r>
            <a:rPr lang="de-DE" b="0" i="0" dirty="0"/>
            <a:t> b </a:t>
          </a:r>
          <a:r>
            <a:rPr lang="de-DE" b="0" i="0" dirty="0" err="1"/>
            <a:t>is</a:t>
          </a:r>
          <a:r>
            <a:rPr lang="de-DE" b="0" i="0" dirty="0"/>
            <a:t> a </a:t>
          </a:r>
          <a:r>
            <a:rPr lang="de-DE" b="0" i="0" dirty="0" err="1"/>
            <a:t>unit</a:t>
          </a:r>
          <a:r>
            <a:rPr lang="de-DE" b="0" i="0" dirty="0"/>
            <a:t>.</a:t>
          </a:r>
          <a:endParaRPr lang="de-DE" dirty="0"/>
        </a:p>
      </dgm:t>
    </dgm:pt>
    <dgm:pt modelId="{04C95D65-8E69-9D43-B76E-EF2BB2A5C9A9}" type="parTrans" cxnId="{58416893-7D85-824F-942D-0F3CB64F07B6}">
      <dgm:prSet/>
      <dgm:spPr/>
      <dgm:t>
        <a:bodyPr/>
        <a:lstStyle/>
        <a:p>
          <a:endParaRPr lang="de-DE"/>
        </a:p>
      </dgm:t>
    </dgm:pt>
    <dgm:pt modelId="{8C3A6A10-5424-3348-BD17-604E15AEFCAA}" type="sibTrans" cxnId="{58416893-7D85-824F-942D-0F3CB64F07B6}">
      <dgm:prSet/>
      <dgm:spPr/>
      <dgm:t>
        <a:bodyPr/>
        <a:lstStyle/>
        <a:p>
          <a:endParaRPr lang="de-DE"/>
        </a:p>
      </dgm:t>
    </dgm:pt>
    <dgm:pt modelId="{E173CA22-67F5-C44C-AC86-390A0094675D}">
      <dgm:prSet/>
      <dgm:spPr/>
      <dgm:t>
        <a:bodyPr/>
        <a:lstStyle/>
        <a:p>
          <a:r>
            <a:rPr lang="de-DE" b="0" i="0" dirty="0" err="1"/>
            <a:t>Therefore</a:t>
          </a:r>
          <a:r>
            <a:rPr lang="de-DE" b="0" i="0" dirty="0"/>
            <a:t>, x </a:t>
          </a:r>
          <a:r>
            <a:rPr lang="de-DE" b="0" i="0" dirty="0" err="1"/>
            <a:t>is</a:t>
          </a:r>
          <a:r>
            <a:rPr lang="de-DE" b="0" i="0" dirty="0"/>
            <a:t> </a:t>
          </a:r>
          <a:r>
            <a:rPr lang="de-DE" b="0" i="0" dirty="0" err="1"/>
            <a:t>irreducible</a:t>
          </a:r>
          <a:endParaRPr lang="de-DE" dirty="0"/>
        </a:p>
      </dgm:t>
    </dgm:pt>
    <dgm:pt modelId="{311C1C5D-1726-AB48-BD6B-D11E6C2D75FF}" type="parTrans" cxnId="{FC9EB779-3C5B-4B46-B230-384ED2E23BE0}">
      <dgm:prSet/>
      <dgm:spPr/>
    </dgm:pt>
    <dgm:pt modelId="{376DAED3-B593-714B-A632-BF825BD5F395}" type="sibTrans" cxnId="{FC9EB779-3C5B-4B46-B230-384ED2E23BE0}">
      <dgm:prSet/>
      <dgm:spPr/>
    </dgm:pt>
    <dgm:pt modelId="{E2420628-8285-204C-A676-B60367D36F51}" type="pres">
      <dgm:prSet presAssocID="{C7DB9FB6-EE48-714F-91FF-5B6F416416AF}" presName="outerComposite" presStyleCnt="0">
        <dgm:presLayoutVars>
          <dgm:chMax val="5"/>
          <dgm:dir/>
          <dgm:resizeHandles val="exact"/>
        </dgm:presLayoutVars>
      </dgm:prSet>
      <dgm:spPr/>
    </dgm:pt>
    <dgm:pt modelId="{34E7237E-E13E-324D-A2A2-31A54B25E59B}" type="pres">
      <dgm:prSet presAssocID="{C7DB9FB6-EE48-714F-91FF-5B6F416416AF}" presName="dummyMaxCanvas" presStyleCnt="0">
        <dgm:presLayoutVars/>
      </dgm:prSet>
      <dgm:spPr/>
    </dgm:pt>
    <dgm:pt modelId="{A1CCF64C-F914-B646-B503-E8BE210DAD6B}" type="pres">
      <dgm:prSet presAssocID="{C7DB9FB6-EE48-714F-91FF-5B6F416416AF}" presName="FiveNodes_1" presStyleLbl="node1" presStyleIdx="0" presStyleCnt="5">
        <dgm:presLayoutVars>
          <dgm:bulletEnabled val="1"/>
        </dgm:presLayoutVars>
      </dgm:prSet>
      <dgm:spPr/>
    </dgm:pt>
    <dgm:pt modelId="{EC442A41-1372-7B49-9CD9-B43FA54B6935}" type="pres">
      <dgm:prSet presAssocID="{C7DB9FB6-EE48-714F-91FF-5B6F416416AF}" presName="FiveNodes_2" presStyleLbl="node1" presStyleIdx="1" presStyleCnt="5">
        <dgm:presLayoutVars>
          <dgm:bulletEnabled val="1"/>
        </dgm:presLayoutVars>
      </dgm:prSet>
      <dgm:spPr/>
    </dgm:pt>
    <dgm:pt modelId="{5A11B37C-8035-EA40-AE93-23960262AD60}" type="pres">
      <dgm:prSet presAssocID="{C7DB9FB6-EE48-714F-91FF-5B6F416416AF}" presName="FiveNodes_3" presStyleLbl="node1" presStyleIdx="2" presStyleCnt="5">
        <dgm:presLayoutVars>
          <dgm:bulletEnabled val="1"/>
        </dgm:presLayoutVars>
      </dgm:prSet>
      <dgm:spPr/>
    </dgm:pt>
    <dgm:pt modelId="{7FC93B43-586B-7240-98BE-5AC95131B680}" type="pres">
      <dgm:prSet presAssocID="{C7DB9FB6-EE48-714F-91FF-5B6F416416AF}" presName="FiveNodes_4" presStyleLbl="node1" presStyleIdx="3" presStyleCnt="5">
        <dgm:presLayoutVars>
          <dgm:bulletEnabled val="1"/>
        </dgm:presLayoutVars>
      </dgm:prSet>
      <dgm:spPr/>
    </dgm:pt>
    <dgm:pt modelId="{80F77472-5EAB-8245-AF13-C3A135427E38}" type="pres">
      <dgm:prSet presAssocID="{C7DB9FB6-EE48-714F-91FF-5B6F416416AF}" presName="FiveNodes_5" presStyleLbl="node1" presStyleIdx="4" presStyleCnt="5">
        <dgm:presLayoutVars>
          <dgm:bulletEnabled val="1"/>
        </dgm:presLayoutVars>
      </dgm:prSet>
      <dgm:spPr/>
    </dgm:pt>
    <dgm:pt modelId="{8873FF02-4AE2-1342-BF78-128103AF9709}" type="pres">
      <dgm:prSet presAssocID="{C7DB9FB6-EE48-714F-91FF-5B6F416416AF}" presName="FiveConn_1-2" presStyleLbl="fgAccFollowNode1" presStyleIdx="0" presStyleCnt="4">
        <dgm:presLayoutVars>
          <dgm:bulletEnabled val="1"/>
        </dgm:presLayoutVars>
      </dgm:prSet>
      <dgm:spPr/>
    </dgm:pt>
    <dgm:pt modelId="{803040ED-D1E9-3C42-87D2-B9EEDA8337E9}" type="pres">
      <dgm:prSet presAssocID="{C7DB9FB6-EE48-714F-91FF-5B6F416416AF}" presName="FiveConn_2-3" presStyleLbl="fgAccFollowNode1" presStyleIdx="1" presStyleCnt="4">
        <dgm:presLayoutVars>
          <dgm:bulletEnabled val="1"/>
        </dgm:presLayoutVars>
      </dgm:prSet>
      <dgm:spPr/>
    </dgm:pt>
    <dgm:pt modelId="{926E5EB9-CE02-4D4A-8F23-91F0387BF213}" type="pres">
      <dgm:prSet presAssocID="{C7DB9FB6-EE48-714F-91FF-5B6F416416AF}" presName="FiveConn_3-4" presStyleLbl="fgAccFollowNode1" presStyleIdx="2" presStyleCnt="4">
        <dgm:presLayoutVars>
          <dgm:bulletEnabled val="1"/>
        </dgm:presLayoutVars>
      </dgm:prSet>
      <dgm:spPr/>
    </dgm:pt>
    <dgm:pt modelId="{21540F29-FA26-AB4C-B834-83766CC2D751}" type="pres">
      <dgm:prSet presAssocID="{C7DB9FB6-EE48-714F-91FF-5B6F416416AF}" presName="FiveConn_4-5" presStyleLbl="fgAccFollowNode1" presStyleIdx="3" presStyleCnt="4">
        <dgm:presLayoutVars>
          <dgm:bulletEnabled val="1"/>
        </dgm:presLayoutVars>
      </dgm:prSet>
      <dgm:spPr/>
    </dgm:pt>
    <dgm:pt modelId="{C6A21B03-DF5E-5540-8F2E-56F4973ED7E3}" type="pres">
      <dgm:prSet presAssocID="{C7DB9FB6-EE48-714F-91FF-5B6F416416AF}" presName="FiveNodes_1_text" presStyleLbl="node1" presStyleIdx="4" presStyleCnt="5">
        <dgm:presLayoutVars>
          <dgm:bulletEnabled val="1"/>
        </dgm:presLayoutVars>
      </dgm:prSet>
      <dgm:spPr/>
    </dgm:pt>
    <dgm:pt modelId="{871D1764-C75A-C144-850A-8DD847871EF3}" type="pres">
      <dgm:prSet presAssocID="{C7DB9FB6-EE48-714F-91FF-5B6F416416AF}" presName="FiveNodes_2_text" presStyleLbl="node1" presStyleIdx="4" presStyleCnt="5">
        <dgm:presLayoutVars>
          <dgm:bulletEnabled val="1"/>
        </dgm:presLayoutVars>
      </dgm:prSet>
      <dgm:spPr/>
    </dgm:pt>
    <dgm:pt modelId="{82560AB0-6C3A-624F-A9FD-2AD1E9561368}" type="pres">
      <dgm:prSet presAssocID="{C7DB9FB6-EE48-714F-91FF-5B6F416416AF}" presName="FiveNodes_3_text" presStyleLbl="node1" presStyleIdx="4" presStyleCnt="5">
        <dgm:presLayoutVars>
          <dgm:bulletEnabled val="1"/>
        </dgm:presLayoutVars>
      </dgm:prSet>
      <dgm:spPr/>
    </dgm:pt>
    <dgm:pt modelId="{24F15F2E-8FAE-2A4B-93FE-0F3D53A0F862}" type="pres">
      <dgm:prSet presAssocID="{C7DB9FB6-EE48-714F-91FF-5B6F416416AF}" presName="FiveNodes_4_text" presStyleLbl="node1" presStyleIdx="4" presStyleCnt="5">
        <dgm:presLayoutVars>
          <dgm:bulletEnabled val="1"/>
        </dgm:presLayoutVars>
      </dgm:prSet>
      <dgm:spPr/>
    </dgm:pt>
    <dgm:pt modelId="{43B1BE39-1890-6E41-B635-A9E1A4EB3167}" type="pres">
      <dgm:prSet presAssocID="{C7DB9FB6-EE48-714F-91FF-5B6F416416A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4B25014-9413-B742-B876-F524D6A1D2C9}" type="presOf" srcId="{E173CA22-67F5-C44C-AC86-390A0094675D}" destId="{80F77472-5EAB-8245-AF13-C3A135427E38}" srcOrd="0" destOrd="0" presId="urn:microsoft.com/office/officeart/2005/8/layout/vProcess5"/>
    <dgm:cxn modelId="{DB56AF27-0237-6741-91F2-83123E226E8B}" type="presOf" srcId="{EB7F7850-9240-CF40-8E7D-600829B7B227}" destId="{8873FF02-4AE2-1342-BF78-128103AF9709}" srcOrd="0" destOrd="0" presId="urn:microsoft.com/office/officeart/2005/8/layout/vProcess5"/>
    <dgm:cxn modelId="{ACEA3A2D-CEB4-B04C-BAD8-3628A52348D6}" type="presOf" srcId="{09B9F7A4-FDB2-844F-B434-40123068A305}" destId="{926E5EB9-CE02-4D4A-8F23-91F0387BF213}" srcOrd="0" destOrd="0" presId="urn:microsoft.com/office/officeart/2005/8/layout/vProcess5"/>
    <dgm:cxn modelId="{F0919B3C-A979-8147-9D1C-1E23CFF22B07}" srcId="{C7DB9FB6-EE48-714F-91FF-5B6F416416AF}" destId="{DDB5E434-50E3-5946-A15B-669CA386A2D5}" srcOrd="2" destOrd="0" parTransId="{ED5D6DFA-1321-5742-AB8B-C7B0472D5ADC}" sibTransId="{09B9F7A4-FDB2-844F-B434-40123068A305}"/>
    <dgm:cxn modelId="{D031AA44-77C4-F84B-B9BC-896F446E2862}" type="presOf" srcId="{C7DB9FB6-EE48-714F-91FF-5B6F416416AF}" destId="{E2420628-8285-204C-A676-B60367D36F51}" srcOrd="0" destOrd="0" presId="urn:microsoft.com/office/officeart/2005/8/layout/vProcess5"/>
    <dgm:cxn modelId="{4C8A7952-B6CD-A743-A105-187ED7498A00}" type="presOf" srcId="{DDB5E434-50E3-5946-A15B-669CA386A2D5}" destId="{82560AB0-6C3A-624F-A9FD-2AD1E9561368}" srcOrd="1" destOrd="0" presId="urn:microsoft.com/office/officeart/2005/8/layout/vProcess5"/>
    <dgm:cxn modelId="{79E52758-DE3E-6940-92F4-FB748276E4DE}" srcId="{C7DB9FB6-EE48-714F-91FF-5B6F416416AF}" destId="{412A40EB-FC3C-CB49-8C0A-01DB998EAF38}" srcOrd="0" destOrd="0" parTransId="{5219CDBF-643A-B642-AA48-BB88A4081D18}" sibTransId="{EB7F7850-9240-CF40-8E7D-600829B7B227}"/>
    <dgm:cxn modelId="{EA8BFA60-18CD-5F41-8439-B5962D875698}" type="presOf" srcId="{3914E621-82B2-DB4F-AEA2-5445DDE00A7F}" destId="{24F15F2E-8FAE-2A4B-93FE-0F3D53A0F862}" srcOrd="1" destOrd="0" presId="urn:microsoft.com/office/officeart/2005/8/layout/vProcess5"/>
    <dgm:cxn modelId="{797D6D71-16C2-2D43-A689-781E6F89A145}" type="presOf" srcId="{78A12897-4D99-CD47-B593-07E19FFC46C2}" destId="{871D1764-C75A-C144-850A-8DD847871EF3}" srcOrd="1" destOrd="0" presId="urn:microsoft.com/office/officeart/2005/8/layout/vProcess5"/>
    <dgm:cxn modelId="{FC9EB779-3C5B-4B46-B230-384ED2E23BE0}" srcId="{C7DB9FB6-EE48-714F-91FF-5B6F416416AF}" destId="{E173CA22-67F5-C44C-AC86-390A0094675D}" srcOrd="4" destOrd="0" parTransId="{311C1C5D-1726-AB48-BD6B-D11E6C2D75FF}" sibTransId="{376DAED3-B593-714B-A632-BF825BD5F395}"/>
    <dgm:cxn modelId="{75851B8B-242D-854E-8B50-9A784678305D}" srcId="{C7DB9FB6-EE48-714F-91FF-5B6F416416AF}" destId="{78A12897-4D99-CD47-B593-07E19FFC46C2}" srcOrd="1" destOrd="0" parTransId="{49F52918-74E3-4241-A247-F19B1516CCA6}" sibTransId="{B94136AF-107B-8041-A72C-76F146A7E77A}"/>
    <dgm:cxn modelId="{58416893-7D85-824F-942D-0F3CB64F07B6}" srcId="{C7DB9FB6-EE48-714F-91FF-5B6F416416AF}" destId="{3914E621-82B2-DB4F-AEA2-5445DDE00A7F}" srcOrd="3" destOrd="0" parTransId="{04C95D65-8E69-9D43-B76E-EF2BB2A5C9A9}" sibTransId="{8C3A6A10-5424-3348-BD17-604E15AEFCAA}"/>
    <dgm:cxn modelId="{A5CC8C9D-FE3E-314A-8979-1F6F8D7AFBC1}" type="presOf" srcId="{B94136AF-107B-8041-A72C-76F146A7E77A}" destId="{803040ED-D1E9-3C42-87D2-B9EEDA8337E9}" srcOrd="0" destOrd="0" presId="urn:microsoft.com/office/officeart/2005/8/layout/vProcess5"/>
    <dgm:cxn modelId="{E79A6DA0-C939-A44D-B093-34937389827F}" type="presOf" srcId="{E173CA22-67F5-C44C-AC86-390A0094675D}" destId="{43B1BE39-1890-6E41-B635-A9E1A4EB3167}" srcOrd="1" destOrd="0" presId="urn:microsoft.com/office/officeart/2005/8/layout/vProcess5"/>
    <dgm:cxn modelId="{4FE0BFA8-36D0-DE4F-81FF-451EF64512BE}" type="presOf" srcId="{8C3A6A10-5424-3348-BD17-604E15AEFCAA}" destId="{21540F29-FA26-AB4C-B834-83766CC2D751}" srcOrd="0" destOrd="0" presId="urn:microsoft.com/office/officeart/2005/8/layout/vProcess5"/>
    <dgm:cxn modelId="{AB4B4CBF-4FF4-D642-A017-CA4D4959A764}" type="presOf" srcId="{412A40EB-FC3C-CB49-8C0A-01DB998EAF38}" destId="{A1CCF64C-F914-B646-B503-E8BE210DAD6B}" srcOrd="0" destOrd="0" presId="urn:microsoft.com/office/officeart/2005/8/layout/vProcess5"/>
    <dgm:cxn modelId="{DABE23CC-2DF4-4940-965A-6E6220E72118}" type="presOf" srcId="{DDB5E434-50E3-5946-A15B-669CA386A2D5}" destId="{5A11B37C-8035-EA40-AE93-23960262AD60}" srcOrd="0" destOrd="0" presId="urn:microsoft.com/office/officeart/2005/8/layout/vProcess5"/>
    <dgm:cxn modelId="{C1A9B1D5-CD54-B344-BCA4-BA0C75686BF0}" type="presOf" srcId="{78A12897-4D99-CD47-B593-07E19FFC46C2}" destId="{EC442A41-1372-7B49-9CD9-B43FA54B6935}" srcOrd="0" destOrd="0" presId="urn:microsoft.com/office/officeart/2005/8/layout/vProcess5"/>
    <dgm:cxn modelId="{211354DB-8CED-EF43-A7AD-CEA0F8FBA92A}" type="presOf" srcId="{3914E621-82B2-DB4F-AEA2-5445DDE00A7F}" destId="{7FC93B43-586B-7240-98BE-5AC95131B680}" srcOrd="0" destOrd="0" presId="urn:microsoft.com/office/officeart/2005/8/layout/vProcess5"/>
    <dgm:cxn modelId="{AED6BAEC-C164-4145-AFC8-F12594BE9D7C}" type="presOf" srcId="{412A40EB-FC3C-CB49-8C0A-01DB998EAF38}" destId="{C6A21B03-DF5E-5540-8F2E-56F4973ED7E3}" srcOrd="1" destOrd="0" presId="urn:microsoft.com/office/officeart/2005/8/layout/vProcess5"/>
    <dgm:cxn modelId="{88506891-1B25-434F-AB24-04D1C829A4D2}" type="presParOf" srcId="{E2420628-8285-204C-A676-B60367D36F51}" destId="{34E7237E-E13E-324D-A2A2-31A54B25E59B}" srcOrd="0" destOrd="0" presId="urn:microsoft.com/office/officeart/2005/8/layout/vProcess5"/>
    <dgm:cxn modelId="{CBD9A7DC-D7DA-5A4B-B4EA-D3636604A5A6}" type="presParOf" srcId="{E2420628-8285-204C-A676-B60367D36F51}" destId="{A1CCF64C-F914-B646-B503-E8BE210DAD6B}" srcOrd="1" destOrd="0" presId="urn:microsoft.com/office/officeart/2005/8/layout/vProcess5"/>
    <dgm:cxn modelId="{4DA13C8A-A383-494A-8341-13DABA5644B3}" type="presParOf" srcId="{E2420628-8285-204C-A676-B60367D36F51}" destId="{EC442A41-1372-7B49-9CD9-B43FA54B6935}" srcOrd="2" destOrd="0" presId="urn:microsoft.com/office/officeart/2005/8/layout/vProcess5"/>
    <dgm:cxn modelId="{E5D2C7CB-86A6-E04D-96C3-082E73D3D3CB}" type="presParOf" srcId="{E2420628-8285-204C-A676-B60367D36F51}" destId="{5A11B37C-8035-EA40-AE93-23960262AD60}" srcOrd="3" destOrd="0" presId="urn:microsoft.com/office/officeart/2005/8/layout/vProcess5"/>
    <dgm:cxn modelId="{8168A6E7-904D-C246-8866-F7E776B68AAB}" type="presParOf" srcId="{E2420628-8285-204C-A676-B60367D36F51}" destId="{7FC93B43-586B-7240-98BE-5AC95131B680}" srcOrd="4" destOrd="0" presId="urn:microsoft.com/office/officeart/2005/8/layout/vProcess5"/>
    <dgm:cxn modelId="{ECFBBD6D-B600-964E-AFCF-8514CDE40FD2}" type="presParOf" srcId="{E2420628-8285-204C-A676-B60367D36F51}" destId="{80F77472-5EAB-8245-AF13-C3A135427E38}" srcOrd="5" destOrd="0" presId="urn:microsoft.com/office/officeart/2005/8/layout/vProcess5"/>
    <dgm:cxn modelId="{524C2F6D-67F0-ED43-BA78-FBD4E54D6ACD}" type="presParOf" srcId="{E2420628-8285-204C-A676-B60367D36F51}" destId="{8873FF02-4AE2-1342-BF78-128103AF9709}" srcOrd="6" destOrd="0" presId="urn:microsoft.com/office/officeart/2005/8/layout/vProcess5"/>
    <dgm:cxn modelId="{B9D4A0E7-9E06-6243-8C31-6DE11C413303}" type="presParOf" srcId="{E2420628-8285-204C-A676-B60367D36F51}" destId="{803040ED-D1E9-3C42-87D2-B9EEDA8337E9}" srcOrd="7" destOrd="0" presId="urn:microsoft.com/office/officeart/2005/8/layout/vProcess5"/>
    <dgm:cxn modelId="{9049309B-E908-994F-9421-2B3D0514FC9E}" type="presParOf" srcId="{E2420628-8285-204C-A676-B60367D36F51}" destId="{926E5EB9-CE02-4D4A-8F23-91F0387BF213}" srcOrd="8" destOrd="0" presId="urn:microsoft.com/office/officeart/2005/8/layout/vProcess5"/>
    <dgm:cxn modelId="{A2AA8F1E-31A5-C146-97E9-CE381835B230}" type="presParOf" srcId="{E2420628-8285-204C-A676-B60367D36F51}" destId="{21540F29-FA26-AB4C-B834-83766CC2D751}" srcOrd="9" destOrd="0" presId="urn:microsoft.com/office/officeart/2005/8/layout/vProcess5"/>
    <dgm:cxn modelId="{1AB80E93-B22B-9A46-9937-ACF8B0FCAD0F}" type="presParOf" srcId="{E2420628-8285-204C-A676-B60367D36F51}" destId="{C6A21B03-DF5E-5540-8F2E-56F4973ED7E3}" srcOrd="10" destOrd="0" presId="urn:microsoft.com/office/officeart/2005/8/layout/vProcess5"/>
    <dgm:cxn modelId="{8B9C45BF-40B3-0541-B61F-C2FD54FBC47F}" type="presParOf" srcId="{E2420628-8285-204C-A676-B60367D36F51}" destId="{871D1764-C75A-C144-850A-8DD847871EF3}" srcOrd="11" destOrd="0" presId="urn:microsoft.com/office/officeart/2005/8/layout/vProcess5"/>
    <dgm:cxn modelId="{8666B2DC-645F-8B49-8968-7F8ECDEB9E4A}" type="presParOf" srcId="{E2420628-8285-204C-A676-B60367D36F51}" destId="{82560AB0-6C3A-624F-A9FD-2AD1E9561368}" srcOrd="12" destOrd="0" presId="urn:microsoft.com/office/officeart/2005/8/layout/vProcess5"/>
    <dgm:cxn modelId="{82A61EBF-14EB-E542-956D-A3C839ED5EA8}" type="presParOf" srcId="{E2420628-8285-204C-A676-B60367D36F51}" destId="{24F15F2E-8FAE-2A4B-93FE-0F3D53A0F862}" srcOrd="13" destOrd="0" presId="urn:microsoft.com/office/officeart/2005/8/layout/vProcess5"/>
    <dgm:cxn modelId="{CB0EEC9F-52C9-154A-8392-299F0A059ECA}" type="presParOf" srcId="{E2420628-8285-204C-A676-B60367D36F51}" destId="{43B1BE39-1890-6E41-B635-A9E1A4EB316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DB9FB6-EE48-714F-91FF-5B6F416416AF}" type="doc">
      <dgm:prSet loTypeId="urn:microsoft.com/office/officeart/2005/8/layout/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DDB5E434-50E3-5946-A15B-669CA386A2D5}">
      <dgm:prSet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de-DE" b="0" i="0" dirty="0"/>
            <a:t>1. </a:t>
          </a:r>
          <a:r>
            <a:rPr lang="de-DE" b="0" i="0" dirty="0" err="1"/>
            <a:t>Since</a:t>
          </a:r>
          <a:r>
            <a:rPr lang="de-DE" b="0" i="0" dirty="0"/>
            <a:t> x </a:t>
          </a:r>
          <a:r>
            <a:rPr lang="de-DE" b="0" i="0" dirty="0" err="1"/>
            <a:t>is</a:t>
          </a:r>
          <a:r>
            <a:rPr lang="de-DE" b="0" i="0" dirty="0"/>
            <a:t> prime, </a:t>
          </a:r>
          <a:r>
            <a:rPr lang="de-DE" b="0" i="0" dirty="0" err="1"/>
            <a:t>it</a:t>
          </a:r>
          <a:r>
            <a:rPr lang="de-DE" b="0" i="0" dirty="0"/>
            <a:t> </a:t>
          </a:r>
          <a:r>
            <a:rPr lang="de-DE" b="0" i="0" dirty="0" err="1"/>
            <a:t>is</a:t>
          </a:r>
          <a:r>
            <a:rPr lang="de-DE" b="0" i="0" dirty="0"/>
            <a:t> non-trivial, i.e., x ≠0 and x </a:t>
          </a:r>
          <a:r>
            <a:rPr lang="de-DE" b="0" i="0" dirty="0" err="1"/>
            <a:t>is</a:t>
          </a:r>
          <a:r>
            <a:rPr lang="de-DE" b="0" i="0" dirty="0"/>
            <a:t> not a </a:t>
          </a:r>
          <a:r>
            <a:rPr lang="de-DE" b="0" i="0" dirty="0" err="1"/>
            <a:t>unit</a:t>
          </a:r>
          <a:r>
            <a:rPr lang="de-DE" b="0" i="0" dirty="0"/>
            <a:t>.</a:t>
          </a:r>
          <a:endParaRPr lang="de-DE" dirty="0"/>
        </a:p>
      </dgm:t>
    </dgm:pt>
    <dgm:pt modelId="{ED5D6DFA-1321-5742-AB8B-C7B0472D5ADC}" type="parTrans" cxnId="{F0919B3C-A979-8147-9D1C-1E23CFF22B07}">
      <dgm:prSet/>
      <dgm:spPr/>
      <dgm:t>
        <a:bodyPr/>
        <a:lstStyle/>
        <a:p>
          <a:endParaRPr lang="de-DE"/>
        </a:p>
      </dgm:t>
    </dgm:pt>
    <dgm:pt modelId="{09B9F7A4-FDB2-844F-B434-40123068A305}" type="sibTrans" cxnId="{F0919B3C-A979-8147-9D1C-1E23CFF22B07}">
      <dgm:prSet/>
      <dgm:spPr/>
      <dgm:t>
        <a:bodyPr/>
        <a:lstStyle/>
        <a:p>
          <a:endParaRPr lang="de-DE"/>
        </a:p>
      </dgm:t>
    </dgm:pt>
    <dgm:pt modelId="{446AE4CA-B041-CB42-8BFA-05E126A687D4}">
      <dgm:prSet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b="0" i="0" dirty="0"/>
            <a:t>2. </a:t>
          </a:r>
          <a:r>
            <a:rPr lang="de-DE" b="0" i="0" dirty="0" err="1"/>
            <a:t>Suppose</a:t>
          </a:r>
          <a:r>
            <a:rPr lang="de-DE" b="0" i="0" dirty="0"/>
            <a:t> x = a · b </a:t>
          </a:r>
          <a:r>
            <a:rPr lang="de-DE" b="0" i="0" dirty="0" err="1"/>
            <a:t>for</a:t>
          </a:r>
          <a:r>
            <a:rPr lang="de-DE" b="0" i="0" dirty="0"/>
            <a:t> </a:t>
          </a:r>
          <a:r>
            <a:rPr lang="de-DE" b="0" i="0" dirty="0" err="1"/>
            <a:t>some</a:t>
          </a:r>
          <a:r>
            <a:rPr lang="de-DE" b="0" i="0" dirty="0"/>
            <a:t> a, b ∈ R. </a:t>
          </a:r>
          <a:r>
            <a:rPr lang="de-DE" b="0" i="0" dirty="0" err="1"/>
            <a:t>Since</a:t>
          </a:r>
          <a:r>
            <a:rPr lang="de-DE" b="0" i="0" dirty="0"/>
            <a:t> x | (a · b), </a:t>
          </a:r>
          <a:r>
            <a:rPr lang="de-DE" b="0" i="0" dirty="0" err="1"/>
            <a:t>by</a:t>
          </a:r>
          <a:r>
            <a:rPr lang="de-DE" b="0" i="0" dirty="0"/>
            <a:t> </a:t>
          </a:r>
          <a:r>
            <a:rPr lang="de-DE" b="0" i="0" dirty="0" err="1"/>
            <a:t>the</a:t>
          </a:r>
          <a:r>
            <a:rPr lang="de-DE" b="0" i="0" dirty="0"/>
            <a:t> </a:t>
          </a:r>
          <a:r>
            <a:rPr lang="de-DE" b="0" i="0" dirty="0" err="1"/>
            <a:t>primality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x, x | a </a:t>
          </a:r>
          <a:r>
            <a:rPr lang="de-DE" b="0" i="0" dirty="0" err="1"/>
            <a:t>or</a:t>
          </a:r>
          <a:r>
            <a:rPr lang="de-DE" b="0" i="0" dirty="0"/>
            <a:t> x | b.</a:t>
          </a:r>
          <a:endParaRPr lang="de-DE" dirty="0"/>
        </a:p>
      </dgm:t>
    </dgm:pt>
    <dgm:pt modelId="{1BBAA727-55A7-E646-8FBB-097D61AC4149}" type="parTrans" cxnId="{EDAB02C1-A8FD-EB4E-9FE7-F167A003D898}">
      <dgm:prSet/>
      <dgm:spPr/>
      <dgm:t>
        <a:bodyPr/>
        <a:lstStyle/>
        <a:p>
          <a:endParaRPr lang="de-DE"/>
        </a:p>
      </dgm:t>
    </dgm:pt>
    <dgm:pt modelId="{E71793DF-2CC5-B94E-8CA3-3BE5EFD60876}" type="sibTrans" cxnId="{EDAB02C1-A8FD-EB4E-9FE7-F167A003D898}">
      <dgm:prSet/>
      <dgm:spPr/>
      <dgm:t>
        <a:bodyPr/>
        <a:lstStyle/>
        <a:p>
          <a:endParaRPr lang="de-DE"/>
        </a:p>
      </dgm:t>
    </dgm:pt>
    <dgm:pt modelId="{40745133-D570-FD41-A6DF-192E589ACC3D}">
      <dgm:prSet/>
      <dgm:spPr>
        <a:solidFill>
          <a:schemeClr val="accent3">
            <a:lumMod val="20000"/>
            <a:lumOff val="80000"/>
          </a:schemeClr>
        </a:solidFill>
      </dgm:spPr>
      <dgm:t>
        <a:bodyPr/>
        <a:lstStyle/>
        <a:p>
          <a:r>
            <a:rPr lang="de-DE" b="0" i="0" dirty="0"/>
            <a:t>3. </a:t>
          </a:r>
          <a:r>
            <a:rPr lang="de-DE" b="0" i="0" dirty="0" err="1"/>
            <a:t>Without</a:t>
          </a:r>
          <a:r>
            <a:rPr lang="de-DE" b="0" i="0" dirty="0"/>
            <a:t> </a:t>
          </a:r>
          <a:r>
            <a:rPr lang="de-DE" b="0" i="0" dirty="0" err="1"/>
            <a:t>loss</a:t>
          </a:r>
          <a:r>
            <a:rPr lang="de-DE" b="0" i="0" dirty="0"/>
            <a:t> </a:t>
          </a:r>
          <a:r>
            <a:rPr lang="de-DE" b="0" i="0" dirty="0" err="1"/>
            <a:t>of</a:t>
          </a:r>
          <a:r>
            <a:rPr lang="de-DE" b="0" i="0" dirty="0"/>
            <a:t> </a:t>
          </a:r>
          <a:r>
            <a:rPr lang="de-DE" b="0" i="0" dirty="0" err="1"/>
            <a:t>generality</a:t>
          </a:r>
          <a:r>
            <a:rPr lang="de-DE" b="0" i="0" dirty="0"/>
            <a:t>, </a:t>
          </a:r>
          <a:r>
            <a:rPr lang="de-DE" b="0" i="0" dirty="0" err="1"/>
            <a:t>assume</a:t>
          </a:r>
          <a:r>
            <a:rPr lang="de-DE" b="0" i="0" dirty="0"/>
            <a:t> x | a. </a:t>
          </a:r>
          <a:r>
            <a:rPr lang="de-DE" b="0" i="0" dirty="0" err="1"/>
            <a:t>Then</a:t>
          </a:r>
          <a:r>
            <a:rPr lang="de-DE" b="0" i="0" dirty="0"/>
            <a:t>, </a:t>
          </a:r>
          <a:r>
            <a:rPr lang="de-DE" b="0" i="0" dirty="0" err="1"/>
            <a:t>there</a:t>
          </a:r>
          <a:r>
            <a:rPr lang="de-DE" b="0" i="0" dirty="0"/>
            <a:t> </a:t>
          </a:r>
          <a:r>
            <a:rPr lang="de-DE" b="0" i="0" dirty="0" err="1"/>
            <a:t>exists</a:t>
          </a:r>
          <a:r>
            <a:rPr lang="de-DE" b="0" i="0" dirty="0"/>
            <a:t> c ∈ R such </a:t>
          </a:r>
          <a:r>
            <a:rPr lang="de-DE" b="0" i="0" dirty="0" err="1"/>
            <a:t>that</a:t>
          </a:r>
          <a:r>
            <a:rPr lang="de-DE" b="0" i="0" dirty="0"/>
            <a:t> a = c · x.</a:t>
          </a:r>
          <a:endParaRPr lang="de-DE" dirty="0"/>
        </a:p>
      </dgm:t>
    </dgm:pt>
    <dgm:pt modelId="{30E49868-0B81-324C-81DB-46A58D104977}" type="parTrans" cxnId="{8CD062C5-FBAE-8744-95E4-B5DEE69A9D47}">
      <dgm:prSet/>
      <dgm:spPr/>
      <dgm:t>
        <a:bodyPr/>
        <a:lstStyle/>
        <a:p>
          <a:endParaRPr lang="de-DE"/>
        </a:p>
      </dgm:t>
    </dgm:pt>
    <dgm:pt modelId="{426468E1-1D1C-F742-8841-E817A6DE26A2}" type="sibTrans" cxnId="{8CD062C5-FBAE-8744-95E4-B5DEE69A9D47}">
      <dgm:prSet/>
      <dgm:spPr/>
      <dgm:t>
        <a:bodyPr/>
        <a:lstStyle/>
        <a:p>
          <a:endParaRPr lang="de-DE"/>
        </a:p>
      </dgm:t>
    </dgm:pt>
    <dgm:pt modelId="{C1E3B27B-15FA-4E46-9192-EED06A9884E1}" type="pres">
      <dgm:prSet presAssocID="{C7DB9FB6-EE48-714F-91FF-5B6F416416AF}" presName="linearFlow" presStyleCnt="0">
        <dgm:presLayoutVars>
          <dgm:resizeHandles val="exact"/>
        </dgm:presLayoutVars>
      </dgm:prSet>
      <dgm:spPr/>
    </dgm:pt>
    <dgm:pt modelId="{5B3C3F87-2BFC-1449-9F68-117864C1BAE7}" type="pres">
      <dgm:prSet presAssocID="{DDB5E434-50E3-5946-A15B-669CA386A2D5}" presName="node" presStyleLbl="node1" presStyleIdx="0" presStyleCnt="3">
        <dgm:presLayoutVars>
          <dgm:bulletEnabled val="1"/>
        </dgm:presLayoutVars>
      </dgm:prSet>
      <dgm:spPr/>
    </dgm:pt>
    <dgm:pt modelId="{564FDFA5-16B0-E446-8FAD-92AAFC78B658}" type="pres">
      <dgm:prSet presAssocID="{09B9F7A4-FDB2-844F-B434-40123068A305}" presName="sibTrans" presStyleLbl="sibTrans2D1" presStyleIdx="0" presStyleCnt="2"/>
      <dgm:spPr/>
    </dgm:pt>
    <dgm:pt modelId="{8A5EAB77-5658-A249-BB6E-17B5382159D8}" type="pres">
      <dgm:prSet presAssocID="{09B9F7A4-FDB2-844F-B434-40123068A305}" presName="connectorText" presStyleLbl="sibTrans2D1" presStyleIdx="0" presStyleCnt="2"/>
      <dgm:spPr/>
    </dgm:pt>
    <dgm:pt modelId="{80FAEFB2-2AC6-8647-8FFF-8478565C7261}" type="pres">
      <dgm:prSet presAssocID="{446AE4CA-B041-CB42-8BFA-05E126A687D4}" presName="node" presStyleLbl="node1" presStyleIdx="1" presStyleCnt="3">
        <dgm:presLayoutVars>
          <dgm:bulletEnabled val="1"/>
        </dgm:presLayoutVars>
      </dgm:prSet>
      <dgm:spPr/>
    </dgm:pt>
    <dgm:pt modelId="{A1D56E52-10A9-E34C-B479-2B6ECB2EE538}" type="pres">
      <dgm:prSet presAssocID="{E71793DF-2CC5-B94E-8CA3-3BE5EFD60876}" presName="sibTrans" presStyleLbl="sibTrans2D1" presStyleIdx="1" presStyleCnt="2"/>
      <dgm:spPr/>
    </dgm:pt>
    <dgm:pt modelId="{DB5E4B17-8A9D-2F48-8D6D-D84E746470FD}" type="pres">
      <dgm:prSet presAssocID="{E71793DF-2CC5-B94E-8CA3-3BE5EFD60876}" presName="connectorText" presStyleLbl="sibTrans2D1" presStyleIdx="1" presStyleCnt="2"/>
      <dgm:spPr/>
    </dgm:pt>
    <dgm:pt modelId="{1F6DA0BA-1B25-CE4C-A435-1BB888598F0B}" type="pres">
      <dgm:prSet presAssocID="{40745133-D570-FD41-A6DF-192E589ACC3D}" presName="node" presStyleLbl="node1" presStyleIdx="2" presStyleCnt="3">
        <dgm:presLayoutVars>
          <dgm:bulletEnabled val="1"/>
        </dgm:presLayoutVars>
      </dgm:prSet>
      <dgm:spPr/>
    </dgm:pt>
  </dgm:ptLst>
  <dgm:cxnLst>
    <dgm:cxn modelId="{0B248F1E-844E-844E-924C-D51180F66A96}" type="presOf" srcId="{C7DB9FB6-EE48-714F-91FF-5B6F416416AF}" destId="{C1E3B27B-15FA-4E46-9192-EED06A9884E1}" srcOrd="0" destOrd="0" presId="urn:microsoft.com/office/officeart/2005/8/layout/process2"/>
    <dgm:cxn modelId="{910C5A1F-4586-3E4A-9B71-5DAB85E80466}" type="presOf" srcId="{40745133-D570-FD41-A6DF-192E589ACC3D}" destId="{1F6DA0BA-1B25-CE4C-A435-1BB888598F0B}" srcOrd="0" destOrd="0" presId="urn:microsoft.com/office/officeart/2005/8/layout/process2"/>
    <dgm:cxn modelId="{3D211E24-FFD6-6A45-A02C-AFE63521E1BA}" type="presOf" srcId="{DDB5E434-50E3-5946-A15B-669CA386A2D5}" destId="{5B3C3F87-2BFC-1449-9F68-117864C1BAE7}" srcOrd="0" destOrd="0" presId="urn:microsoft.com/office/officeart/2005/8/layout/process2"/>
    <dgm:cxn modelId="{F0919B3C-A979-8147-9D1C-1E23CFF22B07}" srcId="{C7DB9FB6-EE48-714F-91FF-5B6F416416AF}" destId="{DDB5E434-50E3-5946-A15B-669CA386A2D5}" srcOrd="0" destOrd="0" parTransId="{ED5D6DFA-1321-5742-AB8B-C7B0472D5ADC}" sibTransId="{09B9F7A4-FDB2-844F-B434-40123068A305}"/>
    <dgm:cxn modelId="{C3543C3F-8BEF-8E47-98D4-B1F47C212187}" type="presOf" srcId="{E71793DF-2CC5-B94E-8CA3-3BE5EFD60876}" destId="{A1D56E52-10A9-E34C-B479-2B6ECB2EE538}" srcOrd="0" destOrd="0" presId="urn:microsoft.com/office/officeart/2005/8/layout/process2"/>
    <dgm:cxn modelId="{1127679F-877B-7445-8129-2E5288BE3DCB}" type="presOf" srcId="{446AE4CA-B041-CB42-8BFA-05E126A687D4}" destId="{80FAEFB2-2AC6-8647-8FFF-8478565C7261}" srcOrd="0" destOrd="0" presId="urn:microsoft.com/office/officeart/2005/8/layout/process2"/>
    <dgm:cxn modelId="{04F35BB7-7340-864C-9F3F-CB1555FE8D68}" type="presOf" srcId="{E71793DF-2CC5-B94E-8CA3-3BE5EFD60876}" destId="{DB5E4B17-8A9D-2F48-8D6D-D84E746470FD}" srcOrd="1" destOrd="0" presId="urn:microsoft.com/office/officeart/2005/8/layout/process2"/>
    <dgm:cxn modelId="{4ED959BF-B671-B644-81AD-A2B47DE689A8}" type="presOf" srcId="{09B9F7A4-FDB2-844F-B434-40123068A305}" destId="{564FDFA5-16B0-E446-8FAD-92AAFC78B658}" srcOrd="0" destOrd="0" presId="urn:microsoft.com/office/officeart/2005/8/layout/process2"/>
    <dgm:cxn modelId="{EDAB02C1-A8FD-EB4E-9FE7-F167A003D898}" srcId="{C7DB9FB6-EE48-714F-91FF-5B6F416416AF}" destId="{446AE4CA-B041-CB42-8BFA-05E126A687D4}" srcOrd="1" destOrd="0" parTransId="{1BBAA727-55A7-E646-8FBB-097D61AC4149}" sibTransId="{E71793DF-2CC5-B94E-8CA3-3BE5EFD60876}"/>
    <dgm:cxn modelId="{8CD062C5-FBAE-8744-95E4-B5DEE69A9D47}" srcId="{C7DB9FB6-EE48-714F-91FF-5B6F416416AF}" destId="{40745133-D570-FD41-A6DF-192E589ACC3D}" srcOrd="2" destOrd="0" parTransId="{30E49868-0B81-324C-81DB-46A58D104977}" sibTransId="{426468E1-1D1C-F742-8841-E817A6DE26A2}"/>
    <dgm:cxn modelId="{37FA57FA-CF33-BA43-8725-F8B61E9B4670}" type="presOf" srcId="{09B9F7A4-FDB2-844F-B434-40123068A305}" destId="{8A5EAB77-5658-A249-BB6E-17B5382159D8}" srcOrd="1" destOrd="0" presId="urn:microsoft.com/office/officeart/2005/8/layout/process2"/>
    <dgm:cxn modelId="{00A7F5CA-2FC6-2541-9878-3D2CF64B2322}" type="presParOf" srcId="{C1E3B27B-15FA-4E46-9192-EED06A9884E1}" destId="{5B3C3F87-2BFC-1449-9F68-117864C1BAE7}" srcOrd="0" destOrd="0" presId="urn:microsoft.com/office/officeart/2005/8/layout/process2"/>
    <dgm:cxn modelId="{67F15E27-446C-934C-8212-6E25CC7BF509}" type="presParOf" srcId="{C1E3B27B-15FA-4E46-9192-EED06A9884E1}" destId="{564FDFA5-16B0-E446-8FAD-92AAFC78B658}" srcOrd="1" destOrd="0" presId="urn:microsoft.com/office/officeart/2005/8/layout/process2"/>
    <dgm:cxn modelId="{4621B1BC-9CB5-2D48-A083-0002184A1313}" type="presParOf" srcId="{564FDFA5-16B0-E446-8FAD-92AAFC78B658}" destId="{8A5EAB77-5658-A249-BB6E-17B5382159D8}" srcOrd="0" destOrd="0" presId="urn:microsoft.com/office/officeart/2005/8/layout/process2"/>
    <dgm:cxn modelId="{8A0B0FDE-FC45-F744-9FAA-9629964DF6C3}" type="presParOf" srcId="{C1E3B27B-15FA-4E46-9192-EED06A9884E1}" destId="{80FAEFB2-2AC6-8647-8FFF-8478565C7261}" srcOrd="2" destOrd="0" presId="urn:microsoft.com/office/officeart/2005/8/layout/process2"/>
    <dgm:cxn modelId="{F47BE5A6-441B-0746-86BB-6F8EBAB5B8BB}" type="presParOf" srcId="{C1E3B27B-15FA-4E46-9192-EED06A9884E1}" destId="{A1D56E52-10A9-E34C-B479-2B6ECB2EE538}" srcOrd="3" destOrd="0" presId="urn:microsoft.com/office/officeart/2005/8/layout/process2"/>
    <dgm:cxn modelId="{B7990F87-7428-B748-9604-8EA35A69B6BA}" type="presParOf" srcId="{A1D56E52-10A9-E34C-B479-2B6ECB2EE538}" destId="{DB5E4B17-8A9D-2F48-8D6D-D84E746470FD}" srcOrd="0" destOrd="0" presId="urn:microsoft.com/office/officeart/2005/8/layout/process2"/>
    <dgm:cxn modelId="{E05D1B04-51C9-4042-B5F2-8893B60652C6}" type="presParOf" srcId="{C1E3B27B-15FA-4E46-9192-EED06A9884E1}" destId="{1F6DA0BA-1B25-CE4C-A435-1BB888598F0B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7DB9FB6-EE48-714F-91FF-5B6F416416AF}" type="doc">
      <dgm:prSet loTypeId="urn:microsoft.com/office/officeart/2005/8/layout/process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de-DE"/>
        </a:p>
      </dgm:t>
    </dgm:pt>
    <dgm:pt modelId="{17723457-2137-7F4A-BC4A-0F83BA958989}">
      <dgm:prSet/>
      <dgm:spPr>
        <a:solidFill>
          <a:schemeClr val="accent5">
            <a:lumMod val="20000"/>
            <a:lumOff val="8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de-DE" b="0" i="0" dirty="0"/>
            <a:t>4. </a:t>
          </a:r>
          <a:r>
            <a:rPr lang="de-DE" b="0" i="0" dirty="0" err="1"/>
            <a:t>Substituting</a:t>
          </a:r>
          <a:r>
            <a:rPr lang="de-DE" b="0" i="0" dirty="0"/>
            <a:t> a = c · x in x = a · b, </a:t>
          </a:r>
          <a:r>
            <a:rPr lang="de-DE" b="0" i="0" dirty="0" err="1"/>
            <a:t>we</a:t>
          </a:r>
          <a:r>
            <a:rPr lang="de-DE" b="0" i="0" dirty="0"/>
            <a:t> </a:t>
          </a:r>
          <a:r>
            <a:rPr lang="de-DE" b="0" i="0" dirty="0" err="1"/>
            <a:t>get</a:t>
          </a:r>
          <a:r>
            <a:rPr lang="de-DE" b="0" i="0" dirty="0"/>
            <a:t> x = (c · x) · b.</a:t>
          </a:r>
          <a:endParaRPr lang="de-DE" dirty="0"/>
        </a:p>
      </dgm:t>
    </dgm:pt>
    <dgm:pt modelId="{855E594B-166F-1A4C-82BA-AE8BBE75E684}" type="parTrans" cxnId="{BB5D9EE3-5845-D641-A307-A41F0EB157AD}">
      <dgm:prSet/>
      <dgm:spPr/>
      <dgm:t>
        <a:bodyPr/>
        <a:lstStyle/>
        <a:p>
          <a:endParaRPr lang="de-DE"/>
        </a:p>
      </dgm:t>
    </dgm:pt>
    <dgm:pt modelId="{3109AAD6-EE5F-3149-B07B-C9FE68282044}" type="sibTrans" cxnId="{BB5D9EE3-5845-D641-A307-A41F0EB157AD}">
      <dgm:prSet/>
      <dgm:spPr/>
      <dgm:t>
        <a:bodyPr/>
        <a:lstStyle/>
        <a:p>
          <a:endParaRPr lang="de-DE"/>
        </a:p>
      </dgm:t>
    </dgm:pt>
    <dgm:pt modelId="{02EFB58D-27C2-A448-8918-9B554CDAC85E}">
      <dgm:prSet/>
      <dgm:spPr>
        <a:solidFill>
          <a:schemeClr val="accent2">
            <a:lumMod val="20000"/>
            <a:lumOff val="80000"/>
          </a:schemeClr>
        </a:solidFill>
      </dgm:spPr>
      <dgm:t>
        <a:bodyPr/>
        <a:lstStyle/>
        <a:p>
          <a:r>
            <a:rPr lang="de-DE" b="0" i="0" dirty="0"/>
            <a:t>5. </a:t>
          </a:r>
          <a:r>
            <a:rPr lang="de-DE" b="0" i="0" dirty="0" err="1"/>
            <a:t>Since</a:t>
          </a:r>
          <a:r>
            <a:rPr lang="de-DE" b="0" i="0" dirty="0"/>
            <a:t> R </a:t>
          </a:r>
          <a:r>
            <a:rPr lang="de-DE" b="0" i="0" dirty="0" err="1"/>
            <a:t>is</a:t>
          </a:r>
          <a:r>
            <a:rPr lang="de-DE" b="0" i="0" dirty="0"/>
            <a:t> an integral </a:t>
          </a:r>
          <a:r>
            <a:rPr lang="de-DE" b="0" i="0" dirty="0" err="1"/>
            <a:t>domain</a:t>
          </a:r>
          <a:r>
            <a:rPr lang="de-DE" b="0" i="0" dirty="0"/>
            <a:t> and x ≠0,  </a:t>
          </a:r>
          <a:r>
            <a:rPr lang="de-DE" b="0" i="0" dirty="0" err="1"/>
            <a:t>we</a:t>
          </a:r>
          <a:r>
            <a:rPr lang="de-DE" b="0" i="0" dirty="0"/>
            <a:t> </a:t>
          </a:r>
          <a:r>
            <a:rPr lang="de-DE" b="0" i="0" dirty="0" err="1"/>
            <a:t>can</a:t>
          </a:r>
          <a:r>
            <a:rPr lang="de-DE" b="0" i="0" dirty="0"/>
            <a:t> </a:t>
          </a:r>
          <a:r>
            <a:rPr lang="de-DE" b="0" i="0" dirty="0" err="1"/>
            <a:t>cancel</a:t>
          </a:r>
          <a:r>
            <a:rPr lang="de-DE" b="0" i="0" dirty="0"/>
            <a:t> x </a:t>
          </a:r>
          <a:r>
            <a:rPr lang="de-DE" b="0" i="0" dirty="0" err="1"/>
            <a:t>from</a:t>
          </a:r>
          <a:r>
            <a:rPr lang="de-DE" b="0" i="0" dirty="0"/>
            <a:t> </a:t>
          </a:r>
          <a:r>
            <a:rPr lang="de-DE" b="0" i="0" dirty="0" err="1"/>
            <a:t>both</a:t>
          </a:r>
          <a:r>
            <a:rPr lang="de-DE" b="0" i="0" dirty="0"/>
            <a:t> </a:t>
          </a:r>
          <a:r>
            <a:rPr lang="de-DE" b="0" i="0" dirty="0" err="1"/>
            <a:t>sides</a:t>
          </a:r>
          <a:r>
            <a:rPr lang="de-DE" b="0" i="0" dirty="0"/>
            <a:t> </a:t>
          </a:r>
          <a:r>
            <a:rPr lang="de-DE" b="0" i="0" dirty="0" err="1"/>
            <a:t>to</a:t>
          </a:r>
          <a:r>
            <a:rPr lang="de-DE" b="0" i="0" dirty="0"/>
            <a:t> </a:t>
          </a:r>
          <a:r>
            <a:rPr lang="de-DE" b="0" i="0" dirty="0" err="1"/>
            <a:t>obtain</a:t>
          </a:r>
          <a:r>
            <a:rPr lang="de-DE" b="0" i="0" dirty="0"/>
            <a:t> 1 = c · b, </a:t>
          </a:r>
          <a:r>
            <a:rPr lang="de-DE" b="0" i="0" dirty="0" err="1"/>
            <a:t>which</a:t>
          </a:r>
          <a:r>
            <a:rPr lang="de-DE" b="0" i="0" dirty="0"/>
            <a:t> </a:t>
          </a:r>
          <a:r>
            <a:rPr lang="de-DE" b="0" i="0" dirty="0" err="1"/>
            <a:t>implies</a:t>
          </a:r>
          <a:r>
            <a:rPr lang="de-DE" b="0" i="0" dirty="0"/>
            <a:t> b </a:t>
          </a:r>
          <a:r>
            <a:rPr lang="de-DE" b="0" i="0" dirty="0" err="1"/>
            <a:t>is</a:t>
          </a:r>
          <a:r>
            <a:rPr lang="de-DE" b="0" i="0" dirty="0"/>
            <a:t> a </a:t>
          </a:r>
          <a:r>
            <a:rPr lang="de-DE" b="0" i="0" dirty="0" err="1"/>
            <a:t>unit</a:t>
          </a:r>
          <a:r>
            <a:rPr lang="de-DE" b="0" i="0" dirty="0"/>
            <a:t>.</a:t>
          </a:r>
          <a:endParaRPr lang="de-DE" dirty="0"/>
        </a:p>
      </dgm:t>
    </dgm:pt>
    <dgm:pt modelId="{6B49CD8F-39AA-7543-9482-D8FB420E4CD3}" type="parTrans" cxnId="{CC18FE80-197C-DB4C-AFBD-50C46A1C72AA}">
      <dgm:prSet/>
      <dgm:spPr/>
      <dgm:t>
        <a:bodyPr/>
        <a:lstStyle/>
        <a:p>
          <a:endParaRPr lang="de-DE"/>
        </a:p>
      </dgm:t>
    </dgm:pt>
    <dgm:pt modelId="{842CB58A-F985-B24C-8C1E-965F0F166C41}" type="sibTrans" cxnId="{CC18FE80-197C-DB4C-AFBD-50C46A1C72AA}">
      <dgm:prSet/>
      <dgm:spPr/>
      <dgm:t>
        <a:bodyPr/>
        <a:lstStyle/>
        <a:p>
          <a:endParaRPr lang="de-DE"/>
        </a:p>
      </dgm:t>
    </dgm:pt>
    <dgm:pt modelId="{2E76B7F7-EBC5-7E44-8177-F1048459EA36}">
      <dgm:prSet/>
      <dgm:spPr>
        <a:solidFill>
          <a:srgbClr val="FFFF00"/>
        </a:solidFill>
      </dgm:spPr>
      <dgm:t>
        <a:bodyPr/>
        <a:lstStyle/>
        <a:p>
          <a:r>
            <a:rPr lang="de-DE" b="0" i="0" dirty="0" err="1"/>
            <a:t>Therefore</a:t>
          </a:r>
          <a:r>
            <a:rPr lang="de-DE" b="0" i="0" dirty="0"/>
            <a:t>, x </a:t>
          </a:r>
          <a:r>
            <a:rPr lang="de-DE" b="0" i="0" dirty="0" err="1"/>
            <a:t>is</a:t>
          </a:r>
          <a:r>
            <a:rPr lang="de-DE" b="0" i="0" dirty="0"/>
            <a:t> </a:t>
          </a:r>
          <a:r>
            <a:rPr lang="de-DE" b="0" i="0" dirty="0" err="1"/>
            <a:t>irreducible</a:t>
          </a:r>
          <a:endParaRPr lang="de-DE" dirty="0"/>
        </a:p>
      </dgm:t>
    </dgm:pt>
    <dgm:pt modelId="{31A27DCC-934F-184D-BF50-F96A02DC7B74}" type="parTrans" cxnId="{C16FFB42-FFA2-D84C-9529-C6B48ADD43CF}">
      <dgm:prSet/>
      <dgm:spPr/>
      <dgm:t>
        <a:bodyPr/>
        <a:lstStyle/>
        <a:p>
          <a:endParaRPr lang="de-DE"/>
        </a:p>
      </dgm:t>
    </dgm:pt>
    <dgm:pt modelId="{A54AC330-CDF4-3D45-A81C-540DB2A26777}" type="sibTrans" cxnId="{C16FFB42-FFA2-D84C-9529-C6B48ADD43CF}">
      <dgm:prSet/>
      <dgm:spPr/>
      <dgm:t>
        <a:bodyPr/>
        <a:lstStyle/>
        <a:p>
          <a:endParaRPr lang="de-DE"/>
        </a:p>
      </dgm:t>
    </dgm:pt>
    <dgm:pt modelId="{C1E3B27B-15FA-4E46-9192-EED06A9884E1}" type="pres">
      <dgm:prSet presAssocID="{C7DB9FB6-EE48-714F-91FF-5B6F416416AF}" presName="linearFlow" presStyleCnt="0">
        <dgm:presLayoutVars>
          <dgm:resizeHandles val="exact"/>
        </dgm:presLayoutVars>
      </dgm:prSet>
      <dgm:spPr/>
    </dgm:pt>
    <dgm:pt modelId="{A92DDE1C-E975-4647-B34A-2ABD88995AFA}" type="pres">
      <dgm:prSet presAssocID="{17723457-2137-7F4A-BC4A-0F83BA958989}" presName="node" presStyleLbl="node1" presStyleIdx="0" presStyleCnt="3">
        <dgm:presLayoutVars>
          <dgm:bulletEnabled val="1"/>
        </dgm:presLayoutVars>
      </dgm:prSet>
      <dgm:spPr/>
    </dgm:pt>
    <dgm:pt modelId="{5C3C2655-6551-B94D-ABFA-50CCE84E8BBE}" type="pres">
      <dgm:prSet presAssocID="{3109AAD6-EE5F-3149-B07B-C9FE68282044}" presName="sibTrans" presStyleLbl="sibTrans2D1" presStyleIdx="0" presStyleCnt="2"/>
      <dgm:spPr/>
    </dgm:pt>
    <dgm:pt modelId="{5D61EE05-D13D-5E42-886C-3FE5B9E3DB02}" type="pres">
      <dgm:prSet presAssocID="{3109AAD6-EE5F-3149-B07B-C9FE68282044}" presName="connectorText" presStyleLbl="sibTrans2D1" presStyleIdx="0" presStyleCnt="2"/>
      <dgm:spPr/>
    </dgm:pt>
    <dgm:pt modelId="{3182A8D0-1AD5-6645-B80E-8E3D33523C94}" type="pres">
      <dgm:prSet presAssocID="{02EFB58D-27C2-A448-8918-9B554CDAC85E}" presName="node" presStyleLbl="node1" presStyleIdx="1" presStyleCnt="3">
        <dgm:presLayoutVars>
          <dgm:bulletEnabled val="1"/>
        </dgm:presLayoutVars>
      </dgm:prSet>
      <dgm:spPr/>
    </dgm:pt>
    <dgm:pt modelId="{6A1EF13C-2959-ED43-A6E6-3EEED51B75A5}" type="pres">
      <dgm:prSet presAssocID="{842CB58A-F985-B24C-8C1E-965F0F166C41}" presName="sibTrans" presStyleLbl="sibTrans2D1" presStyleIdx="1" presStyleCnt="2"/>
      <dgm:spPr/>
    </dgm:pt>
    <dgm:pt modelId="{2D3A9EFD-CB2B-2C46-85CE-55E84B7A0047}" type="pres">
      <dgm:prSet presAssocID="{842CB58A-F985-B24C-8C1E-965F0F166C41}" presName="connectorText" presStyleLbl="sibTrans2D1" presStyleIdx="1" presStyleCnt="2"/>
      <dgm:spPr/>
    </dgm:pt>
    <dgm:pt modelId="{341AFED3-1142-EF43-A176-7567E1C4BA5D}" type="pres">
      <dgm:prSet presAssocID="{2E76B7F7-EBC5-7E44-8177-F1048459EA36}" presName="node" presStyleLbl="node1" presStyleIdx="2" presStyleCnt="3">
        <dgm:presLayoutVars>
          <dgm:bulletEnabled val="1"/>
        </dgm:presLayoutVars>
      </dgm:prSet>
      <dgm:spPr/>
    </dgm:pt>
  </dgm:ptLst>
  <dgm:cxnLst>
    <dgm:cxn modelId="{7DBDC905-79ED-F04F-8731-5AD7A10C8133}" type="presOf" srcId="{02EFB58D-27C2-A448-8918-9B554CDAC85E}" destId="{3182A8D0-1AD5-6645-B80E-8E3D33523C94}" srcOrd="0" destOrd="0" presId="urn:microsoft.com/office/officeart/2005/8/layout/process2"/>
    <dgm:cxn modelId="{0B248F1E-844E-844E-924C-D51180F66A96}" type="presOf" srcId="{C7DB9FB6-EE48-714F-91FF-5B6F416416AF}" destId="{C1E3B27B-15FA-4E46-9192-EED06A9884E1}" srcOrd="0" destOrd="0" presId="urn:microsoft.com/office/officeart/2005/8/layout/process2"/>
    <dgm:cxn modelId="{8BD44E2B-2950-B34D-9A5C-EC3C334D6CCC}" type="presOf" srcId="{842CB58A-F985-B24C-8C1E-965F0F166C41}" destId="{2D3A9EFD-CB2B-2C46-85CE-55E84B7A0047}" srcOrd="1" destOrd="0" presId="urn:microsoft.com/office/officeart/2005/8/layout/process2"/>
    <dgm:cxn modelId="{658CFF3E-C4AC-C940-8844-694E561CFB3F}" type="presOf" srcId="{3109AAD6-EE5F-3149-B07B-C9FE68282044}" destId="{5C3C2655-6551-B94D-ABFA-50CCE84E8BBE}" srcOrd="0" destOrd="0" presId="urn:microsoft.com/office/officeart/2005/8/layout/process2"/>
    <dgm:cxn modelId="{C16FFB42-FFA2-D84C-9529-C6B48ADD43CF}" srcId="{C7DB9FB6-EE48-714F-91FF-5B6F416416AF}" destId="{2E76B7F7-EBC5-7E44-8177-F1048459EA36}" srcOrd="2" destOrd="0" parTransId="{31A27DCC-934F-184D-BF50-F96A02DC7B74}" sibTransId="{A54AC330-CDF4-3D45-A81C-540DB2A26777}"/>
    <dgm:cxn modelId="{D38D7668-B01A-1245-A6AD-56AD26063042}" type="presOf" srcId="{842CB58A-F985-B24C-8C1E-965F0F166C41}" destId="{6A1EF13C-2959-ED43-A6E6-3EEED51B75A5}" srcOrd="0" destOrd="0" presId="urn:microsoft.com/office/officeart/2005/8/layout/process2"/>
    <dgm:cxn modelId="{CC18FE80-197C-DB4C-AFBD-50C46A1C72AA}" srcId="{C7DB9FB6-EE48-714F-91FF-5B6F416416AF}" destId="{02EFB58D-27C2-A448-8918-9B554CDAC85E}" srcOrd="1" destOrd="0" parTransId="{6B49CD8F-39AA-7543-9482-D8FB420E4CD3}" sibTransId="{842CB58A-F985-B24C-8C1E-965F0F166C41}"/>
    <dgm:cxn modelId="{7287B4A8-4CB3-D843-86AE-C8C9561F645C}" type="presOf" srcId="{17723457-2137-7F4A-BC4A-0F83BA958989}" destId="{A92DDE1C-E975-4647-B34A-2ABD88995AFA}" srcOrd="0" destOrd="0" presId="urn:microsoft.com/office/officeart/2005/8/layout/process2"/>
    <dgm:cxn modelId="{EB6722B5-73D1-284A-98A8-309DA389D1AB}" type="presOf" srcId="{3109AAD6-EE5F-3149-B07B-C9FE68282044}" destId="{5D61EE05-D13D-5E42-886C-3FE5B9E3DB02}" srcOrd="1" destOrd="0" presId="urn:microsoft.com/office/officeart/2005/8/layout/process2"/>
    <dgm:cxn modelId="{BB5D9EE3-5845-D641-A307-A41F0EB157AD}" srcId="{C7DB9FB6-EE48-714F-91FF-5B6F416416AF}" destId="{17723457-2137-7F4A-BC4A-0F83BA958989}" srcOrd="0" destOrd="0" parTransId="{855E594B-166F-1A4C-82BA-AE8BBE75E684}" sibTransId="{3109AAD6-EE5F-3149-B07B-C9FE68282044}"/>
    <dgm:cxn modelId="{16AEAEED-6954-6F4E-9AAC-D9ACE1051CCE}" type="presOf" srcId="{2E76B7F7-EBC5-7E44-8177-F1048459EA36}" destId="{341AFED3-1142-EF43-A176-7567E1C4BA5D}" srcOrd="0" destOrd="0" presId="urn:microsoft.com/office/officeart/2005/8/layout/process2"/>
    <dgm:cxn modelId="{7D2D8B57-00D0-C640-9FA4-C168C60EAB07}" type="presParOf" srcId="{C1E3B27B-15FA-4E46-9192-EED06A9884E1}" destId="{A92DDE1C-E975-4647-B34A-2ABD88995AFA}" srcOrd="0" destOrd="0" presId="urn:microsoft.com/office/officeart/2005/8/layout/process2"/>
    <dgm:cxn modelId="{7ADF1A83-6197-8E44-8739-E8854F9A74DD}" type="presParOf" srcId="{C1E3B27B-15FA-4E46-9192-EED06A9884E1}" destId="{5C3C2655-6551-B94D-ABFA-50CCE84E8BBE}" srcOrd="1" destOrd="0" presId="urn:microsoft.com/office/officeart/2005/8/layout/process2"/>
    <dgm:cxn modelId="{26A73127-28FF-7847-A933-A0D9AA150E61}" type="presParOf" srcId="{5C3C2655-6551-B94D-ABFA-50CCE84E8BBE}" destId="{5D61EE05-D13D-5E42-886C-3FE5B9E3DB02}" srcOrd="0" destOrd="0" presId="urn:microsoft.com/office/officeart/2005/8/layout/process2"/>
    <dgm:cxn modelId="{DA4D8864-61B2-264C-8D21-7E28A16B1125}" type="presParOf" srcId="{C1E3B27B-15FA-4E46-9192-EED06A9884E1}" destId="{3182A8D0-1AD5-6645-B80E-8E3D33523C94}" srcOrd="2" destOrd="0" presId="urn:microsoft.com/office/officeart/2005/8/layout/process2"/>
    <dgm:cxn modelId="{8FD61A25-AA5B-CD47-A4DF-FA46AABF90C6}" type="presParOf" srcId="{C1E3B27B-15FA-4E46-9192-EED06A9884E1}" destId="{6A1EF13C-2959-ED43-A6E6-3EEED51B75A5}" srcOrd="3" destOrd="0" presId="urn:microsoft.com/office/officeart/2005/8/layout/process2"/>
    <dgm:cxn modelId="{7678AFB8-A024-9C40-90EE-AC6427FA472C}" type="presParOf" srcId="{6A1EF13C-2959-ED43-A6E6-3EEED51B75A5}" destId="{2D3A9EFD-CB2B-2C46-85CE-55E84B7A0047}" srcOrd="0" destOrd="0" presId="urn:microsoft.com/office/officeart/2005/8/layout/process2"/>
    <dgm:cxn modelId="{6BBCBDAE-1131-2E4D-BE98-7A1896B34E87}" type="presParOf" srcId="{C1E3B27B-15FA-4E46-9192-EED06A9884E1}" destId="{341AFED3-1142-EF43-A176-7567E1C4BA5D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CCF64C-F914-B646-B503-E8BE210DAD6B}">
      <dsp:nvSpPr>
        <dsp:cNvPr id="0" name=""/>
        <dsp:cNvSpPr/>
      </dsp:nvSpPr>
      <dsp:spPr>
        <a:xfrm>
          <a:off x="0" y="0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/>
            <a:t>By definition of primality, x is non-trivial and for all a, b ∈ R, if x | (a · b), then x | a or x | b.</a:t>
          </a:r>
          <a:br>
            <a:rPr lang="de-DE" sz="1600" kern="1200"/>
          </a:br>
          <a:r>
            <a:rPr lang="de-DE" sz="1600" b="0" i="0" kern="1200"/>
            <a:t>We need to show that x is irreducible. </a:t>
          </a:r>
          <a:endParaRPr lang="de-DE" sz="1600" kern="1200"/>
        </a:p>
      </dsp:txBody>
      <dsp:txXfrm>
        <a:off x="30765" y="30765"/>
        <a:ext cx="7919012" cy="988875"/>
      </dsp:txXfrm>
    </dsp:sp>
    <dsp:sp modelId="{EC442A41-1372-7B49-9CD9-B43FA54B6935}">
      <dsp:nvSpPr>
        <dsp:cNvPr id="0" name=""/>
        <dsp:cNvSpPr/>
      </dsp:nvSpPr>
      <dsp:spPr>
        <a:xfrm>
          <a:off x="685174" y="1196295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/>
            <a:t>That is, x is non-trivial and for any a, b ∈ R, if x = a · b, then a or b is a unit.</a:t>
          </a:r>
          <a:endParaRPr lang="de-DE" sz="1600" kern="1200"/>
        </a:p>
      </dsp:txBody>
      <dsp:txXfrm>
        <a:off x="715939" y="1227060"/>
        <a:ext cx="7745910" cy="988875"/>
      </dsp:txXfrm>
    </dsp:sp>
    <dsp:sp modelId="{5A11B37C-8035-EA40-AE93-23960262AD60}">
      <dsp:nvSpPr>
        <dsp:cNvPr id="0" name=""/>
        <dsp:cNvSpPr/>
      </dsp:nvSpPr>
      <dsp:spPr>
        <a:xfrm>
          <a:off x="1370348" y="2392590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/>
            <a:t>1. </a:t>
          </a:r>
          <a:r>
            <a:rPr lang="de-DE" sz="1600" b="0" i="0" kern="1200" dirty="0" err="1"/>
            <a:t>Since</a:t>
          </a:r>
          <a:r>
            <a:rPr lang="de-DE" sz="1600" b="0" i="0" kern="1200" dirty="0"/>
            <a:t> x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prime, </a:t>
          </a:r>
          <a:r>
            <a:rPr lang="de-DE" sz="1600" b="0" i="0" kern="1200" dirty="0" err="1"/>
            <a:t>it</a:t>
          </a:r>
          <a:r>
            <a:rPr lang="de-DE" sz="1600" b="0" i="0" kern="1200" dirty="0"/>
            <a:t>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non-trivial, i.e., x ≠0 and x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not a </a:t>
          </a:r>
          <a:r>
            <a:rPr lang="de-DE" sz="1600" b="0" i="0" kern="1200" dirty="0" err="1"/>
            <a:t>unit</a:t>
          </a:r>
          <a:r>
            <a:rPr lang="de-DE" sz="1600" b="0" i="0" kern="1200" dirty="0"/>
            <a:t>.</a:t>
          </a:r>
          <a:br>
            <a:rPr lang="de-DE" sz="1600" kern="1200" dirty="0"/>
          </a:br>
          <a:r>
            <a:rPr lang="de-DE" sz="1600" b="0" i="0" kern="1200" dirty="0"/>
            <a:t>2. </a:t>
          </a:r>
          <a:r>
            <a:rPr lang="de-DE" sz="1600" b="0" i="0" kern="1200" dirty="0" err="1"/>
            <a:t>Suppose</a:t>
          </a:r>
          <a:r>
            <a:rPr lang="de-DE" sz="1600" b="0" i="0" kern="1200" dirty="0"/>
            <a:t> x = a · b </a:t>
          </a:r>
          <a:r>
            <a:rPr lang="de-DE" sz="1600" b="0" i="0" kern="1200" dirty="0" err="1"/>
            <a:t>for</a:t>
          </a:r>
          <a:r>
            <a:rPr lang="de-DE" sz="1600" b="0" i="0" kern="1200" dirty="0"/>
            <a:t> </a:t>
          </a:r>
          <a:r>
            <a:rPr lang="de-DE" sz="1600" b="0" i="0" kern="1200" dirty="0" err="1"/>
            <a:t>some</a:t>
          </a:r>
          <a:r>
            <a:rPr lang="de-DE" sz="1600" b="0" i="0" kern="1200" dirty="0"/>
            <a:t> a, b ∈ R. </a:t>
          </a:r>
          <a:r>
            <a:rPr lang="de-DE" sz="1600" b="0" i="0" kern="1200" dirty="0" err="1"/>
            <a:t>Since</a:t>
          </a:r>
          <a:r>
            <a:rPr lang="de-DE" sz="1600" b="0" i="0" kern="1200" dirty="0"/>
            <a:t> x | (a · b), </a:t>
          </a:r>
          <a:r>
            <a:rPr lang="de-DE" sz="1600" b="0" i="0" kern="1200" dirty="0" err="1"/>
            <a:t>by</a:t>
          </a:r>
          <a:r>
            <a:rPr lang="de-DE" sz="1600" b="0" i="0" kern="1200" dirty="0"/>
            <a:t> </a:t>
          </a:r>
          <a:r>
            <a:rPr lang="de-DE" sz="1600" b="0" i="0" kern="1200" dirty="0" err="1"/>
            <a:t>the</a:t>
          </a:r>
          <a:r>
            <a:rPr lang="de-DE" sz="1600" b="0" i="0" kern="1200" dirty="0"/>
            <a:t> </a:t>
          </a:r>
          <a:r>
            <a:rPr lang="de-DE" sz="1600" b="0" i="0" kern="1200" dirty="0" err="1"/>
            <a:t>primality</a:t>
          </a:r>
          <a:r>
            <a:rPr lang="de-DE" sz="1600" b="0" i="0" kern="1200" dirty="0"/>
            <a:t> </a:t>
          </a:r>
          <a:r>
            <a:rPr lang="de-DE" sz="1600" b="0" i="0" kern="1200" dirty="0" err="1"/>
            <a:t>of</a:t>
          </a:r>
          <a:r>
            <a:rPr lang="de-DE" sz="1600" b="0" i="0" kern="1200" dirty="0"/>
            <a:t> x, x | a </a:t>
          </a:r>
          <a:r>
            <a:rPr lang="de-DE" sz="1600" b="0" i="0" kern="1200" dirty="0" err="1"/>
            <a:t>or</a:t>
          </a:r>
          <a:r>
            <a:rPr lang="de-DE" sz="1600" b="0" i="0" kern="1200" dirty="0"/>
            <a:t> x | b.</a:t>
          </a:r>
          <a:br>
            <a:rPr lang="de-DE" sz="1600" kern="1200" dirty="0"/>
          </a:br>
          <a:r>
            <a:rPr lang="de-DE" sz="1600" b="0" i="0" kern="1200" dirty="0"/>
            <a:t>3. </a:t>
          </a:r>
          <a:r>
            <a:rPr lang="de-DE" sz="1600" b="0" i="0" kern="1200" dirty="0" err="1"/>
            <a:t>Without</a:t>
          </a:r>
          <a:r>
            <a:rPr lang="de-DE" sz="1600" b="0" i="0" kern="1200" dirty="0"/>
            <a:t> </a:t>
          </a:r>
          <a:r>
            <a:rPr lang="de-DE" sz="1600" b="0" i="0" kern="1200" dirty="0" err="1"/>
            <a:t>loss</a:t>
          </a:r>
          <a:r>
            <a:rPr lang="de-DE" sz="1600" b="0" i="0" kern="1200" dirty="0"/>
            <a:t> </a:t>
          </a:r>
          <a:r>
            <a:rPr lang="de-DE" sz="1600" b="0" i="0" kern="1200" dirty="0" err="1"/>
            <a:t>of</a:t>
          </a:r>
          <a:r>
            <a:rPr lang="de-DE" sz="1600" b="0" i="0" kern="1200" dirty="0"/>
            <a:t> </a:t>
          </a:r>
          <a:r>
            <a:rPr lang="de-DE" sz="1600" b="0" i="0" kern="1200" dirty="0" err="1"/>
            <a:t>generality</a:t>
          </a:r>
          <a:r>
            <a:rPr lang="de-DE" sz="1600" b="0" i="0" kern="1200" dirty="0"/>
            <a:t>, </a:t>
          </a:r>
          <a:r>
            <a:rPr lang="de-DE" sz="1600" b="0" i="0" kern="1200" dirty="0" err="1"/>
            <a:t>assume</a:t>
          </a:r>
          <a:r>
            <a:rPr lang="de-DE" sz="1600" b="0" i="0" kern="1200" dirty="0"/>
            <a:t> x | a. </a:t>
          </a:r>
          <a:r>
            <a:rPr lang="de-DE" sz="1600" b="0" i="0" kern="1200" dirty="0" err="1"/>
            <a:t>Then</a:t>
          </a:r>
          <a:r>
            <a:rPr lang="de-DE" sz="1600" b="0" i="0" kern="1200" dirty="0"/>
            <a:t>, </a:t>
          </a:r>
          <a:r>
            <a:rPr lang="de-DE" sz="1600" b="0" i="0" kern="1200" dirty="0" err="1"/>
            <a:t>there</a:t>
          </a:r>
          <a:r>
            <a:rPr lang="de-DE" sz="1600" b="0" i="0" kern="1200" dirty="0"/>
            <a:t> </a:t>
          </a:r>
          <a:r>
            <a:rPr lang="de-DE" sz="1600" b="0" i="0" kern="1200" dirty="0" err="1"/>
            <a:t>exists</a:t>
          </a:r>
          <a:r>
            <a:rPr lang="de-DE" sz="1600" b="0" i="0" kern="1200" dirty="0"/>
            <a:t> c ∈ R such </a:t>
          </a:r>
          <a:r>
            <a:rPr lang="de-DE" sz="1600" b="0" i="0" kern="1200" dirty="0" err="1"/>
            <a:t>that</a:t>
          </a:r>
          <a:r>
            <a:rPr lang="de-DE" sz="1600" b="0" i="0" kern="1200" dirty="0"/>
            <a:t> a = c · x.</a:t>
          </a:r>
          <a:endParaRPr lang="de-DE" sz="1600" kern="1200" dirty="0"/>
        </a:p>
      </dsp:txBody>
      <dsp:txXfrm>
        <a:off x="1401113" y="2423355"/>
        <a:ext cx="7745910" cy="988875"/>
      </dsp:txXfrm>
    </dsp:sp>
    <dsp:sp modelId="{7FC93B43-586B-7240-98BE-5AC95131B680}">
      <dsp:nvSpPr>
        <dsp:cNvPr id="0" name=""/>
        <dsp:cNvSpPr/>
      </dsp:nvSpPr>
      <dsp:spPr>
        <a:xfrm>
          <a:off x="2055523" y="3588885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/>
            <a:t>4. </a:t>
          </a:r>
          <a:r>
            <a:rPr lang="de-DE" sz="1600" b="0" i="0" kern="1200" dirty="0" err="1"/>
            <a:t>Substituting</a:t>
          </a:r>
          <a:r>
            <a:rPr lang="de-DE" sz="1600" b="0" i="0" kern="1200" dirty="0"/>
            <a:t> a = c · x in x = a · b, </a:t>
          </a:r>
          <a:r>
            <a:rPr lang="de-DE" sz="1600" b="0" i="0" kern="1200" dirty="0" err="1"/>
            <a:t>we</a:t>
          </a:r>
          <a:r>
            <a:rPr lang="de-DE" sz="1600" b="0" i="0" kern="1200" dirty="0"/>
            <a:t> </a:t>
          </a:r>
          <a:r>
            <a:rPr lang="de-DE" sz="1600" b="0" i="0" kern="1200" dirty="0" err="1"/>
            <a:t>get</a:t>
          </a:r>
          <a:r>
            <a:rPr lang="de-DE" sz="1600" b="0" i="0" kern="1200" dirty="0"/>
            <a:t> x = (c · x) · b.</a:t>
          </a:r>
          <a:br>
            <a:rPr lang="de-DE" sz="1600" kern="1200" dirty="0"/>
          </a:br>
          <a:r>
            <a:rPr lang="de-DE" sz="1600" b="0" i="0" kern="1200" dirty="0"/>
            <a:t>5. </a:t>
          </a:r>
          <a:r>
            <a:rPr lang="de-DE" sz="1600" b="0" i="0" kern="1200" dirty="0" err="1"/>
            <a:t>Since</a:t>
          </a:r>
          <a:r>
            <a:rPr lang="de-DE" sz="1600" b="0" i="0" kern="1200" dirty="0"/>
            <a:t> R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an integral </a:t>
          </a:r>
          <a:r>
            <a:rPr lang="de-DE" sz="1600" b="0" i="0" kern="1200" dirty="0" err="1"/>
            <a:t>domain</a:t>
          </a:r>
          <a:r>
            <a:rPr lang="de-DE" sz="1600" b="0" i="0" kern="1200" dirty="0"/>
            <a:t> and x ≠0,  </a:t>
          </a:r>
          <a:r>
            <a:rPr lang="de-DE" sz="1600" b="0" i="0" kern="1200" dirty="0" err="1"/>
            <a:t>we</a:t>
          </a:r>
          <a:r>
            <a:rPr lang="de-DE" sz="1600" b="0" i="0" kern="1200" dirty="0"/>
            <a:t> </a:t>
          </a:r>
          <a:r>
            <a:rPr lang="de-DE" sz="1600" b="0" i="0" kern="1200" dirty="0" err="1"/>
            <a:t>can</a:t>
          </a:r>
          <a:r>
            <a:rPr lang="de-DE" sz="1600" b="0" i="0" kern="1200" dirty="0"/>
            <a:t> </a:t>
          </a:r>
          <a:r>
            <a:rPr lang="de-DE" sz="1600" b="0" i="0" kern="1200" dirty="0" err="1"/>
            <a:t>cancel</a:t>
          </a:r>
          <a:r>
            <a:rPr lang="de-DE" sz="1600" b="0" i="0" kern="1200" dirty="0"/>
            <a:t> x </a:t>
          </a:r>
          <a:r>
            <a:rPr lang="de-DE" sz="1600" b="0" i="0" kern="1200" dirty="0" err="1"/>
            <a:t>from</a:t>
          </a:r>
          <a:r>
            <a:rPr lang="de-DE" sz="1600" b="0" i="0" kern="1200" dirty="0"/>
            <a:t> </a:t>
          </a:r>
          <a:r>
            <a:rPr lang="de-DE" sz="1600" b="0" i="0" kern="1200" dirty="0" err="1"/>
            <a:t>both</a:t>
          </a:r>
          <a:r>
            <a:rPr lang="de-DE" sz="1600" b="0" i="0" kern="1200" dirty="0"/>
            <a:t> </a:t>
          </a:r>
          <a:r>
            <a:rPr lang="de-DE" sz="1600" b="0" i="0" kern="1200" dirty="0" err="1"/>
            <a:t>sides</a:t>
          </a:r>
          <a:r>
            <a:rPr lang="de-DE" sz="1600" b="0" i="0" kern="1200" dirty="0"/>
            <a:t> </a:t>
          </a:r>
          <a:r>
            <a:rPr lang="de-DE" sz="1600" b="0" i="0" kern="1200" dirty="0" err="1"/>
            <a:t>to</a:t>
          </a:r>
          <a:r>
            <a:rPr lang="de-DE" sz="1600" b="0" i="0" kern="1200" dirty="0"/>
            <a:t> </a:t>
          </a:r>
          <a:r>
            <a:rPr lang="de-DE" sz="1600" b="0" i="0" kern="1200" dirty="0" err="1"/>
            <a:t>obtain</a:t>
          </a:r>
          <a:r>
            <a:rPr lang="de-DE" sz="1600" b="0" i="0" kern="1200" dirty="0"/>
            <a:t> 1 = c · b, </a:t>
          </a:r>
          <a:r>
            <a:rPr lang="de-DE" sz="1600" b="0" i="0" kern="1200" dirty="0" err="1"/>
            <a:t>which</a:t>
          </a:r>
          <a:r>
            <a:rPr lang="de-DE" sz="1600" b="0" i="0" kern="1200" dirty="0"/>
            <a:t> </a:t>
          </a:r>
          <a:r>
            <a:rPr lang="de-DE" sz="1600" b="0" i="0" kern="1200" dirty="0" err="1"/>
            <a:t>implies</a:t>
          </a:r>
          <a:r>
            <a:rPr lang="de-DE" sz="1600" b="0" i="0" kern="1200" dirty="0"/>
            <a:t> b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a </a:t>
          </a:r>
          <a:r>
            <a:rPr lang="de-DE" sz="1600" b="0" i="0" kern="1200" dirty="0" err="1"/>
            <a:t>unit</a:t>
          </a:r>
          <a:r>
            <a:rPr lang="de-DE" sz="1600" b="0" i="0" kern="1200" dirty="0"/>
            <a:t>.</a:t>
          </a:r>
          <a:endParaRPr lang="de-DE" sz="1600" kern="1200" dirty="0"/>
        </a:p>
      </dsp:txBody>
      <dsp:txXfrm>
        <a:off x="2086288" y="3619650"/>
        <a:ext cx="7745910" cy="988875"/>
      </dsp:txXfrm>
    </dsp:sp>
    <dsp:sp modelId="{80F77472-5EAB-8245-AF13-C3A135427E38}">
      <dsp:nvSpPr>
        <dsp:cNvPr id="0" name=""/>
        <dsp:cNvSpPr/>
      </dsp:nvSpPr>
      <dsp:spPr>
        <a:xfrm>
          <a:off x="2740697" y="4785180"/>
          <a:ext cx="9175378" cy="105040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600" b="0" i="0" kern="1200" dirty="0" err="1"/>
            <a:t>Therefore</a:t>
          </a:r>
          <a:r>
            <a:rPr lang="de-DE" sz="1600" b="0" i="0" kern="1200" dirty="0"/>
            <a:t>, x </a:t>
          </a:r>
          <a:r>
            <a:rPr lang="de-DE" sz="1600" b="0" i="0" kern="1200" dirty="0" err="1"/>
            <a:t>is</a:t>
          </a:r>
          <a:r>
            <a:rPr lang="de-DE" sz="1600" b="0" i="0" kern="1200" dirty="0"/>
            <a:t> </a:t>
          </a:r>
          <a:r>
            <a:rPr lang="de-DE" sz="1600" b="0" i="0" kern="1200" dirty="0" err="1"/>
            <a:t>irreducible</a:t>
          </a:r>
          <a:endParaRPr lang="de-DE" sz="1600" kern="1200" dirty="0"/>
        </a:p>
      </dsp:txBody>
      <dsp:txXfrm>
        <a:off x="2771462" y="4815945"/>
        <a:ext cx="7745910" cy="988875"/>
      </dsp:txXfrm>
    </dsp:sp>
    <dsp:sp modelId="{8873FF02-4AE2-1342-BF78-128103AF9709}">
      <dsp:nvSpPr>
        <dsp:cNvPr id="0" name=""/>
        <dsp:cNvSpPr/>
      </dsp:nvSpPr>
      <dsp:spPr>
        <a:xfrm>
          <a:off x="8492614" y="767379"/>
          <a:ext cx="682763" cy="68276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8646236" y="767379"/>
        <a:ext cx="375519" cy="513779"/>
      </dsp:txXfrm>
    </dsp:sp>
    <dsp:sp modelId="{803040ED-D1E9-3C42-87D2-B9EEDA8337E9}">
      <dsp:nvSpPr>
        <dsp:cNvPr id="0" name=""/>
        <dsp:cNvSpPr/>
      </dsp:nvSpPr>
      <dsp:spPr>
        <a:xfrm>
          <a:off x="9177789" y="1963674"/>
          <a:ext cx="682763" cy="68276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9331411" y="1963674"/>
        <a:ext cx="375519" cy="513779"/>
      </dsp:txXfrm>
    </dsp:sp>
    <dsp:sp modelId="{926E5EB9-CE02-4D4A-8F23-91F0387BF213}">
      <dsp:nvSpPr>
        <dsp:cNvPr id="0" name=""/>
        <dsp:cNvSpPr/>
      </dsp:nvSpPr>
      <dsp:spPr>
        <a:xfrm>
          <a:off x="9862963" y="3142463"/>
          <a:ext cx="682763" cy="68276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10016585" y="3142463"/>
        <a:ext cx="375519" cy="513779"/>
      </dsp:txXfrm>
    </dsp:sp>
    <dsp:sp modelId="{21540F29-FA26-AB4C-B834-83766CC2D751}">
      <dsp:nvSpPr>
        <dsp:cNvPr id="0" name=""/>
        <dsp:cNvSpPr/>
      </dsp:nvSpPr>
      <dsp:spPr>
        <a:xfrm>
          <a:off x="10548138" y="4350429"/>
          <a:ext cx="682763" cy="682763"/>
        </a:xfrm>
        <a:prstGeom prst="downArrow">
          <a:avLst>
            <a:gd name="adj1" fmla="val 55000"/>
            <a:gd name="adj2" fmla="val 45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3000" kern="1200"/>
        </a:p>
      </dsp:txBody>
      <dsp:txXfrm>
        <a:off x="10701760" y="4350429"/>
        <a:ext cx="375519" cy="5137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C3F87-2BFC-1449-9F68-117864C1BAE7}">
      <dsp:nvSpPr>
        <dsp:cNvPr id="0" name=""/>
        <dsp:cNvSpPr/>
      </dsp:nvSpPr>
      <dsp:spPr>
        <a:xfrm>
          <a:off x="1802169" y="0"/>
          <a:ext cx="2960489" cy="1644716"/>
        </a:xfrm>
        <a:prstGeom prst="roundRect">
          <a:avLst>
            <a:gd name="adj" fmla="val 1000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dirty="0"/>
            <a:t>1. </a:t>
          </a:r>
          <a:r>
            <a:rPr lang="de-DE" sz="2100" b="0" i="0" kern="1200" dirty="0" err="1"/>
            <a:t>Since</a:t>
          </a:r>
          <a:r>
            <a:rPr lang="de-DE" sz="2100" b="0" i="0" kern="1200" dirty="0"/>
            <a:t> x </a:t>
          </a:r>
          <a:r>
            <a:rPr lang="de-DE" sz="2100" b="0" i="0" kern="1200" dirty="0" err="1"/>
            <a:t>is</a:t>
          </a:r>
          <a:r>
            <a:rPr lang="de-DE" sz="2100" b="0" i="0" kern="1200" dirty="0"/>
            <a:t> prime, </a:t>
          </a:r>
          <a:r>
            <a:rPr lang="de-DE" sz="2100" b="0" i="0" kern="1200" dirty="0" err="1"/>
            <a:t>it</a:t>
          </a:r>
          <a:r>
            <a:rPr lang="de-DE" sz="2100" b="0" i="0" kern="1200" dirty="0"/>
            <a:t> </a:t>
          </a:r>
          <a:r>
            <a:rPr lang="de-DE" sz="2100" b="0" i="0" kern="1200" dirty="0" err="1"/>
            <a:t>is</a:t>
          </a:r>
          <a:r>
            <a:rPr lang="de-DE" sz="2100" b="0" i="0" kern="1200" dirty="0"/>
            <a:t> non-trivial, i.e., x ≠0 and x </a:t>
          </a:r>
          <a:r>
            <a:rPr lang="de-DE" sz="2100" b="0" i="0" kern="1200" dirty="0" err="1"/>
            <a:t>is</a:t>
          </a:r>
          <a:r>
            <a:rPr lang="de-DE" sz="2100" b="0" i="0" kern="1200" dirty="0"/>
            <a:t> not a </a:t>
          </a:r>
          <a:r>
            <a:rPr lang="de-DE" sz="2100" b="0" i="0" kern="1200" dirty="0" err="1"/>
            <a:t>unit</a:t>
          </a:r>
          <a:r>
            <a:rPr lang="de-DE" sz="2100" b="0" i="0" kern="1200" dirty="0"/>
            <a:t>.</a:t>
          </a:r>
          <a:endParaRPr lang="de-DE" sz="2100" kern="1200" dirty="0"/>
        </a:p>
      </dsp:txBody>
      <dsp:txXfrm>
        <a:off x="1850341" y="48172"/>
        <a:ext cx="2864145" cy="1548372"/>
      </dsp:txXfrm>
    </dsp:sp>
    <dsp:sp modelId="{564FDFA5-16B0-E446-8FAD-92AAFC78B658}">
      <dsp:nvSpPr>
        <dsp:cNvPr id="0" name=""/>
        <dsp:cNvSpPr/>
      </dsp:nvSpPr>
      <dsp:spPr>
        <a:xfrm rot="5400000">
          <a:off x="2974030" y="1685834"/>
          <a:ext cx="616768" cy="74012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3060377" y="1747511"/>
        <a:ext cx="444074" cy="431738"/>
      </dsp:txXfrm>
    </dsp:sp>
    <dsp:sp modelId="{80FAEFB2-2AC6-8647-8FFF-8478565C7261}">
      <dsp:nvSpPr>
        <dsp:cNvPr id="0" name=""/>
        <dsp:cNvSpPr/>
      </dsp:nvSpPr>
      <dsp:spPr>
        <a:xfrm>
          <a:off x="1802169" y="2467074"/>
          <a:ext cx="2960489" cy="1644716"/>
        </a:xfrm>
        <a:prstGeom prst="roundRect">
          <a:avLst>
            <a:gd name="adj" fmla="val 10000"/>
          </a:avLst>
        </a:prstGeom>
        <a:solidFill>
          <a:schemeClr val="accent1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dirty="0"/>
            <a:t>2. </a:t>
          </a:r>
          <a:r>
            <a:rPr lang="de-DE" sz="2100" b="0" i="0" kern="1200" dirty="0" err="1"/>
            <a:t>Suppose</a:t>
          </a:r>
          <a:r>
            <a:rPr lang="de-DE" sz="2100" b="0" i="0" kern="1200" dirty="0"/>
            <a:t> x = a · b </a:t>
          </a:r>
          <a:r>
            <a:rPr lang="de-DE" sz="2100" b="0" i="0" kern="1200" dirty="0" err="1"/>
            <a:t>for</a:t>
          </a:r>
          <a:r>
            <a:rPr lang="de-DE" sz="2100" b="0" i="0" kern="1200" dirty="0"/>
            <a:t> </a:t>
          </a:r>
          <a:r>
            <a:rPr lang="de-DE" sz="2100" b="0" i="0" kern="1200" dirty="0" err="1"/>
            <a:t>some</a:t>
          </a:r>
          <a:r>
            <a:rPr lang="de-DE" sz="2100" b="0" i="0" kern="1200" dirty="0"/>
            <a:t> a, b ∈ R. </a:t>
          </a:r>
          <a:r>
            <a:rPr lang="de-DE" sz="2100" b="0" i="0" kern="1200" dirty="0" err="1"/>
            <a:t>Since</a:t>
          </a:r>
          <a:r>
            <a:rPr lang="de-DE" sz="2100" b="0" i="0" kern="1200" dirty="0"/>
            <a:t> x | (a · b), </a:t>
          </a:r>
          <a:r>
            <a:rPr lang="de-DE" sz="2100" b="0" i="0" kern="1200" dirty="0" err="1"/>
            <a:t>by</a:t>
          </a:r>
          <a:r>
            <a:rPr lang="de-DE" sz="2100" b="0" i="0" kern="1200" dirty="0"/>
            <a:t> </a:t>
          </a:r>
          <a:r>
            <a:rPr lang="de-DE" sz="2100" b="0" i="0" kern="1200" dirty="0" err="1"/>
            <a:t>the</a:t>
          </a:r>
          <a:r>
            <a:rPr lang="de-DE" sz="2100" b="0" i="0" kern="1200" dirty="0"/>
            <a:t> </a:t>
          </a:r>
          <a:r>
            <a:rPr lang="de-DE" sz="2100" b="0" i="0" kern="1200" dirty="0" err="1"/>
            <a:t>primality</a:t>
          </a:r>
          <a:r>
            <a:rPr lang="de-DE" sz="2100" b="0" i="0" kern="1200" dirty="0"/>
            <a:t> </a:t>
          </a:r>
          <a:r>
            <a:rPr lang="de-DE" sz="2100" b="0" i="0" kern="1200" dirty="0" err="1"/>
            <a:t>of</a:t>
          </a:r>
          <a:r>
            <a:rPr lang="de-DE" sz="2100" b="0" i="0" kern="1200" dirty="0"/>
            <a:t> x, x | a </a:t>
          </a:r>
          <a:r>
            <a:rPr lang="de-DE" sz="2100" b="0" i="0" kern="1200" dirty="0" err="1"/>
            <a:t>or</a:t>
          </a:r>
          <a:r>
            <a:rPr lang="de-DE" sz="2100" b="0" i="0" kern="1200" dirty="0"/>
            <a:t> x | b.</a:t>
          </a:r>
          <a:endParaRPr lang="de-DE" sz="2100" kern="1200" dirty="0"/>
        </a:p>
      </dsp:txBody>
      <dsp:txXfrm>
        <a:off x="1850341" y="2515246"/>
        <a:ext cx="2864145" cy="1548372"/>
      </dsp:txXfrm>
    </dsp:sp>
    <dsp:sp modelId="{A1D56E52-10A9-E34C-B479-2B6ECB2EE538}">
      <dsp:nvSpPr>
        <dsp:cNvPr id="0" name=""/>
        <dsp:cNvSpPr/>
      </dsp:nvSpPr>
      <dsp:spPr>
        <a:xfrm rot="5400000">
          <a:off x="2974030" y="4152909"/>
          <a:ext cx="616768" cy="74012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700" kern="1200"/>
        </a:p>
      </dsp:txBody>
      <dsp:txXfrm rot="-5400000">
        <a:off x="3060377" y="4214586"/>
        <a:ext cx="444074" cy="431738"/>
      </dsp:txXfrm>
    </dsp:sp>
    <dsp:sp modelId="{1F6DA0BA-1B25-CE4C-A435-1BB888598F0B}">
      <dsp:nvSpPr>
        <dsp:cNvPr id="0" name=""/>
        <dsp:cNvSpPr/>
      </dsp:nvSpPr>
      <dsp:spPr>
        <a:xfrm>
          <a:off x="1802169" y="4934149"/>
          <a:ext cx="2960489" cy="1644716"/>
        </a:xfrm>
        <a:prstGeom prst="roundRect">
          <a:avLst>
            <a:gd name="adj" fmla="val 10000"/>
          </a:avLst>
        </a:prstGeom>
        <a:solidFill>
          <a:schemeClr val="accent3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100" b="0" i="0" kern="1200" dirty="0"/>
            <a:t>3. </a:t>
          </a:r>
          <a:r>
            <a:rPr lang="de-DE" sz="2100" b="0" i="0" kern="1200" dirty="0" err="1"/>
            <a:t>Without</a:t>
          </a:r>
          <a:r>
            <a:rPr lang="de-DE" sz="2100" b="0" i="0" kern="1200" dirty="0"/>
            <a:t> </a:t>
          </a:r>
          <a:r>
            <a:rPr lang="de-DE" sz="2100" b="0" i="0" kern="1200" dirty="0" err="1"/>
            <a:t>loss</a:t>
          </a:r>
          <a:r>
            <a:rPr lang="de-DE" sz="2100" b="0" i="0" kern="1200" dirty="0"/>
            <a:t> </a:t>
          </a:r>
          <a:r>
            <a:rPr lang="de-DE" sz="2100" b="0" i="0" kern="1200" dirty="0" err="1"/>
            <a:t>of</a:t>
          </a:r>
          <a:r>
            <a:rPr lang="de-DE" sz="2100" b="0" i="0" kern="1200" dirty="0"/>
            <a:t> </a:t>
          </a:r>
          <a:r>
            <a:rPr lang="de-DE" sz="2100" b="0" i="0" kern="1200" dirty="0" err="1"/>
            <a:t>generality</a:t>
          </a:r>
          <a:r>
            <a:rPr lang="de-DE" sz="2100" b="0" i="0" kern="1200" dirty="0"/>
            <a:t>, </a:t>
          </a:r>
          <a:r>
            <a:rPr lang="de-DE" sz="2100" b="0" i="0" kern="1200" dirty="0" err="1"/>
            <a:t>assume</a:t>
          </a:r>
          <a:r>
            <a:rPr lang="de-DE" sz="2100" b="0" i="0" kern="1200" dirty="0"/>
            <a:t> x | a. </a:t>
          </a:r>
          <a:r>
            <a:rPr lang="de-DE" sz="2100" b="0" i="0" kern="1200" dirty="0" err="1"/>
            <a:t>Then</a:t>
          </a:r>
          <a:r>
            <a:rPr lang="de-DE" sz="2100" b="0" i="0" kern="1200" dirty="0"/>
            <a:t>, </a:t>
          </a:r>
          <a:r>
            <a:rPr lang="de-DE" sz="2100" b="0" i="0" kern="1200" dirty="0" err="1"/>
            <a:t>there</a:t>
          </a:r>
          <a:r>
            <a:rPr lang="de-DE" sz="2100" b="0" i="0" kern="1200" dirty="0"/>
            <a:t> </a:t>
          </a:r>
          <a:r>
            <a:rPr lang="de-DE" sz="2100" b="0" i="0" kern="1200" dirty="0" err="1"/>
            <a:t>exists</a:t>
          </a:r>
          <a:r>
            <a:rPr lang="de-DE" sz="2100" b="0" i="0" kern="1200" dirty="0"/>
            <a:t> c ∈ R such </a:t>
          </a:r>
          <a:r>
            <a:rPr lang="de-DE" sz="2100" b="0" i="0" kern="1200" dirty="0" err="1"/>
            <a:t>that</a:t>
          </a:r>
          <a:r>
            <a:rPr lang="de-DE" sz="2100" b="0" i="0" kern="1200" dirty="0"/>
            <a:t> a = c · x.</a:t>
          </a:r>
          <a:endParaRPr lang="de-DE" sz="2100" kern="1200" dirty="0"/>
        </a:p>
      </dsp:txBody>
      <dsp:txXfrm>
        <a:off x="1850341" y="4982321"/>
        <a:ext cx="2864145" cy="15483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2DDE1C-E975-4647-B34A-2ABD88995AFA}">
      <dsp:nvSpPr>
        <dsp:cNvPr id="0" name=""/>
        <dsp:cNvSpPr/>
      </dsp:nvSpPr>
      <dsp:spPr>
        <a:xfrm>
          <a:off x="1802169" y="0"/>
          <a:ext cx="2960489" cy="1644716"/>
        </a:xfrm>
        <a:prstGeom prst="roundRect">
          <a:avLst>
            <a:gd name="adj" fmla="val 10000"/>
          </a:avLst>
        </a:prstGeom>
        <a:solidFill>
          <a:schemeClr val="accent5">
            <a:lumMod val="20000"/>
            <a:lumOff val="80000"/>
          </a:schemeClr>
        </a:solidFill>
        <a:ln w="1905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/>
            <a:t>4. </a:t>
          </a:r>
          <a:r>
            <a:rPr lang="de-DE" sz="1900" b="0" i="0" kern="1200" dirty="0" err="1"/>
            <a:t>Substituting</a:t>
          </a:r>
          <a:r>
            <a:rPr lang="de-DE" sz="1900" b="0" i="0" kern="1200" dirty="0"/>
            <a:t> a = c · x in x = a · b, </a:t>
          </a:r>
          <a:r>
            <a:rPr lang="de-DE" sz="1900" b="0" i="0" kern="1200" dirty="0" err="1"/>
            <a:t>we</a:t>
          </a:r>
          <a:r>
            <a:rPr lang="de-DE" sz="1900" b="0" i="0" kern="1200" dirty="0"/>
            <a:t> </a:t>
          </a:r>
          <a:r>
            <a:rPr lang="de-DE" sz="1900" b="0" i="0" kern="1200" dirty="0" err="1"/>
            <a:t>get</a:t>
          </a:r>
          <a:r>
            <a:rPr lang="de-DE" sz="1900" b="0" i="0" kern="1200" dirty="0"/>
            <a:t> x = (c · x) · b.</a:t>
          </a:r>
          <a:endParaRPr lang="de-DE" sz="1900" kern="1200" dirty="0"/>
        </a:p>
      </dsp:txBody>
      <dsp:txXfrm>
        <a:off x="1850341" y="48172"/>
        <a:ext cx="2864145" cy="1548372"/>
      </dsp:txXfrm>
    </dsp:sp>
    <dsp:sp modelId="{5C3C2655-6551-B94D-ABFA-50CCE84E8BBE}">
      <dsp:nvSpPr>
        <dsp:cNvPr id="0" name=""/>
        <dsp:cNvSpPr/>
      </dsp:nvSpPr>
      <dsp:spPr>
        <a:xfrm rot="5400000">
          <a:off x="2974030" y="1685834"/>
          <a:ext cx="616768" cy="74012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3060377" y="1747511"/>
        <a:ext cx="444074" cy="431738"/>
      </dsp:txXfrm>
    </dsp:sp>
    <dsp:sp modelId="{3182A8D0-1AD5-6645-B80E-8E3D33523C94}">
      <dsp:nvSpPr>
        <dsp:cNvPr id="0" name=""/>
        <dsp:cNvSpPr/>
      </dsp:nvSpPr>
      <dsp:spPr>
        <a:xfrm>
          <a:off x="1802169" y="2467074"/>
          <a:ext cx="2960489" cy="1644716"/>
        </a:xfrm>
        <a:prstGeom prst="roundRect">
          <a:avLst>
            <a:gd name="adj" fmla="val 10000"/>
          </a:avLst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/>
            <a:t>5. </a:t>
          </a:r>
          <a:r>
            <a:rPr lang="de-DE" sz="1900" b="0" i="0" kern="1200" dirty="0" err="1"/>
            <a:t>Since</a:t>
          </a:r>
          <a:r>
            <a:rPr lang="de-DE" sz="1900" b="0" i="0" kern="1200" dirty="0"/>
            <a:t> R </a:t>
          </a:r>
          <a:r>
            <a:rPr lang="de-DE" sz="1900" b="0" i="0" kern="1200" dirty="0" err="1"/>
            <a:t>is</a:t>
          </a:r>
          <a:r>
            <a:rPr lang="de-DE" sz="1900" b="0" i="0" kern="1200" dirty="0"/>
            <a:t> an integral </a:t>
          </a:r>
          <a:r>
            <a:rPr lang="de-DE" sz="1900" b="0" i="0" kern="1200" dirty="0" err="1"/>
            <a:t>domain</a:t>
          </a:r>
          <a:r>
            <a:rPr lang="de-DE" sz="1900" b="0" i="0" kern="1200" dirty="0"/>
            <a:t> and x ≠0,  </a:t>
          </a:r>
          <a:r>
            <a:rPr lang="de-DE" sz="1900" b="0" i="0" kern="1200" dirty="0" err="1"/>
            <a:t>we</a:t>
          </a:r>
          <a:r>
            <a:rPr lang="de-DE" sz="1900" b="0" i="0" kern="1200" dirty="0"/>
            <a:t> </a:t>
          </a:r>
          <a:r>
            <a:rPr lang="de-DE" sz="1900" b="0" i="0" kern="1200" dirty="0" err="1"/>
            <a:t>can</a:t>
          </a:r>
          <a:r>
            <a:rPr lang="de-DE" sz="1900" b="0" i="0" kern="1200" dirty="0"/>
            <a:t> </a:t>
          </a:r>
          <a:r>
            <a:rPr lang="de-DE" sz="1900" b="0" i="0" kern="1200" dirty="0" err="1"/>
            <a:t>cancel</a:t>
          </a:r>
          <a:r>
            <a:rPr lang="de-DE" sz="1900" b="0" i="0" kern="1200" dirty="0"/>
            <a:t> x </a:t>
          </a:r>
          <a:r>
            <a:rPr lang="de-DE" sz="1900" b="0" i="0" kern="1200" dirty="0" err="1"/>
            <a:t>from</a:t>
          </a:r>
          <a:r>
            <a:rPr lang="de-DE" sz="1900" b="0" i="0" kern="1200" dirty="0"/>
            <a:t> </a:t>
          </a:r>
          <a:r>
            <a:rPr lang="de-DE" sz="1900" b="0" i="0" kern="1200" dirty="0" err="1"/>
            <a:t>both</a:t>
          </a:r>
          <a:r>
            <a:rPr lang="de-DE" sz="1900" b="0" i="0" kern="1200" dirty="0"/>
            <a:t> </a:t>
          </a:r>
          <a:r>
            <a:rPr lang="de-DE" sz="1900" b="0" i="0" kern="1200" dirty="0" err="1"/>
            <a:t>sides</a:t>
          </a:r>
          <a:r>
            <a:rPr lang="de-DE" sz="1900" b="0" i="0" kern="1200" dirty="0"/>
            <a:t> </a:t>
          </a:r>
          <a:r>
            <a:rPr lang="de-DE" sz="1900" b="0" i="0" kern="1200" dirty="0" err="1"/>
            <a:t>to</a:t>
          </a:r>
          <a:r>
            <a:rPr lang="de-DE" sz="1900" b="0" i="0" kern="1200" dirty="0"/>
            <a:t> </a:t>
          </a:r>
          <a:r>
            <a:rPr lang="de-DE" sz="1900" b="0" i="0" kern="1200" dirty="0" err="1"/>
            <a:t>obtain</a:t>
          </a:r>
          <a:r>
            <a:rPr lang="de-DE" sz="1900" b="0" i="0" kern="1200" dirty="0"/>
            <a:t> 1 = c · b, </a:t>
          </a:r>
          <a:r>
            <a:rPr lang="de-DE" sz="1900" b="0" i="0" kern="1200" dirty="0" err="1"/>
            <a:t>which</a:t>
          </a:r>
          <a:r>
            <a:rPr lang="de-DE" sz="1900" b="0" i="0" kern="1200" dirty="0"/>
            <a:t> </a:t>
          </a:r>
          <a:r>
            <a:rPr lang="de-DE" sz="1900" b="0" i="0" kern="1200" dirty="0" err="1"/>
            <a:t>implies</a:t>
          </a:r>
          <a:r>
            <a:rPr lang="de-DE" sz="1900" b="0" i="0" kern="1200" dirty="0"/>
            <a:t> b </a:t>
          </a:r>
          <a:r>
            <a:rPr lang="de-DE" sz="1900" b="0" i="0" kern="1200" dirty="0" err="1"/>
            <a:t>is</a:t>
          </a:r>
          <a:r>
            <a:rPr lang="de-DE" sz="1900" b="0" i="0" kern="1200" dirty="0"/>
            <a:t> a </a:t>
          </a:r>
          <a:r>
            <a:rPr lang="de-DE" sz="1900" b="0" i="0" kern="1200" dirty="0" err="1"/>
            <a:t>unit</a:t>
          </a:r>
          <a:r>
            <a:rPr lang="de-DE" sz="1900" b="0" i="0" kern="1200" dirty="0"/>
            <a:t>.</a:t>
          </a:r>
          <a:endParaRPr lang="de-DE" sz="1900" kern="1200" dirty="0"/>
        </a:p>
      </dsp:txBody>
      <dsp:txXfrm>
        <a:off x="1850341" y="2515246"/>
        <a:ext cx="2864145" cy="1548372"/>
      </dsp:txXfrm>
    </dsp:sp>
    <dsp:sp modelId="{6A1EF13C-2959-ED43-A6E6-3EEED51B75A5}">
      <dsp:nvSpPr>
        <dsp:cNvPr id="0" name=""/>
        <dsp:cNvSpPr/>
      </dsp:nvSpPr>
      <dsp:spPr>
        <a:xfrm rot="5400000">
          <a:off x="2974030" y="4152909"/>
          <a:ext cx="616768" cy="740122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1500" kern="1200"/>
        </a:p>
      </dsp:txBody>
      <dsp:txXfrm rot="-5400000">
        <a:off x="3060377" y="4214586"/>
        <a:ext cx="444074" cy="431738"/>
      </dsp:txXfrm>
    </dsp:sp>
    <dsp:sp modelId="{341AFED3-1142-EF43-A176-7567E1C4BA5D}">
      <dsp:nvSpPr>
        <dsp:cNvPr id="0" name=""/>
        <dsp:cNvSpPr/>
      </dsp:nvSpPr>
      <dsp:spPr>
        <a:xfrm>
          <a:off x="1802169" y="4934149"/>
          <a:ext cx="2960489" cy="1644716"/>
        </a:xfrm>
        <a:prstGeom prst="roundRect">
          <a:avLst>
            <a:gd name="adj" fmla="val 10000"/>
          </a:avLst>
        </a:prstGeom>
        <a:solidFill>
          <a:srgbClr val="FFFF00"/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b="0" i="0" kern="1200" dirty="0" err="1"/>
            <a:t>Therefore</a:t>
          </a:r>
          <a:r>
            <a:rPr lang="de-DE" sz="1900" b="0" i="0" kern="1200" dirty="0"/>
            <a:t>, x </a:t>
          </a:r>
          <a:r>
            <a:rPr lang="de-DE" sz="1900" b="0" i="0" kern="1200" dirty="0" err="1"/>
            <a:t>is</a:t>
          </a:r>
          <a:r>
            <a:rPr lang="de-DE" sz="1900" b="0" i="0" kern="1200" dirty="0"/>
            <a:t> </a:t>
          </a:r>
          <a:r>
            <a:rPr lang="de-DE" sz="1900" b="0" i="0" kern="1200" dirty="0" err="1"/>
            <a:t>irreducible</a:t>
          </a:r>
          <a:endParaRPr lang="de-DE" sz="1900" kern="1200" dirty="0"/>
        </a:p>
      </dsp:txBody>
      <dsp:txXfrm>
        <a:off x="1850341" y="4982321"/>
        <a:ext cx="2864145" cy="1548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0DD35F-B965-47CE-BD4A-D89FF761F1A3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3B46F8-548B-4512-8339-D02880C0FDF7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294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5,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0 |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0,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which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contradicts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5.</a:t>
            </a:r>
            <a:br>
              <a:rPr lang="de-DE" dirty="0"/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Therefore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x = 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2204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 = 2 and c = 3,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· a = c · b = 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61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7, 7 |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since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0 = 0 · 7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9366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10 ≠ 0 and x = 2, x | y.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Hence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x ≠ 0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5724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3, x = 1 ·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shows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995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6 and x = 2,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3 · x,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| x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369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Example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6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2 × 3,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2 · 3 · x and x = (1/2 × 1/3) ·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br>
              <a:rPr lang="de-DE" dirty="0"/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7288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3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9,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| x,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br>
              <a:rPr lang="de-DE" dirty="0"/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007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 = 2 and c = 3,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· a = c · b = 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9504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 = 2 and c = 3,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· a = c · b = 6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3B46F8-548B-4512-8339-D02880C0FDF7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083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6FE26-46EE-68E7-3C88-4F6702C9E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0A92E-56BA-4CBC-49D5-617638DF5B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7FDB7-4E86-BD01-AF60-882B6D73C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B1F5-5184-0976-AC3B-72229A087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42CC4-A9C8-AF78-4E44-C9950A1FD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60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F191-CA6D-C88D-20CB-8FA85221B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B57EC-5457-04EA-EE21-A83BC0A9D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182AF-F4C9-F97D-F023-4B83A9E1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C7CA4-982C-78F8-21E1-F7C43750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50977-A62D-353E-27E6-A4825D5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7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859BDB-7924-B614-BD92-A0E980CEBE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DD0D5-03A0-8212-0C97-05183669F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174D5-9720-5F4E-A319-BCFF70EB9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3E38-A378-AEAE-A382-0C29AC7F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0C56F-6930-B0FC-7BA7-A8498882F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189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6150-D8EF-01B2-DBA2-B167B108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9A9DF-6ABB-D629-F4F6-BC3C82D21C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3C4C6-9769-291F-731B-AE2C173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3F0A9-14C7-0B47-EE8F-0D064615A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3CA1F-ED1F-DD8D-AAEE-0A900636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57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66F7-CFC1-B1A4-C52C-2BDAD361B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FF9BB-C5F8-BF90-D40F-F26496EFE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C311D-7315-0CD4-5E49-DE971B2B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3D595-BAB5-03C0-E415-D8277E91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907BD-C3F8-E662-78E5-7BFE19E40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437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03374-6557-E64C-CE4B-DC2102B67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516D-F9D7-7BC2-12CF-050D85550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C7C229-5454-7F59-B97D-CCA3655D3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18EAEA-C51D-7AB5-AE6C-717741900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51AA46-66F3-0C8B-F7B4-0D6DD188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7EDA2-0481-667D-95A8-392B386B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48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DBC-7072-D90D-5483-4DFF19FDA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954A3-C9D1-09DB-4400-579604443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1E7C9D-3D61-8167-1895-E394AED26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3B9466-C23E-4656-A750-0F85C0FC96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B16DE-14CB-5A95-99A3-7A10284E1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101CA-3FC2-44A9-748B-12A2DB54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654906-68FC-3B5E-5EF3-BC080CB09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426916-C5B8-5476-9AF9-5BCA51513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4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1EF-168F-541F-B0B0-35146A177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77538-047F-8A3C-F04F-11300542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E7FB4-23DD-015E-2F74-1169EF22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20CC7-34AE-2E63-983A-CC37791C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83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F13F18-9FF4-8549-2C16-AE0F0F00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F71F36-E4EE-DB1F-A222-13A5E3ACA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B9DB-3EDA-F5C6-0B89-E0F46C1B2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8265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1D4B5-1FF1-7E8C-64B0-30FEEABD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D5868-10CE-F0D8-4E96-0129A427C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52BAE-06FC-3615-D1AC-25849DEDE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1FB078-D7AD-F5EA-251A-9B19D5364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14BAE-A2B1-B098-257D-58AD4973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F80F01-8CB1-E6AB-6BAB-EACB4EB27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5529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4A4A3-5DD4-504D-3069-A2EFEF660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26880-726E-0089-1091-BEAA95D4C1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2D7AAF-7388-6C6B-0175-42A21A03C2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2716AD-BD72-231F-2589-48A935A6E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0351-E672-0964-3724-9B40738E9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04B84-C8EF-940E-3F50-FF3B5911A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549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A8035B-7876-6025-8C8E-E8162C263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0E54FE-AAEB-6A2F-C7E1-62220B043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E9F33-8C8B-8279-C67C-8A668AA993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00FBE8-F5A7-4EBF-8377-F4F3D2E45B4D}" type="datetimeFigureOut">
              <a:rPr lang="ru-RU" smtClean="0"/>
              <a:t>08.07.2024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25AA-AC5C-FCDF-DDA6-0EC27B73F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9855B-C730-C19B-42A7-73E3E6A35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CCA4BB-FF5E-4DA4-937F-4DABE3DCBC99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842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3E0E-000E-D1AA-BEBE-5994712E8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09104" y="1755427"/>
            <a:ext cx="5383900" cy="1175444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Division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Rings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3EB0F4-47F2-1607-3874-2E1369561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6017" y="2930871"/>
            <a:ext cx="2549236" cy="9962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Petr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Samodelkin</a:t>
            </a:r>
          </a:p>
          <a:p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Elias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Köhnlein</a:t>
            </a:r>
          </a:p>
        </p:txBody>
      </p:sp>
      <p:pic>
        <p:nvPicPr>
          <p:cNvPr id="8" name="Grafik 7" descr="Ein Bild, das Text, Cartoon, Stuhl, Entwurf enthält.&#10;&#10;Automatisch generierte Beschreibung">
            <a:extLst>
              <a:ext uri="{FF2B5EF4-FFF2-40B4-BE49-F238E27FC236}">
                <a16:creationId xmlns:a16="http://schemas.microsoft.com/office/drawing/2014/main" id="{7C177D1E-3074-1C7E-8E54-31FE2E1B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900" y="510020"/>
            <a:ext cx="6587502" cy="5672571"/>
          </a:xfrm>
          <a:prstGeom prst="rect">
            <a:avLst/>
          </a:prstGeom>
        </p:spPr>
      </p:pic>
      <p:cxnSp>
        <p:nvCxnSpPr>
          <p:cNvPr id="10" name="Gerade Verbindung 9">
            <a:extLst>
              <a:ext uri="{FF2B5EF4-FFF2-40B4-BE49-F238E27FC236}">
                <a16:creationId xmlns:a16="http://schemas.microsoft.com/office/drawing/2014/main" id="{4B61812D-DFF5-B658-3C3A-2695CA4AAABF}"/>
              </a:ext>
            </a:extLst>
          </p:cNvPr>
          <p:cNvCxnSpPr/>
          <p:nvPr/>
        </p:nvCxnSpPr>
        <p:spPr>
          <a:xfrm>
            <a:off x="0" y="2784764"/>
            <a:ext cx="516569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33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Lemma 1. Zero of Zero Divides: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0 | x,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0</a:t>
            </a:r>
            <a:br>
              <a:rPr lang="de-DE" dirty="0"/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7787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Suppose 0 | x. Then, there exists a such that x = a·0. Hence, x = 0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723591"/>
            <a:ext cx="11671851" cy="2283481"/>
          </a:xfrm>
        </p:spPr>
        <p:txBody>
          <a:bodyPr/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zero_of_zero_divides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: R)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| x) :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x =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obtain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⟨a, ha⟩ :=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using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ha</a:t>
            </a: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0227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2.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Everything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Divides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Zero: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 |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for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3838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element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</a:p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0 = 0 · x, so x |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definition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723591"/>
            <a:ext cx="11671851" cy="2283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everything_divides_zero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: R) : x |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24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3. Non-zero Divisors: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≠ 0 and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≠0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49" y="2521862"/>
            <a:ext cx="5461349" cy="148424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≠ 0 and x | y.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Assume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0. </a:t>
            </a:r>
          </a:p>
          <a:p>
            <a:pPr marL="0" indent="0">
              <a:buNone/>
            </a:pPr>
            <a:r>
              <a:rPr lang="de-DE" dirty="0">
                <a:highlight>
                  <a:srgbClr val="FFFFFF"/>
                </a:highlight>
                <a:latin typeface="Arial" panose="020B0604020202020204" pitchFamily="34" charset="0"/>
              </a:rPr>
              <a:t>=&gt;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0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Lemma 1,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Contradicting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≠ 0.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49432"/>
            <a:ext cx="11359335" cy="2208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ne_zero_of_divides_of_ne_zero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R) (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≠ </a:t>
            </a:r>
            <a:r>
              <a:rPr lang="de-DE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(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x |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: x ≠ </a:t>
            </a:r>
            <a:r>
              <a:rPr lang="de-DE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0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:= </a:t>
            </a:r>
            <a:r>
              <a:rPr lang="de-DE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intro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</a:t>
            </a:r>
            <a:endParaRPr lang="de-DE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subst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</a:t>
            </a:r>
            <a:endParaRPr lang="de-DE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zero_of_zero_divides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4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hxy</a:t>
            </a:r>
            <a:endParaRPr lang="de-DE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58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4. Associated Elements: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itself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3838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Take a = 1.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x = 1 · x, so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723591"/>
            <a:ext cx="11671851" cy="2283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isAssociated_of_eq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: R) :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x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8486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1057038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5.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Divides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Associated Elements: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x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b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| x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3838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Assume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a · x.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x | y. Also, x = a</a:t>
            </a:r>
            <a:r>
              <a:rPr lang="de-DE" b="0" i="0" baseline="3000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-1</a:t>
            </a:r>
            <a:r>
              <a:rPr lang="de-DE" b="0" i="0" baseline="30000" dirty="0">
                <a:effectLst/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·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| x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divides_divides_of_isAssociated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R) (h :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: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(x |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∧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| x)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obtain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⟨a, ha⟩ := h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a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a.inv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rw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[ha]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8600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1057038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6. Associated Elements in a Domain 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, and</a:t>
            </a:r>
            <a:b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| x,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x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associated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Lean Code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0,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0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Lemma 1, so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̸ = 0,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exist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and b such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a · x and x = b · y. </a:t>
            </a:r>
          </a:p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This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implies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· b = 1.</a:t>
            </a:r>
            <a:br>
              <a:rPr lang="de-DE" dirty="0"/>
            </a:b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Since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· b = 1, a and b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units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Therefore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= a · x, so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with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y.</a:t>
            </a:r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" name="Grafik 13" descr="Pfeil nach rechts mit einfarbiger Füllung">
            <a:extLst>
              <a:ext uri="{FF2B5EF4-FFF2-40B4-BE49-F238E27FC236}">
                <a16:creationId xmlns:a16="http://schemas.microsoft.com/office/drawing/2014/main" id="{5406CD59-42AB-ADBF-0D2B-1D1EE20F3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304" y="1982142"/>
            <a:ext cx="1888280" cy="18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557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nhaltsplatzhalter 11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B43A2178-F4DA-C0AC-1C92-DC36506ED2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953"/>
            <a:ext cx="11767793" cy="6736047"/>
          </a:xfrm>
        </p:spPr>
      </p:pic>
    </p:spTree>
    <p:extLst>
      <p:ext uri="{BB962C8B-B14F-4D97-AF65-F5344CB8AC3E}">
        <p14:creationId xmlns:p14="http://schemas.microsoft.com/office/powerpoint/2010/main" val="2668560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0513896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7. Associated Elements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Divides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in a Domain: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domain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R, x</a:t>
            </a:r>
            <a:br>
              <a:rPr lang="de-DE" dirty="0"/>
            </a:b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associated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only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|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and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| x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153838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Lemma 5 and Lemma 6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isAssociated_iff_divides_divides_of_domain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R] (x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R) :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↔ (x |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 ∧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| x)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divides_divides_of_isAssociated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intro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⟨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hyx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⟩</a:t>
            </a: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isAssociated_of_divides_divides_of_domain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hyx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204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0513896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8.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Left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Equality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· a = c · b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224311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properties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of</a:t>
            </a:r>
            <a:r>
              <a:rPr lang="de-DE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c · a = c · b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ca_equals_ba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R] {a b c: R} </a:t>
            </a:r>
          </a:p>
          <a:p>
            <a:pPr marL="0" indent="0">
              <a:buNone/>
            </a:pP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(h: a = b) : c*a = c*b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apply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mul_eq_mul_left_iff.mpr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apply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Or.inl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</a:t>
            </a:r>
          </a:p>
          <a:p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35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10513896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9.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Right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Equality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b,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· c = b · c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39788" y="41650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6201551" y="1871042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6512C30-9947-6A6E-6A35-1CB511F338D9}"/>
              </a:ext>
            </a:extLst>
          </p:cNvPr>
          <p:cNvSpPr txBox="1">
            <a:spLocks/>
          </p:cNvSpPr>
          <p:nvPr/>
        </p:nvSpPr>
        <p:spPr>
          <a:xfrm>
            <a:off x="6201550" y="2521862"/>
            <a:ext cx="5224311" cy="10694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By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properties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of</a:t>
            </a:r>
            <a:r>
              <a:rPr lang="de-DE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 · c = </a:t>
            </a:r>
            <a:r>
              <a:rPr lang="de-DE" dirty="0">
                <a:highlight>
                  <a:srgbClr val="FFFFFF"/>
                </a:highlight>
                <a:latin typeface="Arial" panose="020B0604020202020204" pitchFamily="34" charset="0"/>
              </a:rPr>
              <a:t>b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· c</a:t>
            </a: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sz="2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lemma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ac_equals_bc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</a:t>
            </a: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IsDomain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R] {a b c: R} </a:t>
            </a:r>
          </a:p>
          <a:p>
            <a:pPr marL="0" indent="0">
              <a:buNone/>
            </a:pP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(h: a = b) : a*c = b*c := </a:t>
            </a:r>
            <a:r>
              <a:rPr lang="de-DE" sz="26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sz="2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apply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mul_eq_mul_right_iff.mpr</a:t>
            </a:r>
            <a:endParaRPr lang="de-DE" sz="2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apply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Or.inl</a:t>
            </a:r>
            <a:endParaRPr lang="de-DE" sz="26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de-DE" sz="2600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sz="2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</a:t>
            </a:r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056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3EA23-0997-F96B-061D-A84F063F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The Definitions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BB11-EF08-F05E-285C-C434197C0A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56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356611"/>
            <a:ext cx="9274032" cy="1325563"/>
          </a:xfrm>
        </p:spPr>
        <p:txBody>
          <a:bodyPr>
            <a:normAutofit/>
          </a:bodyPr>
          <a:lstStyle/>
          <a:p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Lemma 10. Unit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Multiplication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Equals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One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:</a:t>
            </a:r>
            <a:endParaRPr lang="en-US" dirty="0">
              <a:latin typeface="Arial"/>
              <a:ea typeface="+mj-lt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71042"/>
            <a:ext cx="5150664" cy="54881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Lemma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2665" y="2521863"/>
            <a:ext cx="5157787" cy="106945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If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a · b,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nontrivial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br>
              <a:rPr lang="de-DE" dirty="0"/>
            </a:b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and x | a,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b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unit</a:t>
            </a:r>
            <a:endParaRPr lang="en-US" dirty="0">
              <a:latin typeface="Arial" panose="020B0604020202020204" pitchFamily="34" charset="0"/>
              <a:ea typeface="+mn-lt"/>
              <a:cs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26633" y="1875216"/>
            <a:ext cx="2061005" cy="473798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EEFB573-3732-F417-FF51-E57B69136CCA}"/>
              </a:ext>
            </a:extLst>
          </p:cNvPr>
          <p:cNvSpPr txBox="1">
            <a:spLocks/>
          </p:cNvSpPr>
          <p:nvPr/>
        </p:nvSpPr>
        <p:spPr>
          <a:xfrm>
            <a:off x="839787" y="4110560"/>
            <a:ext cx="5157787" cy="4885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Arial"/>
                <a:cs typeface="Arial"/>
              </a:rPr>
              <a:t>Proof</a:t>
            </a:r>
          </a:p>
        </p:txBody>
      </p:sp>
      <p:sp>
        <p:nvSpPr>
          <p:cNvPr id="16" name="Inhaltsplatzhalter 15">
            <a:extLst>
              <a:ext uri="{FF2B5EF4-FFF2-40B4-BE49-F238E27FC236}">
                <a16:creationId xmlns:a16="http://schemas.microsoft.com/office/drawing/2014/main" id="{D38DCA13-F595-45AE-A11B-E8C11F157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2665" y="4639807"/>
            <a:ext cx="11671851" cy="228348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Assume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a · b,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nontrivial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and x | a.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exists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c such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that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= c · x.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Substituting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gives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= a · b = (c · x) · b. </a:t>
            </a:r>
          </a:p>
          <a:p>
            <a:pPr marL="0" indent="0">
              <a:buNone/>
            </a:pP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Since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R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domain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we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can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cancel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(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because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x ≠ 0),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leading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to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1 = c · b.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Therefore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c and b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are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units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</a:t>
            </a:r>
            <a:br>
              <a:rPr lang="de-DE" dirty="0"/>
            </a:b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so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is</a:t>
            </a:r>
            <a:r>
              <a:rPr lang="de-DE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 a </a:t>
            </a:r>
            <a:r>
              <a:rPr lang="de-DE" b="0" i="0" dirty="0" err="1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unit</a:t>
            </a:r>
            <a:endParaRPr lang="de-DE" dirty="0"/>
          </a:p>
        </p:txBody>
      </p:sp>
      <p:cxnSp>
        <p:nvCxnSpPr>
          <p:cNvPr id="18" name="Straight Arrow Connector 6">
            <a:extLst>
              <a:ext uri="{FF2B5EF4-FFF2-40B4-BE49-F238E27FC236}">
                <a16:creationId xmlns:a16="http://schemas.microsoft.com/office/drawing/2014/main" id="{F0F2814C-1D4C-E4A1-AB10-F81685992E8E}"/>
              </a:ext>
            </a:extLst>
          </p:cNvPr>
          <p:cNvCxnSpPr/>
          <p:nvPr/>
        </p:nvCxnSpPr>
        <p:spPr>
          <a:xfrm>
            <a:off x="832665" y="406641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595B4C24-C059-B8FF-C68D-B221BD7FDCB0}"/>
              </a:ext>
            </a:extLst>
          </p:cNvPr>
          <p:cNvCxnSpPr>
            <a:cxnSpLocks/>
          </p:cNvCxnSpPr>
          <p:nvPr/>
        </p:nvCxnSpPr>
        <p:spPr>
          <a:xfrm>
            <a:off x="6107083" y="1714390"/>
            <a:ext cx="2919" cy="2340000"/>
          </a:xfrm>
          <a:prstGeom prst="line">
            <a:avLst/>
          </a:prstGeom>
          <a:ln cap="flat">
            <a:solidFill>
              <a:schemeClr val="dk1"/>
            </a:solidFill>
            <a:prstDash val="sysDot"/>
            <a:miter lim="800000"/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Grafik 5" descr="Pfeil nach rechts mit einfarbiger Füllung">
            <a:extLst>
              <a:ext uri="{FF2B5EF4-FFF2-40B4-BE49-F238E27FC236}">
                <a16:creationId xmlns:a16="http://schemas.microsoft.com/office/drawing/2014/main" id="{3D175C0E-06CD-54E2-14E1-7E58298545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36304" y="1982142"/>
            <a:ext cx="1888280" cy="18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54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70E05866-3FEA-C529-CCD1-380EB3DCCE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97742"/>
            <a:ext cx="12192000" cy="1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3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74F6F0-159C-9B2E-03A8-2389F93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two</a:t>
            </a:r>
            <a:r>
              <a:rPr lang="de-DE" dirty="0"/>
              <a:t> Theorems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7048D8-F4BF-4060-CC50-1D6E9112CC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519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B82AEF-BE63-05C5-386D-55D6E51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definitions</a:t>
            </a:r>
            <a:r>
              <a:rPr lang="de-DE" dirty="0"/>
              <a:t> and </a:t>
            </a:r>
            <a:r>
              <a:rPr lang="de-DE" dirty="0" err="1"/>
              <a:t>lemmas</a:t>
            </a:r>
            <a:endParaRPr lang="de-DE" dirty="0"/>
          </a:p>
        </p:txBody>
      </p:sp>
      <p:pic>
        <p:nvPicPr>
          <p:cNvPr id="7" name="Inhaltsplatzhalter 6" descr="Ein Bild, das Text, Schrift, Screenshot, Dokument enthält.&#10;&#10;Automatisch generierte Beschreibung">
            <a:extLst>
              <a:ext uri="{FF2B5EF4-FFF2-40B4-BE49-F238E27FC236}">
                <a16:creationId xmlns:a16="http://schemas.microsoft.com/office/drawing/2014/main" id="{31B3FBDC-5629-37B1-442C-C1E07B9A51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26576"/>
            <a:ext cx="8102600" cy="3733800"/>
          </a:xfrm>
        </p:spPr>
      </p:pic>
    </p:spTree>
    <p:extLst>
      <p:ext uri="{BB962C8B-B14F-4D97-AF65-F5344CB8AC3E}">
        <p14:creationId xmlns:p14="http://schemas.microsoft.com/office/powerpoint/2010/main" val="2737325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8B82AEF-BE63-05C5-386D-55D6E51A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definitions</a:t>
            </a:r>
            <a:r>
              <a:rPr lang="de-DE" dirty="0"/>
              <a:t> and </a:t>
            </a:r>
            <a:r>
              <a:rPr lang="de-DE" dirty="0" err="1"/>
              <a:t>lemmas</a:t>
            </a:r>
            <a:endParaRPr lang="de-DE" dirty="0"/>
          </a:p>
        </p:txBody>
      </p:sp>
      <p:pic>
        <p:nvPicPr>
          <p:cNvPr id="3" name="Grafik 2" descr="Ein Bild, das Text, Screenshot, Schrift, Dokument enthält.&#10;&#10;Automatisch generierte Beschreibung">
            <a:extLst>
              <a:ext uri="{FF2B5EF4-FFF2-40B4-BE49-F238E27FC236}">
                <a16:creationId xmlns:a16="http://schemas.microsoft.com/office/drawing/2014/main" id="{AC943075-53E9-5971-7840-108F6E027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282" y="1389352"/>
            <a:ext cx="7772400" cy="524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384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A ring R is factorial if:</a:t>
            </a:r>
            <a:endParaRPr lang="en-US" dirty="0">
              <a:latin typeface="Aptos" panose="02110004020202020204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every non-zero, non-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unit element is factorable into </a:t>
            </a:r>
            <a:r>
              <a:rPr lang="en-US" dirty="0" err="1">
                <a:latin typeface="Arial"/>
                <a:ea typeface="+mn-lt"/>
                <a:cs typeface="Arial"/>
              </a:rPr>
              <a:t>irreducibles</a:t>
            </a:r>
            <a:r>
              <a:rPr lang="en-US" dirty="0">
                <a:latin typeface="Arial"/>
                <a:ea typeface="+mn-lt"/>
                <a:cs typeface="Arial"/>
              </a:rPr>
              <a:t> and such factorization is unique up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to associates and permutation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Target with solid fill">
            <a:extLst>
              <a:ext uri="{FF2B5EF4-FFF2-40B4-BE49-F238E27FC236}">
                <a16:creationId xmlns:a16="http://schemas.microsoft.com/office/drawing/2014/main" id="{474EC04B-5D8D-2527-66BB-63909887E7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029" y="3213124"/>
            <a:ext cx="2243728" cy="2271538"/>
          </a:xfrm>
        </p:spPr>
      </p:pic>
      <p:sp>
        <p:nvSpPr>
          <p:cNvPr id="6" name="Pfeil nach rechts 5">
            <a:extLst>
              <a:ext uri="{FF2B5EF4-FFF2-40B4-BE49-F238E27FC236}">
                <a16:creationId xmlns:a16="http://schemas.microsoft.com/office/drawing/2014/main" id="{0AE4B433-6A9D-E60B-2A1E-8754CF2B3963}"/>
              </a:ext>
            </a:extLst>
          </p:cNvPr>
          <p:cNvSpPr/>
          <p:nvPr/>
        </p:nvSpPr>
        <p:spPr>
          <a:xfrm>
            <a:off x="7294418" y="3719945"/>
            <a:ext cx="2594339" cy="1267691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440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 descr="Ein Bild, das Text, Schrift, Screenshot enthält.&#10;&#10;Automatisch generierte Beschreibung">
            <a:extLst>
              <a:ext uri="{FF2B5EF4-FFF2-40B4-BE49-F238E27FC236}">
                <a16:creationId xmlns:a16="http://schemas.microsoft.com/office/drawing/2014/main" id="{683DD9D9-7EBC-202B-49E8-7158C3356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12" y="1356699"/>
            <a:ext cx="11796175" cy="4144602"/>
          </a:xfrm>
        </p:spPr>
      </p:pic>
    </p:spTree>
    <p:extLst>
      <p:ext uri="{BB962C8B-B14F-4D97-AF65-F5344CB8AC3E}">
        <p14:creationId xmlns:p14="http://schemas.microsoft.com/office/powerpoint/2010/main" val="354898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33480-207F-94F8-AECF-12F806E8B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Theorem 1. Every Prime Element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 in an Integral Domain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048D32E-4AB5-4AB6-112E-137EC822B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3180152"/>
            <a:ext cx="5157787" cy="497695"/>
          </a:xfrm>
        </p:spPr>
        <p:txBody>
          <a:bodyPr>
            <a:normAutofit/>
          </a:bodyPr>
          <a:lstStyle/>
          <a:p>
            <a:r>
              <a:rPr lang="de-DE" dirty="0"/>
              <a:t>Formal Statement: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7EA2AF42-06C4-1674-53FC-ED24ADFF21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677816"/>
            <a:ext cx="11352212" cy="8144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Let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R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be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 integral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domain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and x ∈ R. </a:t>
            </a:r>
          </a:p>
          <a:p>
            <a:pPr marL="0" indent="0">
              <a:buNone/>
            </a:pP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prime,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then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x </a:t>
            </a:r>
            <a:r>
              <a:rPr lang="de-DE" sz="20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irreducible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8" name="Straight Arrow Connector 6">
            <a:extLst>
              <a:ext uri="{FF2B5EF4-FFF2-40B4-BE49-F238E27FC236}">
                <a16:creationId xmlns:a16="http://schemas.microsoft.com/office/drawing/2014/main" id="{DF03B4CD-6694-1517-F723-9F1464D138DD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4580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DF12E86F-B6E8-9685-CCC9-81A1D58FD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02055"/>
              </p:ext>
            </p:extLst>
          </p:nvPr>
        </p:nvGraphicFramePr>
        <p:xfrm>
          <a:off x="137962" y="511207"/>
          <a:ext cx="11916076" cy="5835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005235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DF12E86F-B6E8-9685-CCC9-81A1D58FD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1713456"/>
              </p:ext>
            </p:extLst>
          </p:nvPr>
        </p:nvGraphicFramePr>
        <p:xfrm>
          <a:off x="-1628273" y="139567"/>
          <a:ext cx="6564829" cy="657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946934C-9D60-E547-7BE5-713DC2CB75CC}"/>
              </a:ext>
            </a:extLst>
          </p:cNvPr>
          <p:cNvSpPr txBox="1"/>
          <p:nvPr/>
        </p:nvSpPr>
        <p:spPr>
          <a:xfrm>
            <a:off x="3393304" y="139567"/>
            <a:ext cx="879869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theorem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isIrreducible_of_isPrime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IsDomain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R] (x : R) 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(h :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IsPrime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x) :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IsIrreducible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x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obtain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⟨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hnontrivial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,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hdiv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⟩ := h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constructor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hnontrivial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intros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a b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h_mul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have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hx_divides_ab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 x | a*b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use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1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rw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h_mul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</a:t>
            </a: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Simp</a:t>
            </a:r>
            <a:endParaRPr lang="de-DE" b="0" dirty="0">
              <a:solidFill>
                <a:srgbClr val="0000FF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have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hxa_or_xb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:=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hdiv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a b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hx_divides_ab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-- x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divides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either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a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b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because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it's</a:t>
            </a:r>
            <a:r>
              <a:rPr lang="de-DE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prime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rcases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hxa_or_xb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with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|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hxb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30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1. Divides: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We define x | y if ∃a, y = a · x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Divides (x y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∃ a, y = a * x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notation</a:t>
            </a:r>
            <a:r>
              <a:rPr lang="en-US" dirty="0">
                <a:latin typeface="Menlo"/>
                <a:cs typeface="Arial"/>
              </a:rPr>
              <a:t> x </a:t>
            </a:r>
            <a:r>
              <a:rPr lang="en-US" dirty="0">
                <a:solidFill>
                  <a:srgbClr val="A31515"/>
                </a:solidFill>
                <a:latin typeface="Menlo"/>
                <a:cs typeface="Arial"/>
              </a:rPr>
              <a:t>" | "</a:t>
            </a:r>
            <a:r>
              <a:rPr lang="en-US" dirty="0">
                <a:latin typeface="Menlo"/>
                <a:cs typeface="Arial"/>
              </a:rPr>
              <a:t> y =&gt; Divides x y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835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DF12E86F-B6E8-9685-CCC9-81A1D58FD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835535"/>
              </p:ext>
            </p:extLst>
          </p:nvPr>
        </p:nvGraphicFramePr>
        <p:xfrm>
          <a:off x="-1628273" y="139567"/>
          <a:ext cx="6564829" cy="6578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4946934C-9D60-E547-7BE5-713DC2CB75CC}"/>
              </a:ext>
            </a:extLst>
          </p:cNvPr>
          <p:cNvSpPr txBox="1"/>
          <p:nvPr/>
        </p:nvSpPr>
        <p:spPr>
          <a:xfrm>
            <a:off x="3210424" y="139567"/>
            <a:ext cx="87986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Or.inr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is_unit_of_mul_eq_one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h_mul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hnontrivial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hxa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  <a:p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·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have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h_mul1 : x = b * a := </a:t>
            </a:r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by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rw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[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mul_comm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]</a:t>
            </a: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dirty="0">
              <a:solidFill>
                <a:srgbClr val="000000"/>
              </a:solidFill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h_mul</a:t>
            </a:r>
            <a:endParaRPr lang="de-DE" b="0" dirty="0">
              <a:solidFill>
                <a:srgbClr val="000000"/>
              </a:solidFill>
              <a:effectLst/>
              <a:highlight>
                <a:srgbClr val="FFFFFF"/>
              </a:highlight>
              <a:latin typeface="Menlo" panose="020B0609030804020204" pitchFamily="49" charset="0"/>
            </a:endParaRPr>
          </a:p>
          <a:p>
            <a:r>
              <a:rPr lang="de-DE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exact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Or.inl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(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is_unit_of_mul_eq_one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h_mul1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hnontrivial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 </a:t>
            </a:r>
            <a:r>
              <a:rPr lang="de-DE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hxb</a:t>
            </a:r>
            <a:r>
              <a:rPr lang="de-DE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Menlo" panose="020B060903080402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9616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</a:t>
            </a:r>
            <a:r>
              <a:rPr lang="en-US" dirty="0">
                <a:latin typeface="Arial"/>
                <a:ea typeface="+mj-lt"/>
                <a:cs typeface="+mj-lt"/>
              </a:rPr>
              <a:t>2. </a:t>
            </a:r>
            <a:r>
              <a:rPr lang="en-US" err="1">
                <a:latin typeface="Arial"/>
                <a:ea typeface="+mj-lt"/>
                <a:cs typeface="+mj-lt"/>
              </a:rPr>
              <a:t>IsAssociated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and y are associated if ∃a, 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y = a · x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76906"/>
            <a:ext cx="5183188" cy="82391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0818"/>
            <a:ext cx="6237513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def</a:t>
            </a:r>
            <a:r>
              <a:rPr lang="en-US" dirty="0">
                <a:latin typeface="Menlo"/>
                <a:cs typeface="Arial"/>
              </a:rPr>
              <a:t> </a:t>
            </a:r>
            <a:r>
              <a:rPr lang="en-US" dirty="0" err="1">
                <a:latin typeface="Menlo"/>
                <a:cs typeface="Arial"/>
              </a:rPr>
              <a:t>IsAssociated</a:t>
            </a:r>
            <a:r>
              <a:rPr lang="en-US" dirty="0">
                <a:latin typeface="Menlo"/>
                <a:cs typeface="Arial"/>
              </a:rPr>
              <a:t> (x y : R): </a:t>
            </a:r>
            <a:r>
              <a:rPr lang="en-US" dirty="0">
                <a:solidFill>
                  <a:srgbClr val="0000FF"/>
                </a:solidFill>
                <a:latin typeface="Menlo"/>
                <a:cs typeface="Arial"/>
              </a:rPr>
              <a:t>Prop</a:t>
            </a:r>
            <a:r>
              <a:rPr lang="en-US" dirty="0">
                <a:latin typeface="Menlo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dirty="0">
                <a:latin typeface="Menlo"/>
                <a:cs typeface="Arial"/>
              </a:rPr>
              <a:t>∃ (a : R), y = a * x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603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</a:t>
            </a:r>
            <a:r>
              <a:rPr lang="en-US" dirty="0">
                <a:latin typeface="Arial"/>
                <a:ea typeface="+mj-lt"/>
                <a:cs typeface="+mj-lt"/>
              </a:rPr>
              <a:t> 3. </a:t>
            </a:r>
            <a:r>
              <a:rPr lang="en-US" err="1">
                <a:latin typeface="Arial"/>
                <a:ea typeface="+mj-lt"/>
                <a:cs typeface="+mj-lt"/>
              </a:rPr>
              <a:t>IsNontrivial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nontrivial if x ̸ = 0 and ¬(</a:t>
            </a:r>
            <a:r>
              <a:rPr lang="en-US" dirty="0" err="1">
                <a:latin typeface="Arial"/>
                <a:ea typeface="+mn-lt"/>
                <a:cs typeface="Arial"/>
              </a:rPr>
              <a:t>IsUnit</a:t>
            </a:r>
            <a:r>
              <a:rPr lang="en-US" dirty="0">
                <a:latin typeface="Arial"/>
                <a:ea typeface="+mn-lt"/>
                <a:cs typeface="Arial"/>
              </a:rPr>
              <a:t> x)</a:t>
            </a:r>
            <a:br>
              <a:rPr lang="en-US" dirty="0">
                <a:latin typeface="Arial"/>
                <a:ea typeface="+mn-lt"/>
                <a:cs typeface="Arial"/>
              </a:rPr>
            </a:br>
            <a:br>
              <a:rPr lang="en-US" dirty="0">
                <a:latin typeface="Arial"/>
                <a:ea typeface="+mn-lt"/>
                <a:cs typeface="Arial"/>
              </a:rPr>
            </a:br>
            <a:endParaRPr lang="en-US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 x ≠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098658"/>
                </a:solidFill>
                <a:latin typeface="Menlo"/>
                <a:ea typeface="+mn-lt"/>
                <a:cs typeface="Arial"/>
              </a:rPr>
              <a:t>0 </a:t>
            </a:r>
            <a:r>
              <a:rPr lang="en-US" dirty="0">
                <a:latin typeface="Menlo"/>
                <a:ea typeface="+mn-lt"/>
                <a:cs typeface="Arial"/>
              </a:rPr>
              <a:t>∧ ¬(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x)</a:t>
            </a:r>
            <a:endParaRPr lang="en-US" dirty="0"/>
          </a:p>
          <a:p>
            <a:pPr>
              <a:buNone/>
            </a:pPr>
            <a:endParaRPr lang="en-US" sz="2400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035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4. </a:t>
            </a:r>
            <a:r>
              <a:rPr lang="en-US" dirty="0" err="1">
                <a:latin typeface="Arial"/>
                <a:ea typeface="+mj-lt"/>
                <a:cs typeface="+mj-lt"/>
              </a:rPr>
              <a:t>IsIrreducible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4044" y="2505075"/>
            <a:ext cx="5481319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is irreducible if x is nontrivial and ∀a, b, </a:t>
            </a:r>
            <a:endParaRPr lang="en-US">
              <a:latin typeface="Arial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= a · b </a:t>
            </a: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x ⇒ (</a:t>
            </a:r>
            <a:r>
              <a:rPr lang="en-US" dirty="0" err="1">
                <a:latin typeface="Arial"/>
                <a:ea typeface="+mn-lt"/>
                <a:cs typeface="Arial"/>
              </a:rPr>
              <a:t>IsUnit</a:t>
            </a:r>
            <a:r>
              <a:rPr lang="en-US" dirty="0">
                <a:latin typeface="Arial"/>
                <a:ea typeface="+mn-lt"/>
                <a:cs typeface="Arial"/>
              </a:rPr>
              <a:t> a) ∨ (</a:t>
            </a:r>
            <a:r>
              <a:rPr lang="en-US" dirty="0" err="1">
                <a:latin typeface="Arial"/>
                <a:ea typeface="+mn-lt"/>
                <a:cs typeface="Arial"/>
              </a:rPr>
              <a:t>IsUnit</a:t>
            </a:r>
            <a:r>
              <a:rPr lang="en-US" dirty="0">
                <a:latin typeface="Arial"/>
                <a:ea typeface="+mn-lt"/>
                <a:cs typeface="Arial"/>
              </a:rPr>
              <a:t> b)</a:t>
            </a:r>
            <a:br>
              <a:rPr lang="en-US" dirty="0">
                <a:latin typeface="Arial"/>
                <a:ea typeface="+mn-lt"/>
                <a:cs typeface="Arial"/>
              </a:rPr>
            </a:br>
            <a:endParaRPr lang="en-US" dirty="0">
              <a:latin typeface="Arial"/>
              <a:ea typeface="+mn-lt"/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0818"/>
            <a:ext cx="6268716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IsIrreducible</a:t>
            </a:r>
            <a:r>
              <a:rPr lang="en-US" dirty="0">
                <a:latin typeface="Menlo"/>
                <a:ea typeface="+mn-lt"/>
                <a:cs typeface="Arial"/>
              </a:rPr>
              <a:t> (x : R) </a:t>
            </a:r>
            <a:r>
              <a:rPr lang="en-US" dirty="0">
                <a:solidFill>
                  <a:srgbClr val="000000"/>
                </a:solidFill>
                <a:latin typeface="Menlo"/>
                <a:ea typeface="+mn-lt"/>
                <a:cs typeface="Arial"/>
              </a:rPr>
              <a:t>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/>
          </a:p>
          <a:p>
            <a:pPr>
              <a:buNone/>
            </a:pPr>
            <a:r>
              <a:rPr lang="en-US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 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x = a * b → </a:t>
            </a:r>
            <a:endParaRPr lang="en-US">
              <a:latin typeface="Aptos" panose="02110004020202020204"/>
              <a:ea typeface="+mn-lt"/>
              <a:cs typeface="Arial"/>
            </a:endParaRPr>
          </a:p>
          <a:p>
            <a:pPr>
              <a:buNone/>
            </a:pP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a ∨ </a:t>
            </a:r>
            <a:r>
              <a:rPr lang="en-US" dirty="0" err="1">
                <a:latin typeface="Menlo"/>
                <a:ea typeface="+mn-lt"/>
                <a:cs typeface="Arial"/>
              </a:rPr>
              <a:t>IsUnit</a:t>
            </a:r>
            <a:r>
              <a:rPr lang="en-US" dirty="0">
                <a:latin typeface="Menlo"/>
                <a:ea typeface="+mn-lt"/>
                <a:cs typeface="Arial"/>
              </a:rPr>
              <a:t> b</a:t>
            </a:r>
            <a:endParaRPr lang="en-US"/>
          </a:p>
          <a:p>
            <a:pPr>
              <a:buNone/>
            </a:pPr>
            <a:endParaRPr lang="en-US" dirty="0">
              <a:latin typeface="Menlo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26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+mj-lt"/>
              </a:rPr>
              <a:t>Definition 5. </a:t>
            </a:r>
            <a:r>
              <a:rPr lang="en-US" err="1">
                <a:latin typeface="Arial"/>
                <a:ea typeface="+mj-lt"/>
                <a:cs typeface="+mj-lt"/>
              </a:rPr>
              <a:t>IsPrime</a:t>
            </a:r>
            <a:r>
              <a:rPr lang="en-US" dirty="0">
                <a:latin typeface="Arial"/>
                <a:ea typeface="+mj-lt"/>
                <a:cs typeface="+mj-lt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+mn-lt"/>
              </a:rPr>
              <a:t>x is prime if x is nontrivial and ∀a, b, (x | a · b) ⇒</a:t>
            </a:r>
            <a:br>
              <a:rPr lang="en-US" dirty="0">
                <a:latin typeface="Arial"/>
                <a:ea typeface="+mn-lt"/>
                <a:cs typeface="+mn-lt"/>
              </a:rPr>
            </a:br>
            <a:r>
              <a:rPr lang="en-US" dirty="0">
                <a:latin typeface="Arial"/>
                <a:ea typeface="+mn-lt"/>
                <a:cs typeface="+mn-lt"/>
              </a:rPr>
              <a:t>(x | a) ∨ (x | b)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3EE391-FC82-F208-CA19-26DA993C427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def</a:t>
            </a:r>
            <a:r>
              <a:rPr lang="en-US" dirty="0">
                <a:latin typeface="Menlo"/>
                <a:ea typeface="+mn-lt"/>
                <a:cs typeface="Arial"/>
              </a:rPr>
              <a:t> </a:t>
            </a:r>
            <a:r>
              <a:rPr lang="en-US" dirty="0" err="1">
                <a:latin typeface="Menlo"/>
                <a:ea typeface="+mn-lt"/>
                <a:cs typeface="Arial"/>
              </a:rPr>
              <a:t>IsPrime</a:t>
            </a:r>
            <a:r>
              <a:rPr lang="en-US" dirty="0">
                <a:latin typeface="Menlo"/>
                <a:ea typeface="+mn-lt"/>
                <a:cs typeface="Arial"/>
              </a:rPr>
              <a:t> (x : R) : </a:t>
            </a:r>
            <a:r>
              <a:rPr lang="en-US" dirty="0">
                <a:solidFill>
                  <a:srgbClr val="0000FF"/>
                </a:solidFill>
                <a:latin typeface="Menlo"/>
                <a:ea typeface="+mn-lt"/>
                <a:cs typeface="Arial"/>
              </a:rPr>
              <a:t>Prop</a:t>
            </a:r>
            <a:r>
              <a:rPr lang="en-US" dirty="0">
                <a:latin typeface="Menlo"/>
                <a:ea typeface="+mn-lt"/>
                <a:cs typeface="Arial"/>
              </a:rPr>
              <a:t> :=</a:t>
            </a:r>
            <a:endParaRPr lang="en-US" dirty="0"/>
          </a:p>
          <a:p>
            <a:pPr>
              <a:buNone/>
            </a:pPr>
            <a:r>
              <a:rPr lang="en-US" err="1">
                <a:latin typeface="Menlo"/>
                <a:ea typeface="+mn-lt"/>
                <a:cs typeface="Arial"/>
              </a:rPr>
              <a:t>IsNontrivial</a:t>
            </a:r>
            <a:r>
              <a:rPr lang="en-US" dirty="0">
                <a:latin typeface="Menlo"/>
                <a:ea typeface="+mn-lt"/>
                <a:cs typeface="Arial"/>
              </a:rPr>
              <a:t> x ∧ ∀ a b,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(x | </a:t>
            </a:r>
            <a:r>
              <a:rPr lang="en-US" dirty="0">
                <a:latin typeface="Menlo"/>
                <a:ea typeface="+mn-lt"/>
                <a:cs typeface="Arial"/>
              </a:rPr>
              <a:t>a * </a:t>
            </a:r>
            <a:r>
              <a:rPr lang="en-US" dirty="0">
                <a:latin typeface="Menlo"/>
                <a:cs typeface="Arial"/>
              </a:rPr>
              <a:t>b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) → (</a:t>
            </a:r>
            <a:r>
              <a:rPr lang="en-US" dirty="0">
                <a:latin typeface="Menlo"/>
                <a:ea typeface="+mn-lt"/>
                <a:cs typeface="Arial"/>
              </a:rPr>
              <a:t>x</a:t>
            </a:r>
            <a:r>
              <a:rPr lang="en-US" dirty="0">
                <a:latin typeface="Menlo"/>
                <a:cs typeface="Arial"/>
              </a:rPr>
              <a:t> | a) ∨ (x </a:t>
            </a:r>
            <a:r>
              <a:rPr lang="en-US" dirty="0">
                <a:solidFill>
                  <a:srgbClr val="000000"/>
                </a:solidFill>
                <a:latin typeface="Menlo"/>
                <a:cs typeface="Arial"/>
              </a:rPr>
              <a:t>| </a:t>
            </a:r>
            <a:r>
              <a:rPr lang="en-US" dirty="0">
                <a:latin typeface="Menlo"/>
                <a:cs typeface="Arial"/>
              </a:rPr>
              <a:t>b)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Menlo"/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73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3030-7CCE-D25A-8A35-42060416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56611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Arial"/>
                <a:ea typeface="+mj-lt"/>
                <a:cs typeface="Arial"/>
              </a:rPr>
              <a:t>Definition 6. </a:t>
            </a:r>
            <a:r>
              <a:rPr lang="en-US" dirty="0" err="1">
                <a:latin typeface="Arial"/>
                <a:ea typeface="+mj-lt"/>
                <a:cs typeface="Arial"/>
              </a:rPr>
              <a:t>IsFactorialRing</a:t>
            </a:r>
            <a:r>
              <a:rPr lang="en-US" dirty="0">
                <a:latin typeface="Arial"/>
                <a:ea typeface="+mj-lt"/>
                <a:cs typeface="Arial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DB5DAF-246B-D13B-FB39-0953937F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Mathematical Expression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82A5E3-9F61-0795-62E3-45ADFBE6C2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A ring R is factorial if:</a:t>
            </a:r>
            <a:endParaRPr lang="en-US" dirty="0">
              <a:latin typeface="Aptos" panose="02110004020202020204"/>
              <a:ea typeface="+mn-lt"/>
              <a:cs typeface="Arial"/>
            </a:endParaRPr>
          </a:p>
          <a:p>
            <a:pPr marL="0" indent="0">
              <a:buNone/>
            </a:pPr>
            <a:r>
              <a:rPr lang="en-US" dirty="0">
                <a:latin typeface="Arial"/>
                <a:ea typeface="+mn-lt"/>
                <a:cs typeface="Arial"/>
              </a:rPr>
              <a:t>every non-zero, non-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unit element is factorable into </a:t>
            </a:r>
            <a:r>
              <a:rPr lang="en-US" dirty="0" err="1">
                <a:latin typeface="Arial"/>
                <a:ea typeface="+mn-lt"/>
                <a:cs typeface="Arial"/>
              </a:rPr>
              <a:t>irreducibles</a:t>
            </a:r>
            <a:r>
              <a:rPr lang="en-US" dirty="0">
                <a:latin typeface="Arial"/>
                <a:ea typeface="+mn-lt"/>
                <a:cs typeface="Arial"/>
              </a:rPr>
              <a:t> and such factorization is unique up</a:t>
            </a:r>
            <a:br>
              <a:rPr lang="en-US" dirty="0">
                <a:latin typeface="Arial"/>
                <a:ea typeface="+mn-lt"/>
                <a:cs typeface="Arial"/>
              </a:rPr>
            </a:br>
            <a:r>
              <a:rPr lang="en-US" dirty="0">
                <a:latin typeface="Arial"/>
                <a:ea typeface="+mn-lt"/>
                <a:cs typeface="Arial"/>
              </a:rPr>
              <a:t>to associates and permutation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D9080-22B3-AADC-3BEA-74444571D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Arial"/>
                <a:cs typeface="Arial"/>
              </a:rPr>
              <a:t>Lean 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17C265A-E846-ABCA-5BE1-6CD3CF34A694}"/>
              </a:ext>
            </a:extLst>
          </p:cNvPr>
          <p:cNvCxnSpPr/>
          <p:nvPr/>
        </p:nvCxnSpPr>
        <p:spPr>
          <a:xfrm>
            <a:off x="845438" y="1698962"/>
            <a:ext cx="10513896" cy="3406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Content Placeholder 12" descr="Target with solid fill">
            <a:extLst>
              <a:ext uri="{FF2B5EF4-FFF2-40B4-BE49-F238E27FC236}">
                <a16:creationId xmlns:a16="http://schemas.microsoft.com/office/drawing/2014/main" id="{474EC04B-5D8D-2527-66BB-63909887E7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5029" y="3213124"/>
            <a:ext cx="2243728" cy="2271538"/>
          </a:xfrm>
        </p:spPr>
      </p:pic>
    </p:spTree>
    <p:extLst>
      <p:ext uri="{BB962C8B-B14F-4D97-AF65-F5344CB8AC3E}">
        <p14:creationId xmlns:p14="http://schemas.microsoft.com/office/powerpoint/2010/main" val="1222975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F5A37E2-C32F-6BFA-897F-953B9B5F2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Lemma‘s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2EADF35-6001-0438-DA0D-D602BAF360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841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2179</Words>
  <Application>Microsoft Macintosh PowerPoint</Application>
  <PresentationFormat>Breitbild</PresentationFormat>
  <Paragraphs>233</Paragraphs>
  <Slides>30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30</vt:i4>
      </vt:variant>
    </vt:vector>
  </HeadingPairs>
  <TitlesOfParts>
    <vt:vector size="36" baseType="lpstr">
      <vt:lpstr>Aptos</vt:lpstr>
      <vt:lpstr>Aptos Display</vt:lpstr>
      <vt:lpstr>Arial</vt:lpstr>
      <vt:lpstr>Courier New</vt:lpstr>
      <vt:lpstr>Menlo</vt:lpstr>
      <vt:lpstr>Office Theme</vt:lpstr>
      <vt:lpstr>Division in Rings</vt:lpstr>
      <vt:lpstr>The Definitions</vt:lpstr>
      <vt:lpstr>Definition 1. Divides:</vt:lpstr>
      <vt:lpstr>Definition 2. IsAssociated:</vt:lpstr>
      <vt:lpstr>Definition 3. IsNontrivial:</vt:lpstr>
      <vt:lpstr>Definition 4. IsIrreducible:</vt:lpstr>
      <vt:lpstr>Definition 5. IsPrime:</vt:lpstr>
      <vt:lpstr>Definition 6. IsFactorialRing:</vt:lpstr>
      <vt:lpstr>The Lemma‘s</vt:lpstr>
      <vt:lpstr>Lemma 1. Zero of Zero Divides:</vt:lpstr>
      <vt:lpstr>Lemma 2. Everything Divides Zero:</vt:lpstr>
      <vt:lpstr>Lemma 3. Non-zero Divisors:</vt:lpstr>
      <vt:lpstr>Lemma 4. Associated Elements:</vt:lpstr>
      <vt:lpstr>Lemma 5. Divides of Associated Elements:</vt:lpstr>
      <vt:lpstr>Lemma 6. Associated Elements in a Domain :</vt:lpstr>
      <vt:lpstr>PowerPoint-Präsentation</vt:lpstr>
      <vt:lpstr>Lemma 7. Associated Elements iff Divides in a Domain:</vt:lpstr>
      <vt:lpstr>Lemma 8. Multiplication Left Equality:</vt:lpstr>
      <vt:lpstr>Lemma 9. Multiplication Right Equality:</vt:lpstr>
      <vt:lpstr>Lemma 10. Unit of Multiplication Equals One:</vt:lpstr>
      <vt:lpstr>PowerPoint-Präsentation</vt:lpstr>
      <vt:lpstr>The two Theorems</vt:lpstr>
      <vt:lpstr>Overview of the definitions and lemmas</vt:lpstr>
      <vt:lpstr>Overview of the definitions and lemmas</vt:lpstr>
      <vt:lpstr>Definition 6. IsFactorialRing:</vt:lpstr>
      <vt:lpstr>PowerPoint-Präsentation</vt:lpstr>
      <vt:lpstr>Theorem 1. Every Prime Element is Irreducible in an Integral Domain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lalala lalala</dc:creator>
  <cp:lastModifiedBy>Elias Koehnlein</cp:lastModifiedBy>
  <cp:revision>377</cp:revision>
  <dcterms:created xsi:type="dcterms:W3CDTF">2024-06-18T15:17:28Z</dcterms:created>
  <dcterms:modified xsi:type="dcterms:W3CDTF">2024-07-08T14:40:26Z</dcterms:modified>
</cp:coreProperties>
</file>