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87" r:id="rId5"/>
    <p:sldId id="259" r:id="rId6"/>
    <p:sldId id="260" r:id="rId7"/>
    <p:sldId id="261" r:id="rId8"/>
    <p:sldId id="262" r:id="rId9"/>
    <p:sldId id="277" r:id="rId10"/>
    <p:sldId id="282" r:id="rId11"/>
    <p:sldId id="290" r:id="rId12"/>
    <p:sldId id="291" r:id="rId13"/>
    <p:sldId id="292" r:id="rId14"/>
    <p:sldId id="263" r:id="rId15"/>
    <p:sldId id="289" r:id="rId16"/>
    <p:sldId id="294" r:id="rId17"/>
    <p:sldId id="295" r:id="rId18"/>
    <p:sldId id="29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ACC9BA6-C26F-4E47-B42A-A978339CB5B9}">
          <p14:sldIdLst>
            <p14:sldId id="256"/>
          </p14:sldIdLst>
        </p14:section>
        <p14:section name="Definitionen" id="{E83D9CB5-D1D8-E44D-BC46-812F53927D56}">
          <p14:sldIdLst>
            <p14:sldId id="257"/>
            <p14:sldId id="258"/>
            <p14:sldId id="287"/>
            <p14:sldId id="259"/>
            <p14:sldId id="260"/>
            <p14:sldId id="261"/>
            <p14:sldId id="262"/>
          </p14:sldIdLst>
        </p14:section>
        <p14:section name="Theorems" id="{F16D2749-6E56-0F4C-B04C-951E2D760C88}">
          <p14:sldIdLst>
            <p14:sldId id="277"/>
          </p14:sldIdLst>
        </p14:section>
        <p14:section name="Theorem 1" id="{556DE3E2-94F5-DC48-8BBB-FD12BCF7EEDF}">
          <p14:sldIdLst>
            <p14:sldId id="282"/>
            <p14:sldId id="290"/>
            <p14:sldId id="291"/>
            <p14:sldId id="292"/>
          </p14:sldIdLst>
        </p14:section>
        <p14:section name="Theorem 2" id="{981B6D8A-C52C-41CE-9475-2D2227E852B4}">
          <p14:sldIdLst>
            <p14:sldId id="263"/>
            <p14:sldId id="289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582667-6102-27E7-ED8E-01A166EB4B6B}" name="Guest User" initials="GU" userId="Guest User" providerId="Windows Live"/>
  <p188:author id="{6C41F5F1-7976-8449-3D0A-F8EC846333CC}" name="Elias Koehnlein" initials="" userId="S::Elias.Koehnlein@unh.bwedu.de::468a9142-9c8c-45d8-868b-208a1e328f4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3"/>
    <p:restoredTop sz="94710"/>
  </p:normalViewPr>
  <p:slideViewPr>
    <p:cSldViewPr snapToGrid="0">
      <p:cViewPr varScale="1">
        <p:scale>
          <a:sx n="57" d="100"/>
          <a:sy n="57" d="100"/>
        </p:scale>
        <p:origin x="99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DD35F-B965-47CE-BD4A-D89FF761F1A3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B46F8-548B-4512-8339-D02880C0FD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9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FE26-46EE-68E7-3C88-4F6702C9E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0A92E-56BA-4CBC-49D5-617638DF5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FDB7-4E86-BD01-AF60-882B6D73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B1F5-5184-0976-AC3B-72229A08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2CC4-A9C8-AF78-4E44-C9950A1F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60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F191-CA6D-C88D-20CB-8FA85221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B57EC-5457-04EA-EE21-A83BC0A9D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82AF-F4C9-F97D-F023-4B83A9E1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C7CA4-982C-78F8-21E1-F7C43750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50977-A62D-353E-27E6-A4825D5B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72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59BDB-7924-B614-BD92-A0E980CEB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DD0D5-03A0-8212-0C97-05183669F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74D5-9720-5F4E-A319-BCFF70EB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3E38-A378-AEAE-A382-0C29AC7F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C56F-6930-B0FC-7BA7-A8498882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18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6150-D8EF-01B2-DBA2-B167B108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A9DF-6ABB-D629-F4F6-BC3C82D2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3C4C6-9769-291F-731B-AE2C173F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3F0A9-14C7-0B47-EE8F-0D064615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CA1F-ED1F-DD8D-AAEE-0A900636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70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66F7-CFC1-B1A4-C52C-2BDAD361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FF9BB-C5F8-BF90-D40F-F26496EF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C311D-7315-0CD4-5E49-DE971B2B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3D595-BAB5-03C0-E415-D8277E91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07BD-C3F8-E662-78E5-7BFE19E4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4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3374-6557-E64C-CE4B-DC2102B6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516D-F9D7-7BC2-12CF-050D8555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7C229-5454-7F59-B97D-CCA3655D3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EAEA-C51D-7AB5-AE6C-71774190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1AA46-66F3-0C8B-F7B4-0D6DD188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7EDA2-0481-667D-95A8-392B386B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4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DDBC-7072-D90D-5483-4DFF19FD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954A3-C9D1-09DB-4400-57960444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E7C9D-3D61-8167-1895-E394AED26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B9466-C23E-4656-A750-0F85C0FC9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B16DE-14CB-5A95-99A3-7A10284E1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101CA-3FC2-44A9-748B-12A2DB54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54906-68FC-3B5E-5EF3-BC080CB0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26916-C5B8-5476-9AF9-5BCA5151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44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C1EF-168F-541F-B0B0-35146A17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77538-047F-8A3C-F04F-11300542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E7FB4-23DD-015E-2F74-1169EF22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20CC7-34AE-2E63-983A-CC37791C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83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13F18-9FF4-8549-2C16-AE0F0F00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71F36-E4EE-DB1F-A222-13A5E3AC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8B9DB-3EDA-F5C6-0B89-E0F46C1B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26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D4B5-1FF1-7E8C-64B0-30FEEABD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5868-10CE-F0D8-4E96-0129A427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52BAE-06FC-3615-D1AC-25849DEDE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FB078-D7AD-F5EA-251A-9B19D536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14BAE-A2B1-B098-257D-58AD4973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80F01-8CB1-E6AB-6BAB-EACB4EB2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52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A4A3-5DD4-504D-3069-A2EFEF66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26880-726E-0089-1091-BEAA95D4C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D7AAF-7388-6C6B-0175-42A21A03C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716AD-BD72-231F-2589-48A935A6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60351-E672-0964-3724-9B40738E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04B84-C8EF-940E-3F50-FF3B5911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4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8035B-7876-6025-8C8E-E8162C26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E54FE-AAEB-6A2F-C7E1-62220B043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E9F33-8C8B-8279-C67C-8A668AA99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00FBE8-F5A7-4EBF-8377-F4F3D2E45B4D}" type="datetimeFigureOut">
              <a:rPr lang="ru-RU" smtClean="0"/>
              <a:t>21.07.2024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125AA-AC5C-FCDF-DDA6-0EC27B73F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9855B-C730-C19B-42A7-73E3E6A35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CCA4BB-FF5E-4DA4-937F-4DABE3DCB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42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3E0E-000E-D1AA-BEBE-5994712E8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9104" y="1755427"/>
            <a:ext cx="5383900" cy="1175444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Divi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sibility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Rings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EB0F4-47F2-1607-3874-2E1369561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017" y="2930871"/>
            <a:ext cx="2549236" cy="99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Petr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Samodelkin</a:t>
            </a: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Elias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Köhnlein</a:t>
            </a:r>
          </a:p>
        </p:txBody>
      </p:sp>
      <p:pic>
        <p:nvPicPr>
          <p:cNvPr id="8" name="Grafik 7" descr="Ein Bild, das Text, Cartoon, Stuhl, Entwurf enthält.&#10;&#10;Automatisch generierte Beschreibung">
            <a:extLst>
              <a:ext uri="{FF2B5EF4-FFF2-40B4-BE49-F238E27FC236}">
                <a16:creationId xmlns:a16="http://schemas.microsoft.com/office/drawing/2014/main" id="{7C177D1E-3074-1C7E-8E54-31FE2E1BB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900" y="510020"/>
            <a:ext cx="6587502" cy="5672571"/>
          </a:xfrm>
          <a:prstGeom prst="rect">
            <a:avLst/>
          </a:prstGeom>
        </p:spPr>
      </p:pic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B61812D-DFF5-B658-3C3A-2695CA4AAABF}"/>
              </a:ext>
            </a:extLst>
          </p:cNvPr>
          <p:cNvCxnSpPr/>
          <p:nvPr/>
        </p:nvCxnSpPr>
        <p:spPr>
          <a:xfrm>
            <a:off x="0" y="2784764"/>
            <a:ext cx="51656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3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33480-207F-94F8-AECF-12F806E8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Theorem 1. Every Prime Element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Irreducible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an Integral Domain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48D32E-4AB5-4AB6-112E-137EC822B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180152"/>
            <a:ext cx="5157787" cy="497695"/>
          </a:xfrm>
        </p:spPr>
        <p:txBody>
          <a:bodyPr>
            <a:normAutofit/>
          </a:bodyPr>
          <a:lstStyle/>
          <a:p>
            <a:r>
              <a:rPr lang="de-DE" sz="2800" dirty="0"/>
              <a:t>Formal Statement: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A2AF42-06C4-1674-53FC-ED24ADFF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77816"/>
            <a:ext cx="11352212" cy="814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R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 integral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and x ∈ R. </a:t>
            </a:r>
          </a:p>
          <a:p>
            <a:pPr marL="0" indent="0">
              <a:buNone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prime,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irreducible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8" name="Straight Arrow Connector 6">
            <a:extLst>
              <a:ext uri="{FF2B5EF4-FFF2-40B4-BE49-F238E27FC236}">
                <a16:creationId xmlns:a16="http://schemas.microsoft.com/office/drawing/2014/main" id="{DF03B4CD-6694-1517-F723-9F1464D138DD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5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4CE0-8FA3-30E0-8E7A-DA0D9190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Theorem 1: </a:t>
            </a:r>
            <a:r>
              <a:rPr lang="de-DE" dirty="0" err="1"/>
              <a:t>LaTeX</a:t>
            </a:r>
            <a:r>
              <a:rPr lang="de-DE" dirty="0"/>
              <a:t> </a:t>
            </a:r>
            <a:r>
              <a:rPr lang="de-DE" dirty="0" err="1"/>
              <a:t>proof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C96D1-B4D8-01B0-8038-32F5D4311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88780"/>
            <a:ext cx="8561871" cy="3965290"/>
          </a:xfrm>
        </p:spPr>
      </p:pic>
    </p:spTree>
    <p:extLst>
      <p:ext uri="{BB962C8B-B14F-4D97-AF65-F5344CB8AC3E}">
        <p14:creationId xmlns:p14="http://schemas.microsoft.com/office/powerpoint/2010/main" val="51654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DED6-715F-6977-F6E6-F093C704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1: Lean 4 code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663B3-0122-7F14-40BE-45DF6D721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theorem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isIrreducible_of_isPrime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[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IsDomain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R] (x : R) (h :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IsPrime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x) :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IsIrreducible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x :=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by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obtain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⟨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hnontrivial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,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hdiv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⟩ := h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constructor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·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exact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hnontrivial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·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intros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a b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x divides a * b, as x = a * b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have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hx_divides_ab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: x | a*b :=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by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   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use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/>
              </a:rPr>
              <a:t>1</a:t>
            </a:r>
            <a:r>
              <a:rPr lang="en-US" sz="5600" dirty="0">
                <a:solidFill>
                  <a:srgbClr val="000000"/>
                </a:solidFill>
                <a:highlight>
                  <a:srgbClr val="FFFFFF"/>
                </a:highlight>
                <a:latin typeface="Menlo"/>
              </a:rPr>
              <a:t>;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simp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[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]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 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have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hxa_or_xb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:=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hdiv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a b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hx_divides_ab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x divides either a or b because it's prime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</a:t>
            </a:r>
            <a:r>
              <a:rPr lang="en-US" sz="5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rcases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hxa_or_xb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with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|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if x | a, substitute a = c * x, to get x = x * (c * b)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·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exact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Or.inr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(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is_unit_of_mul_eq_one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hnontrivial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)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· h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ave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h_mul1 : x = b * a :=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by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same here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     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simp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[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mul_comm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,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]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  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exact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Or.inl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(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is_unit_of_mul_eq_one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h_mul1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hnontrivial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hxb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115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1CE8-5504-465A-BE29-8EE2BE3D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1: Lean 4 code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A76D-C9CD-A793-1965-F33F0F71B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lemma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 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is_unit_of_mul_eq_one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[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IsDomain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R] {a b x: R} 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: x = a * b) 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hnontrivial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: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IsNontrivial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x) 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: Divides x a) :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IsUnit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b :=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by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Menlo"/>
              </a:rPr>
              <a:t> 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we have </a:t>
            </a:r>
            <a:r>
              <a:rPr lang="en-US" sz="1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x|a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, x=ab, x not 0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obtain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⟨c,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⟩ :=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a = c * x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rw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[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hxa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mul_comm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, ←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mul_assoc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]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at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rewrite to a * b = x = b * c * x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have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hbc1 : b * c = </a:t>
            </a:r>
            <a:r>
              <a:rPr lang="en-US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:=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by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– x * y = x ^ x!= 0 =&gt; y = 1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apply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(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mul_eq_right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₀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hnontrivial.left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).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mp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      </a:t>
            </a:r>
            <a:r>
              <a:rPr lang="en-US" sz="1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rw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[←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h_mul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]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exact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isUnit_of_mul_eq_one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b c hbc1 </a:t>
            </a:r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in-built lemma: b * c = 1 → b is unit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405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6. Unique factorization domain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 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A ring D is UFD if: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It’s an integral domain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Every non-zero, non-</a:t>
            </a:r>
            <a:br>
              <a:rPr lang="en-US" dirty="0">
                <a:latin typeface="Arial"/>
                <a:ea typeface="+mn-lt"/>
                <a:cs typeface="Arial"/>
              </a:rPr>
            </a:br>
            <a:r>
              <a:rPr lang="en-US" dirty="0">
                <a:latin typeface="Arial"/>
                <a:ea typeface="+mn-lt"/>
                <a:cs typeface="Arial"/>
              </a:rPr>
              <a:t>unit element is factorable into </a:t>
            </a:r>
            <a:r>
              <a:rPr lang="en-US" dirty="0" err="1">
                <a:latin typeface="Arial"/>
                <a:ea typeface="+mn-lt"/>
                <a:cs typeface="Arial"/>
              </a:rPr>
              <a:t>irreducibles</a:t>
            </a:r>
            <a:r>
              <a:rPr lang="en-US" dirty="0">
                <a:latin typeface="Arial"/>
                <a:ea typeface="+mn-lt"/>
                <a:cs typeface="Arial"/>
              </a:rPr>
              <a:t> 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such factorization is unique up to associates and permutation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 code: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3A30F9-68E2-905C-23BD-F87C03C0C8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Wait for it…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107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6. </a:t>
            </a:r>
            <a:r>
              <a:rPr lang="en-US" dirty="0" err="1">
                <a:latin typeface="Arial"/>
                <a:ea typeface="+mj-lt"/>
                <a:cs typeface="Arial"/>
              </a:rPr>
              <a:t>IsFactorialRing</a:t>
            </a:r>
            <a:r>
              <a:rPr lang="en-US" dirty="0">
                <a:latin typeface="Arial"/>
                <a:ea typeface="+mj-lt"/>
                <a:cs typeface="Arial"/>
              </a:rPr>
              <a:t>: Lean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3A30F9-68E2-905C-23BD-F87C03C0C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b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</a:b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def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IsUFD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(D: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Type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) [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CommRing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D] [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IsDomain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D]: </a:t>
            </a:r>
            <a:r>
              <a:rPr lang="en-US" sz="56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Prop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:=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It's based on an integral domain D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every non-trivial element is factorable into </a:t>
            </a:r>
            <a:r>
              <a:rPr lang="en-US" sz="5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irreducibles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(∀ (x : D), x ≠ </a:t>
            </a:r>
            <a:r>
              <a:rPr lang="en-US" sz="5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/>
              </a:rPr>
              <a:t>0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→ ¬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IsUnit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x → ∃ (factors :List D),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for any non-zero, non-unit x in D there's a list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((∀ y ∈ factors,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IsIrreducible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y) ∧ x=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List.prod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factors)) ∧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of </a:t>
            </a:r>
            <a:r>
              <a:rPr lang="en-US" sz="5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irreducibles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 that multiply to x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And such </a:t>
            </a:r>
            <a:r>
              <a:rPr lang="en-US" sz="5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factorisation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 is unique up to associates and permutation: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</a:t>
            </a: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∀ (x : D) (factors1 factors2 : List D),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for any x in D, if there exist 2 lists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x ≠ </a:t>
            </a:r>
            <a:r>
              <a:rPr lang="en-US" sz="5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/>
              </a:rPr>
              <a:t>0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→ (¬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IsUnit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x) →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such that x is non-zero and non-unit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(x =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List.prod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factors1) → (x =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List.prod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factors2) →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that x is the product of the factors in each list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(∀ y ∈ factors1,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IsIrreducible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y) → (∀ y ∈ factors2,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IsIrreducible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y) →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and those lists are made up of </a:t>
            </a:r>
            <a:r>
              <a:rPr lang="en-US" sz="56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irreducibles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((factors1.length=factors2.length) ∧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then they are of equal length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∃ σ ∈ factors1.permutations,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and there exists a permutation of one of them, here called sigma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(∀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: Fin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σ.length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,  (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IsAssociated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(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σ.get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) (factors2.get! </a:t>
            </a:r>
            <a:r>
              <a:rPr lang="en-US" sz="5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)))) 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-- such that sigma[</a:t>
            </a:r>
            <a:r>
              <a:rPr lang="en-US" sz="5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/>
              </a:rPr>
              <a:t>i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] is associated to factors2[</a:t>
            </a:r>
            <a:r>
              <a:rPr lang="en-US" sz="5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/>
              </a:rPr>
              <a:t>i</a:t>
            </a:r>
            <a:r>
              <a:rPr lang="en-US" sz="5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/>
              </a:rPr>
              <a:t>]</a:t>
            </a:r>
            <a:endParaRPr lang="en-US" sz="5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  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008813" y="1681163"/>
            <a:ext cx="5183187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88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EDB1-A3EE-D4A0-BBF1-9FEC423E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2 : Statement</a:t>
            </a:r>
            <a:endParaRPr lang="ru-RU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804CEB1-2262-E644-0A29-4EF16407F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9272"/>
            <a:ext cx="10515600" cy="2365046"/>
          </a:xfrm>
        </p:spPr>
      </p:pic>
    </p:spTree>
    <p:extLst>
      <p:ext uri="{BB962C8B-B14F-4D97-AF65-F5344CB8AC3E}">
        <p14:creationId xmlns:p14="http://schemas.microsoft.com/office/powerpoint/2010/main" val="301564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FFD7-3E76-11F7-7215-36FD2344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2: LaTeX Proof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1DB795-C7ED-BA6E-7407-1F7CD54F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888F2E-2A13-CD2E-EC04-9036FE8EE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983986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52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6D40-9A42-C27C-4F21-DC5DC00D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  <a:endParaRPr lang="ru-RU" dirty="0"/>
          </a:p>
        </p:txBody>
      </p:sp>
      <p:pic>
        <p:nvPicPr>
          <p:cNvPr id="4" name="Grafik 7" descr="Ein Bild, das Text, Cartoon, Stuhl, Entwurf enthält.&#10;&#10;Automatisch generierte Beschreibung">
            <a:extLst>
              <a:ext uri="{FF2B5EF4-FFF2-40B4-BE49-F238E27FC236}">
                <a16:creationId xmlns:a16="http://schemas.microsoft.com/office/drawing/2014/main" id="{BF36D0C8-B974-32B1-97FE-E5A6CB5B2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5597501" cy="48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3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EA23-0997-F96B-061D-A84F063F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The 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BB11-EF08-F05E-285C-C434197C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1. Divides: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We define x | y if ∃a, y = a · x</a:t>
            </a: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Divides (x y : R) :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</a:t>
            </a:r>
            <a:endParaRPr lang="en-US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Menlo"/>
                <a:ea typeface="+mn-lt"/>
                <a:cs typeface="Arial"/>
              </a:rPr>
              <a:t>∃ a, y = a * x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cs typeface="Arial"/>
              </a:rPr>
              <a:t>notation</a:t>
            </a:r>
            <a:r>
              <a:rPr lang="en-US" dirty="0">
                <a:latin typeface="Menlo"/>
                <a:cs typeface="Arial"/>
              </a:rPr>
              <a:t> x </a:t>
            </a:r>
            <a:r>
              <a:rPr lang="en-US" dirty="0">
                <a:solidFill>
                  <a:srgbClr val="A31515"/>
                </a:solidFill>
                <a:latin typeface="Menlo"/>
                <a:cs typeface="Arial"/>
              </a:rPr>
              <a:t>" | "</a:t>
            </a:r>
            <a:r>
              <a:rPr lang="en-US" dirty="0">
                <a:latin typeface="Menlo"/>
                <a:cs typeface="Arial"/>
              </a:rPr>
              <a:t> y =&gt; Divides x y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3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2. Unit: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We say </a:t>
            </a:r>
            <a:r>
              <a:rPr lang="en-US" i="1" dirty="0">
                <a:latin typeface="Arial"/>
                <a:ea typeface="+mn-lt"/>
                <a:cs typeface="Arial"/>
              </a:rPr>
              <a:t>a</a:t>
            </a:r>
            <a:r>
              <a:rPr lang="en-US" b="1" dirty="0"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latin typeface="Arial"/>
                <a:ea typeface="+mn-lt"/>
                <a:cs typeface="Arial"/>
              </a:rPr>
              <a:t>is a unit, if it's invertible in R, in other words,</a:t>
            </a:r>
          </a:p>
          <a:p>
            <a:pPr marL="0" indent="0">
              <a:buNone/>
            </a:pPr>
            <a:endParaRPr lang="en-US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b="1" dirty="0">
                <a:latin typeface="Arial"/>
                <a:cs typeface="Arial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In Z mod 10: 2, 4, 5 aren’t units, but 1, 3, 7 are.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In-Built:</a:t>
            </a:r>
          </a:p>
          <a:p>
            <a:pPr marL="0" indent="0">
              <a:buNone/>
            </a:pPr>
            <a:r>
              <a:rPr lang="en-US" i="1" dirty="0">
                <a:latin typeface="Arial"/>
                <a:ea typeface="+mn-lt"/>
                <a:cs typeface="Arial"/>
              </a:rPr>
              <a:t>a</a:t>
            </a:r>
            <a:r>
              <a:rPr lang="en-US" dirty="0">
                <a:latin typeface="Arial"/>
                <a:ea typeface="+mn-lt"/>
                <a:cs typeface="Arial"/>
              </a:rPr>
              <a:t> is a unit, if there’s an element of      , which is the unit group of </a:t>
            </a:r>
            <a:r>
              <a:rPr lang="en-US" i="1" dirty="0">
                <a:latin typeface="Arial"/>
                <a:ea typeface="+mn-lt"/>
                <a:cs typeface="Arial"/>
              </a:rPr>
              <a:t>R, </a:t>
            </a:r>
            <a:r>
              <a:rPr lang="en-US" dirty="0">
                <a:latin typeface="Arial"/>
                <a:ea typeface="+mn-lt"/>
                <a:cs typeface="Arial"/>
              </a:rPr>
              <a:t>which equals a.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Elements of        have double-sided inverses by definition. </a:t>
            </a:r>
            <a:endParaRPr lang="en-US" dirty="0">
              <a:solidFill>
                <a:srgbClr val="0000FF"/>
              </a:solidFill>
              <a:latin typeface="Menlo"/>
              <a:ea typeface="+mn-lt"/>
              <a:cs typeface="Arial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2B865F8-8D6B-7CCE-7A7D-FBD8034A2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88" y="3429000"/>
            <a:ext cx="5287113" cy="7621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179464-76F8-F0BD-0401-039272550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716" y="3415362"/>
            <a:ext cx="490980" cy="414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6E3256-DEC1-327E-2A24-07BE3527A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408" y="4260574"/>
            <a:ext cx="486545" cy="44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4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</a:t>
            </a:r>
            <a:r>
              <a:rPr lang="en-US" dirty="0">
                <a:latin typeface="Arial"/>
                <a:ea typeface="+mj-lt"/>
                <a:cs typeface="+mj-lt"/>
              </a:rPr>
              <a:t>2. </a:t>
            </a:r>
            <a:r>
              <a:rPr lang="en-US" err="1">
                <a:latin typeface="Arial"/>
                <a:ea typeface="+mj-lt"/>
                <a:cs typeface="+mj-lt"/>
              </a:rPr>
              <a:t>IsAssociated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x and y are associated if there exists a unit </a:t>
            </a:r>
            <a:r>
              <a:rPr lang="en-US" i="1" dirty="0">
                <a:latin typeface="Arial"/>
                <a:ea typeface="+mn-lt"/>
                <a:cs typeface="Arial"/>
              </a:rPr>
              <a:t>a</a:t>
            </a:r>
            <a:r>
              <a:rPr lang="en-US" dirty="0">
                <a:latin typeface="Arial"/>
                <a:ea typeface="+mn-lt"/>
                <a:cs typeface="Arial"/>
              </a:rPr>
              <a:t>, such that: 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y = </a:t>
            </a:r>
            <a:r>
              <a:rPr lang="en-US" i="1" dirty="0">
                <a:latin typeface="Arial"/>
                <a:ea typeface="+mn-lt"/>
                <a:cs typeface="Arial"/>
              </a:rPr>
              <a:t>a</a:t>
            </a:r>
            <a:r>
              <a:rPr lang="en-US" dirty="0">
                <a:latin typeface="Arial"/>
                <a:ea typeface="+mn-lt"/>
                <a:cs typeface="Arial"/>
              </a:rPr>
              <a:t> · x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Being associated is an equivalence relation, easy to see if you multiply both sides by the inverse of a.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In Z mod 10 2, 4, 6, 8 are associated, e.g. : 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2 * 3 </a:t>
            </a:r>
            <a:r>
              <a:rPr lang="en-US" dirty="0"/>
              <a:t>≡</a:t>
            </a:r>
            <a:r>
              <a:rPr lang="en-US" dirty="0">
                <a:latin typeface="Arial"/>
                <a:ea typeface="+mn-lt"/>
                <a:cs typeface="Arial"/>
              </a:rPr>
              <a:t> 6, 6 * 7 </a:t>
            </a:r>
            <a:r>
              <a:rPr lang="ru-RU" dirty="0"/>
              <a:t>≡</a:t>
            </a:r>
            <a:r>
              <a:rPr lang="en-US" dirty="0">
                <a:latin typeface="Arial"/>
                <a:ea typeface="+mn-lt"/>
                <a:cs typeface="Arial"/>
              </a:rPr>
              <a:t> 2. 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2 * 7 </a:t>
            </a:r>
            <a:r>
              <a:rPr lang="ru-RU" dirty="0"/>
              <a:t>≡</a:t>
            </a:r>
            <a:r>
              <a:rPr lang="en-US" dirty="0">
                <a:latin typeface="Arial"/>
                <a:ea typeface="+mn-lt"/>
                <a:cs typeface="Arial"/>
              </a:rPr>
              <a:t> 4, 4 * 3 </a:t>
            </a:r>
            <a:r>
              <a:rPr lang="ru-RU" dirty="0"/>
              <a:t>≡</a:t>
            </a:r>
            <a:r>
              <a:rPr lang="en-US" dirty="0">
                <a:latin typeface="Arial"/>
                <a:ea typeface="+mn-lt"/>
                <a:cs typeface="Arial"/>
              </a:rPr>
              <a:t> 2</a:t>
            </a:r>
            <a:br>
              <a:rPr lang="en-US" dirty="0">
                <a:latin typeface="Arial"/>
                <a:ea typeface="+mn-lt"/>
                <a:cs typeface="Arial"/>
              </a:rPr>
            </a:b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76906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0818"/>
            <a:ext cx="6237513" cy="368458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solidFill>
                  <a:srgbClr val="0000FF"/>
                </a:solidFill>
                <a:latin typeface="Menlo"/>
                <a:cs typeface="Arial"/>
              </a:rPr>
              <a:t>def</a:t>
            </a:r>
            <a:r>
              <a:rPr lang="en-US" dirty="0">
                <a:latin typeface="Menlo"/>
                <a:cs typeface="Arial"/>
              </a:rPr>
              <a:t> </a:t>
            </a:r>
            <a:r>
              <a:rPr lang="en-US" dirty="0" err="1">
                <a:latin typeface="Menlo"/>
                <a:cs typeface="Arial"/>
              </a:rPr>
              <a:t>IsAssociated</a:t>
            </a:r>
            <a:r>
              <a:rPr lang="en-US" dirty="0">
                <a:latin typeface="Menlo"/>
                <a:cs typeface="Arial"/>
              </a:rPr>
              <a:t> (x y : R): </a:t>
            </a:r>
            <a:r>
              <a:rPr lang="en-US" dirty="0">
                <a:solidFill>
                  <a:srgbClr val="0000FF"/>
                </a:solidFill>
                <a:latin typeface="Menlo"/>
                <a:cs typeface="Arial"/>
              </a:rPr>
              <a:t>Prop</a:t>
            </a:r>
            <a:r>
              <a:rPr lang="en-US" dirty="0">
                <a:latin typeface="Menlo"/>
                <a:cs typeface="Arial"/>
              </a:rPr>
              <a:t> :=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Menlo"/>
                <a:cs typeface="Arial"/>
              </a:rPr>
              <a:t>∃ (a : R), y = a * x</a:t>
            </a:r>
            <a:endParaRPr lang="en-US" dirty="0"/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lemma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isAssociated_is_symmetric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/>
              </a:rPr>
              <a:t>lemma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/>
              </a:rPr>
              <a:t>isAssociated_is_transitive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/>
            </a:endParaRPr>
          </a:p>
          <a:p>
            <a:pPr marL="0" indent="0">
              <a:buNone/>
            </a:pPr>
            <a:endParaRPr lang="en-US" dirty="0">
              <a:latin typeface="Menlo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0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</a:t>
            </a:r>
            <a:r>
              <a:rPr lang="en-US" dirty="0">
                <a:latin typeface="Arial"/>
                <a:ea typeface="+mj-lt"/>
                <a:cs typeface="+mj-lt"/>
              </a:rPr>
              <a:t> 3. </a:t>
            </a:r>
            <a:r>
              <a:rPr lang="en-US" err="1">
                <a:latin typeface="Arial"/>
                <a:ea typeface="+mj-lt"/>
                <a:cs typeface="+mj-lt"/>
              </a:rPr>
              <a:t>IsNontrivial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x is nontrivial if           and ¬(</a:t>
            </a:r>
            <a:r>
              <a:rPr lang="en-US" dirty="0" err="1">
                <a:latin typeface="Arial"/>
                <a:ea typeface="+mn-lt"/>
                <a:cs typeface="Arial"/>
              </a:rPr>
              <a:t>IsUnit</a:t>
            </a:r>
            <a:r>
              <a:rPr lang="en-US" dirty="0">
                <a:latin typeface="Arial"/>
                <a:ea typeface="+mn-lt"/>
                <a:cs typeface="Arial"/>
              </a:rPr>
              <a:t> x)</a:t>
            </a:r>
            <a:br>
              <a:rPr lang="en-US" dirty="0">
                <a:latin typeface="Arial"/>
                <a:ea typeface="+mn-lt"/>
                <a:cs typeface="Arial"/>
              </a:rPr>
            </a:b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6268716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IsNontrivial</a:t>
            </a:r>
            <a:r>
              <a:rPr lang="en-US" dirty="0">
                <a:latin typeface="Menlo"/>
                <a:ea typeface="+mn-lt"/>
                <a:cs typeface="Arial"/>
              </a:rPr>
              <a:t> (x : R)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 x ≠</a:t>
            </a:r>
            <a:r>
              <a:rPr lang="en-US" dirty="0">
                <a:solidFill>
                  <a:srgbClr val="000000"/>
                </a:solidFill>
                <a:latin typeface="Menlo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098658"/>
                </a:solidFill>
                <a:latin typeface="Menlo"/>
                <a:ea typeface="+mn-lt"/>
                <a:cs typeface="Arial"/>
              </a:rPr>
              <a:t>0 </a:t>
            </a:r>
            <a:r>
              <a:rPr lang="en-US" dirty="0">
                <a:latin typeface="Menlo"/>
                <a:ea typeface="+mn-lt"/>
                <a:cs typeface="Arial"/>
              </a:rPr>
              <a:t>∧ ¬(</a:t>
            </a:r>
            <a:r>
              <a:rPr lang="en-US" dirty="0" err="1">
                <a:latin typeface="Menlo"/>
                <a:ea typeface="+mn-lt"/>
                <a:cs typeface="Arial"/>
              </a:rPr>
              <a:t>IsUnit</a:t>
            </a:r>
            <a:r>
              <a:rPr lang="en-US" dirty="0">
                <a:latin typeface="Menlo"/>
                <a:ea typeface="+mn-lt"/>
                <a:cs typeface="Arial"/>
              </a:rPr>
              <a:t> x)</a:t>
            </a:r>
            <a:endParaRPr lang="en-US" dirty="0"/>
          </a:p>
          <a:p>
            <a:pPr>
              <a:buNone/>
            </a:pPr>
            <a:endParaRPr lang="en-US" sz="2400" dirty="0">
              <a:latin typeface="Menlo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6373A5-86A4-8B69-3673-995F69BD9D7D}"/>
              </a:ext>
            </a:extLst>
          </p:cNvPr>
          <p:cNvSpPr txBox="1"/>
          <p:nvPr/>
        </p:nvSpPr>
        <p:spPr>
          <a:xfrm>
            <a:off x="3360880" y="2421951"/>
            <a:ext cx="62193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Menlo"/>
                <a:ea typeface="+mn-lt"/>
                <a:cs typeface="Arial"/>
              </a:rPr>
              <a:t>x ≠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+mn-lt"/>
                <a:cs typeface="Arial"/>
              </a:rPr>
              <a:t> 0</a:t>
            </a:r>
            <a:r>
              <a:rPr lang="en-US" sz="3200" dirty="0">
                <a:solidFill>
                  <a:srgbClr val="098658"/>
                </a:solidFill>
                <a:latin typeface="Menlo"/>
                <a:ea typeface="+mn-lt"/>
                <a:cs typeface="Arial"/>
              </a:rPr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3603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+mj-lt"/>
              </a:rPr>
              <a:t>Definition 4. </a:t>
            </a:r>
            <a:r>
              <a:rPr lang="en-US" dirty="0" err="1">
                <a:latin typeface="Arial"/>
                <a:ea typeface="+mj-lt"/>
                <a:cs typeface="+mj-lt"/>
              </a:rPr>
              <a:t>IsIrreducible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3108" y="2500818"/>
            <a:ext cx="5481319" cy="3684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x is irreducible, if 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x is nontrivial, and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for any a, b in R, such that a*b=x, one of them is a unit. In other words, it cannot be factored in 2 non-unit elements.</a:t>
            </a:r>
          </a:p>
          <a:p>
            <a:r>
              <a:rPr lang="en-US" dirty="0">
                <a:latin typeface="Arial"/>
                <a:ea typeface="+mn-lt"/>
                <a:cs typeface="Arial"/>
              </a:rPr>
              <a:t>That’s the same as usual definition of primes in </a:t>
            </a:r>
            <a:r>
              <a:rPr lang="en-US" i="1" dirty="0">
                <a:latin typeface="Arial"/>
                <a:ea typeface="+mn-lt"/>
                <a:cs typeface="Arial"/>
              </a:rPr>
              <a:t>N.</a:t>
            </a: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0818"/>
            <a:ext cx="6268716" cy="3684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IsIrreducible</a:t>
            </a:r>
            <a:r>
              <a:rPr lang="en-US" dirty="0">
                <a:latin typeface="Menlo"/>
                <a:ea typeface="+mn-lt"/>
                <a:cs typeface="Arial"/>
              </a:rPr>
              <a:t> (x : R) </a:t>
            </a:r>
            <a:r>
              <a:rPr lang="en-US" dirty="0">
                <a:solidFill>
                  <a:srgbClr val="000000"/>
                </a:solidFill>
                <a:latin typeface="Menlo"/>
                <a:ea typeface="+mn-lt"/>
                <a:cs typeface="Arial"/>
              </a:rPr>
              <a:t>: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</a:t>
            </a:r>
            <a:endParaRPr lang="en-US"/>
          </a:p>
          <a:p>
            <a:pPr>
              <a:buNone/>
            </a:pPr>
            <a:r>
              <a:rPr lang="en-US" err="1">
                <a:latin typeface="Menlo"/>
                <a:ea typeface="+mn-lt"/>
                <a:cs typeface="Arial"/>
              </a:rPr>
              <a:t>IsNontrivial</a:t>
            </a:r>
            <a:r>
              <a:rPr lang="en-US" dirty="0">
                <a:latin typeface="Menlo"/>
                <a:ea typeface="+mn-lt"/>
                <a:cs typeface="Arial"/>
              </a:rPr>
              <a:t> x ∧ ∀ a b, </a:t>
            </a:r>
            <a:endParaRPr lang="en-US">
              <a:latin typeface="Aptos" panose="02110004020202020204"/>
              <a:ea typeface="+mn-lt"/>
              <a:cs typeface="Arial"/>
            </a:endParaRPr>
          </a:p>
          <a:p>
            <a:pPr>
              <a:buNone/>
            </a:pPr>
            <a:r>
              <a:rPr lang="en-US" dirty="0">
                <a:latin typeface="Menlo"/>
                <a:ea typeface="+mn-lt"/>
                <a:cs typeface="Arial"/>
              </a:rPr>
              <a:t>x = a * b → </a:t>
            </a:r>
            <a:endParaRPr lang="en-US">
              <a:latin typeface="Aptos" panose="02110004020202020204"/>
              <a:ea typeface="+mn-lt"/>
              <a:cs typeface="Arial"/>
            </a:endParaRPr>
          </a:p>
          <a:p>
            <a:pPr>
              <a:buNone/>
            </a:pP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IsUnit</a:t>
            </a:r>
            <a:r>
              <a:rPr lang="en-US" dirty="0">
                <a:latin typeface="Menlo"/>
                <a:ea typeface="+mn-lt"/>
                <a:cs typeface="Arial"/>
              </a:rPr>
              <a:t> a ∨ </a:t>
            </a:r>
            <a:r>
              <a:rPr lang="en-US" dirty="0" err="1">
                <a:latin typeface="Menlo"/>
                <a:ea typeface="+mn-lt"/>
                <a:cs typeface="Arial"/>
              </a:rPr>
              <a:t>IsUnit</a:t>
            </a:r>
            <a:r>
              <a:rPr lang="en-US" dirty="0">
                <a:latin typeface="Menlo"/>
                <a:ea typeface="+mn-lt"/>
                <a:cs typeface="Arial"/>
              </a:rPr>
              <a:t> b</a:t>
            </a:r>
            <a:endParaRPr lang="en-US"/>
          </a:p>
          <a:p>
            <a:pPr>
              <a:buNone/>
            </a:pPr>
            <a:endParaRPr lang="en-US" dirty="0">
              <a:latin typeface="Menlo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26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+mj-lt"/>
              </a:rPr>
              <a:t>Definition 5. </a:t>
            </a:r>
            <a:r>
              <a:rPr lang="en-US" dirty="0" err="1">
                <a:latin typeface="Arial"/>
                <a:ea typeface="+mj-lt"/>
                <a:cs typeface="+mj-lt"/>
              </a:rPr>
              <a:t>IsPrime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+mn-lt"/>
              </a:rPr>
              <a:t>x is prime if 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x is nontrivial, and 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Euclid’s lemma applies: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+mn-lt"/>
              </a:rPr>
              <a:t>If x divides </a:t>
            </a:r>
            <a:r>
              <a:rPr lang="en-US" i="1" dirty="0">
                <a:latin typeface="Arial"/>
                <a:ea typeface="+mn-lt"/>
                <a:cs typeface="+mn-lt"/>
              </a:rPr>
              <a:t>ab, </a:t>
            </a:r>
            <a:r>
              <a:rPr lang="en-US" dirty="0">
                <a:latin typeface="Arial"/>
                <a:ea typeface="+mn-lt"/>
                <a:cs typeface="+mn-lt"/>
              </a:rPr>
              <a:t>it divides either </a:t>
            </a:r>
            <a:r>
              <a:rPr lang="en-US" i="1" dirty="0">
                <a:latin typeface="Arial"/>
                <a:ea typeface="+mn-lt"/>
                <a:cs typeface="+mn-lt"/>
              </a:rPr>
              <a:t>a </a:t>
            </a:r>
            <a:r>
              <a:rPr lang="en-US" dirty="0">
                <a:latin typeface="Arial"/>
                <a:ea typeface="+mn-lt"/>
                <a:cs typeface="+mn-lt"/>
              </a:rPr>
              <a:t>or </a:t>
            </a:r>
            <a:r>
              <a:rPr lang="en-US" i="1" dirty="0">
                <a:latin typeface="Arial"/>
                <a:ea typeface="+mn-lt"/>
                <a:cs typeface="+mn-lt"/>
              </a:rPr>
              <a:t>b.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For example in </a:t>
            </a:r>
            <a:r>
              <a:rPr lang="en-US" i="1" dirty="0">
                <a:latin typeface="Arial"/>
                <a:ea typeface="+mn-lt"/>
                <a:cs typeface="+mn-lt"/>
              </a:rPr>
              <a:t>N</a:t>
            </a:r>
            <a:r>
              <a:rPr lang="en-US" dirty="0">
                <a:latin typeface="Arial"/>
                <a:ea typeface="+mn-lt"/>
                <a:cs typeface="+mn-lt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+mn-lt"/>
              </a:rPr>
              <a:t>5 | (15 * 3) 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→</a:t>
            </a:r>
            <a:r>
              <a:rPr lang="en-US" dirty="0">
                <a:latin typeface="Arial"/>
                <a:ea typeface="+mn-lt"/>
                <a:cs typeface="+mn-lt"/>
              </a:rPr>
              <a:t> 5 | 15.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IsPrime</a:t>
            </a:r>
            <a:r>
              <a:rPr lang="en-US" dirty="0">
                <a:latin typeface="Menlo"/>
                <a:ea typeface="+mn-lt"/>
                <a:cs typeface="Arial"/>
              </a:rPr>
              <a:t> (x : R) :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</a:t>
            </a:r>
            <a:endParaRPr lang="en-US" dirty="0"/>
          </a:p>
          <a:p>
            <a:pPr>
              <a:buNone/>
            </a:pPr>
            <a:r>
              <a:rPr lang="en-US" dirty="0" err="1">
                <a:latin typeface="Menlo"/>
                <a:ea typeface="+mn-lt"/>
                <a:cs typeface="Arial"/>
              </a:rPr>
              <a:t>IsNontrivial</a:t>
            </a:r>
            <a:r>
              <a:rPr lang="en-US" dirty="0">
                <a:latin typeface="Menlo"/>
                <a:ea typeface="+mn-lt"/>
                <a:cs typeface="Arial"/>
              </a:rPr>
              <a:t> x ∧ ∀ a b, 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(x | </a:t>
            </a:r>
            <a:r>
              <a:rPr lang="en-US" dirty="0">
                <a:latin typeface="Menlo"/>
                <a:ea typeface="+mn-lt"/>
                <a:cs typeface="Arial"/>
              </a:rPr>
              <a:t>a * </a:t>
            </a:r>
            <a:r>
              <a:rPr lang="en-US" dirty="0">
                <a:latin typeface="Menlo"/>
                <a:cs typeface="Arial"/>
              </a:rPr>
              <a:t>b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) → (</a:t>
            </a:r>
            <a:r>
              <a:rPr lang="en-US" dirty="0">
                <a:latin typeface="Menlo"/>
                <a:ea typeface="+mn-lt"/>
                <a:cs typeface="Arial"/>
              </a:rPr>
              <a:t>x</a:t>
            </a:r>
            <a:r>
              <a:rPr lang="en-US" dirty="0">
                <a:latin typeface="Menlo"/>
                <a:cs typeface="Arial"/>
              </a:rPr>
              <a:t> | a) ∨ (x 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| </a:t>
            </a:r>
            <a:r>
              <a:rPr lang="en-US" dirty="0">
                <a:latin typeface="Menlo"/>
                <a:cs typeface="Arial"/>
              </a:rPr>
              <a:t>b)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Menlo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32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4F6F0-159C-9B2E-03A8-2389F93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two</a:t>
            </a:r>
            <a:r>
              <a:rPr lang="de-DE" dirty="0"/>
              <a:t> Theorems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7048D8-F4BF-4060-CC50-1D6E9112C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19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1331</Words>
  <Application>Microsoft Office PowerPoint</Application>
  <PresentationFormat>Widescreen</PresentationFormat>
  <Paragraphs>126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Consolas</vt:lpstr>
      <vt:lpstr>Menlo</vt:lpstr>
      <vt:lpstr>Office Theme</vt:lpstr>
      <vt:lpstr>Divisibility in Rings</vt:lpstr>
      <vt:lpstr>The Definitions</vt:lpstr>
      <vt:lpstr>Definition 1. Divides:</vt:lpstr>
      <vt:lpstr>Definition 2. Unit:</vt:lpstr>
      <vt:lpstr>Definition 2. IsAssociated:</vt:lpstr>
      <vt:lpstr>Definition 3. IsNontrivial:</vt:lpstr>
      <vt:lpstr>Definition 4. IsIrreducible:</vt:lpstr>
      <vt:lpstr>Definition 5. IsPrime:</vt:lpstr>
      <vt:lpstr>The two Theorems</vt:lpstr>
      <vt:lpstr>Theorem 1. Every Prime Element is Irreducible in an Integral Domain</vt:lpstr>
      <vt:lpstr>Theorem 1: LaTeX proof</vt:lpstr>
      <vt:lpstr>Theorem 1: Lean 4 code</vt:lpstr>
      <vt:lpstr>Theorem 1: Lean 4 code</vt:lpstr>
      <vt:lpstr>Definition 6. Unique factorization domain</vt:lpstr>
      <vt:lpstr>Definition 6. IsFactorialRing: Lean </vt:lpstr>
      <vt:lpstr>Theorem 2 : Statement</vt:lpstr>
      <vt:lpstr>Theorem 2: LaTeX Proof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lalala lalala</dc:creator>
  <cp:lastModifiedBy>lalala lalala</cp:lastModifiedBy>
  <cp:revision>383</cp:revision>
  <dcterms:created xsi:type="dcterms:W3CDTF">2024-06-18T15:17:28Z</dcterms:created>
  <dcterms:modified xsi:type="dcterms:W3CDTF">2024-07-21T07:56:52Z</dcterms:modified>
</cp:coreProperties>
</file>