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77" r:id="rId10"/>
    <p:sldId id="282" r:id="rId11"/>
    <p:sldId id="290" r:id="rId12"/>
    <p:sldId id="291" r:id="rId13"/>
    <p:sldId id="292" r:id="rId14"/>
    <p:sldId id="263" r:id="rId15"/>
    <p:sldId id="289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87"/>
            <p14:sldId id="259"/>
            <p14:sldId id="260"/>
            <p14:sldId id="261"/>
            <p14:sldId id="262"/>
          </p14:sldIdLst>
        </p14:section>
        <p14:section name="Lemmas" id="{338FB649-B29D-F541-9043-038533D60E00}">
          <p14:sldIdLst/>
        </p14:section>
        <p14:section name="Theorems" id="{F16D2749-6E56-0F4C-B04C-951E2D760C88}">
          <p14:sldIdLst>
            <p14:sldId id="277"/>
          </p14:sldIdLst>
        </p14:section>
        <p14:section name="Theorem 1" id="{556DE3E2-94F5-DC48-8BBB-FD12BCF7EEDF}">
          <p14:sldIdLst>
            <p14:sldId id="282"/>
            <p14:sldId id="290"/>
            <p14:sldId id="291"/>
            <p14:sldId id="292"/>
          </p14:sldIdLst>
        </p14:section>
        <p14:section name="Theorem 2" id="{981B6D8A-C52C-41CE-9475-2D2227E852B4}">
          <p14:sldIdLst>
            <p14:sldId id="263"/>
            <p14:sldId id="289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91" d="100"/>
          <a:sy n="91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4" y="1755427"/>
            <a:ext cx="5383900" cy="1175444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Divi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17" y="2930871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2784764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sz="2800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E0-8FA3-30E0-8E7A-DA0D9190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Theorem 1: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proof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C96D1-B4D8-01B0-8038-32F5D431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8780"/>
            <a:ext cx="8561871" cy="3965290"/>
          </a:xfrm>
        </p:spPr>
      </p:pic>
    </p:spTree>
    <p:extLst>
      <p:ext uri="{BB962C8B-B14F-4D97-AF65-F5344CB8AC3E}">
        <p14:creationId xmlns:p14="http://schemas.microsoft.com/office/powerpoint/2010/main" val="5165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ED6-715F-6977-F6E6-F093C70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3B3-0122-7F14-40BE-45DF6D72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theorem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isIrreducible_of_isPrime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(x : R) (h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h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constructor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intros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x divides a * b, as x = a * 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| a*b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use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56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 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 divides either a or b because it's prime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rcases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with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|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if x | a, substitute a = c * x, to get x = x * (c * b)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Or.inr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h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: x = b * a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same here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1CE8-5504-465A-BE29-8EE2BE3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76D-C9CD-A793-1965-F33F0F71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 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{a b x: R}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= a * b)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Divides x a) 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we have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x|a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, x=ab, x not 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⟨c,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 =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mul_assoc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rewrite to a * b = x = b *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hbc1 : b * c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– x * y = x ^ x!= 0 =&gt; y = 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apply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mul_eq_right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₀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hnontrivial.left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).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mp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c hbc1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in-built lemma: b * c = 1 → b is unit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0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Unique factorization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D is UFD if: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It’s an integral domain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such factorization is unique up to associates and permutation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Wait for it…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 Lean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def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IsUFD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(D: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Type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CommRing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Prop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It's based on an integral domain D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every non-trivial element is factorable into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(x : D),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→ ∃ (factors :List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non-zero, non-unit x in D there's a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((∀ y ∈ factors,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∧ x=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factors))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that multiply to x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such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factorisation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is unique up to associates and permutation: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∀ (x : D) (factors1 factors2 : 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x in D, if there exist 2 lists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(¬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x is non-zero and non-unit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factors1) →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factors2)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that x is the product of the factors in each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y ∈ factors1,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(∀ y ∈ factors2,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those lists are made up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((factors1.length=factors2.length)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then they are of equal length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∃ σ ∈ factors1.permutations,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there exists a permutation of one of them, here called sigma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Fin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σ.length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 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σ.get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(factors2.get!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))))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sigma[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 is associated to factors2[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8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DB1-A3EE-D4A0-BBF1-9FEC423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 : Statement</a:t>
            </a:r>
            <a:endParaRPr lang="ru-RU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04CEB1-2262-E644-0A29-4EF16407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272"/>
            <a:ext cx="10515600" cy="2365046"/>
          </a:xfrm>
        </p:spPr>
      </p:pic>
    </p:spTree>
    <p:extLst>
      <p:ext uri="{BB962C8B-B14F-4D97-AF65-F5344CB8AC3E}">
        <p14:creationId xmlns:p14="http://schemas.microsoft.com/office/powerpoint/2010/main" val="30156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FFD7-3E76-11F7-7215-36FD2344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2: LaTeX Proof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DB795-C7ED-BA6E-7407-1F7CD54F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88F2E-2A13-CD2E-EC04-9036FE8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3986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D40-9A42-C27C-4F21-DC5DC00D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pic>
        <p:nvPicPr>
          <p:cNvPr id="4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BF36D0C8-B974-32B1-97FE-E5A6CB5B2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597501" cy="4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2. Unit: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say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b="1" dirty="0"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a unit, if it's invertible in R, in other words,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 mod 10: 2, 4, 5 aren’t units, but 1, 3, 7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In-Built:</a:t>
            </a:r>
          </a:p>
          <a:p>
            <a:pPr marL="0" indent="0">
              <a:buNone/>
            </a:pP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is a unit, if there’s an element of      , which is the unit group of </a:t>
            </a:r>
            <a:r>
              <a:rPr lang="en-US" i="1" dirty="0">
                <a:latin typeface="Arial"/>
                <a:ea typeface="+mn-lt"/>
                <a:cs typeface="Arial"/>
              </a:rPr>
              <a:t>R, </a:t>
            </a:r>
            <a:r>
              <a:rPr lang="en-US" dirty="0">
                <a:latin typeface="Arial"/>
                <a:ea typeface="+mn-lt"/>
                <a:cs typeface="Arial"/>
              </a:rPr>
              <a:t>which equals a.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Elements of        have double-sided inverses by definition. </a:t>
            </a:r>
            <a:endParaRPr lang="en-US" dirty="0">
              <a:solidFill>
                <a:srgbClr val="0000FF"/>
              </a:solidFill>
              <a:latin typeface="Menlo"/>
              <a:ea typeface="+mn-lt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865F8-8D6B-7CCE-7A7D-FBD8034A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8" y="3429000"/>
            <a:ext cx="5287113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79464-76F8-F0BD-0401-03927255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16" y="3415362"/>
            <a:ext cx="490980" cy="414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E3256-DEC1-327E-2A24-07BE3527A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408" y="4260574"/>
            <a:ext cx="486545" cy="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there exists a unit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, such that: 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· x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Being associated is an equivalence relation, easy to see if you multiply both sides by the inverse of a.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In Z mod 10 2, 4, 6, 8 are associated, e.g. :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3 </a:t>
            </a:r>
            <a:r>
              <a:rPr lang="en-US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6, 6 * 7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2.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7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4, 4 * 3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818"/>
            <a:ext cx="6237513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isAssociated_is_symmetric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isAssociated_is_transitive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         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6373A5-86A4-8B69-3673-995F69BD9D7D}"/>
              </a:ext>
            </a:extLst>
          </p:cNvPr>
          <p:cNvSpPr txBox="1"/>
          <p:nvPr/>
        </p:nvSpPr>
        <p:spPr>
          <a:xfrm>
            <a:off x="3360880" y="2421951"/>
            <a:ext cx="6219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enlo"/>
                <a:ea typeface="+mn-lt"/>
                <a:cs typeface="Arial"/>
              </a:rPr>
              <a:t>x ≠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0</a:t>
            </a:r>
            <a:r>
              <a:rPr lang="en-US" sz="3200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08" y="2500818"/>
            <a:ext cx="5481319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irreducible, if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x is nontrivial, and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for any a, b in R, such that a*b=x, one of them is a unit. In other words, it cannot be factored in 2 non-unit elements.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That’s the same as usual definition of primes in </a:t>
            </a:r>
            <a:r>
              <a:rPr lang="en-US" i="1" dirty="0">
                <a:latin typeface="Arial"/>
                <a:ea typeface="+mn-lt"/>
                <a:cs typeface="Arial"/>
              </a:rPr>
              <a:t>N.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 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x = a * b → 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dirty="0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x is nontrivial, and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Euclid’s lemma applies: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If x divides </a:t>
            </a:r>
            <a:r>
              <a:rPr lang="en-US" i="1" dirty="0">
                <a:latin typeface="Arial"/>
                <a:ea typeface="+mn-lt"/>
                <a:cs typeface="+mn-lt"/>
              </a:rPr>
              <a:t>ab, </a:t>
            </a:r>
            <a:r>
              <a:rPr lang="en-US" dirty="0">
                <a:latin typeface="Arial"/>
                <a:ea typeface="+mn-lt"/>
                <a:cs typeface="+mn-lt"/>
              </a:rPr>
              <a:t>it divides either </a:t>
            </a:r>
            <a:r>
              <a:rPr lang="en-US" i="1" dirty="0">
                <a:latin typeface="Arial"/>
                <a:ea typeface="+mn-lt"/>
                <a:cs typeface="+mn-lt"/>
              </a:rPr>
              <a:t>a </a:t>
            </a:r>
            <a:r>
              <a:rPr lang="en-US" dirty="0">
                <a:latin typeface="Arial"/>
                <a:ea typeface="+mn-lt"/>
                <a:cs typeface="+mn-lt"/>
              </a:rPr>
              <a:t>or </a:t>
            </a:r>
            <a:r>
              <a:rPr lang="en-US" i="1" dirty="0">
                <a:latin typeface="Arial"/>
                <a:ea typeface="+mn-lt"/>
                <a:cs typeface="+mn-lt"/>
              </a:rPr>
              <a:t>b.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For example in </a:t>
            </a:r>
            <a:r>
              <a:rPr lang="en-US" i="1" dirty="0">
                <a:latin typeface="Arial"/>
                <a:ea typeface="+mn-lt"/>
                <a:cs typeface="+mn-lt"/>
              </a:rPr>
              <a:t>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5 | (15 * 3)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→</a:t>
            </a:r>
            <a:r>
              <a:rPr lang="en-US" dirty="0">
                <a:latin typeface="Arial"/>
                <a:ea typeface="+mn-lt"/>
                <a:cs typeface="+mn-lt"/>
              </a:rPr>
              <a:t> 5 | 15.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Menlo</vt:lpstr>
      <vt:lpstr>Office Theme</vt:lpstr>
      <vt:lpstr>Divisibility in Rings</vt:lpstr>
      <vt:lpstr>The Definitions</vt:lpstr>
      <vt:lpstr>Definition 1. Divides:</vt:lpstr>
      <vt:lpstr>Definition 2. Unit:</vt:lpstr>
      <vt:lpstr>Definition 2. IsAssociated:</vt:lpstr>
      <vt:lpstr>Definition 3. IsNontrivial:</vt:lpstr>
      <vt:lpstr>Definition 4. IsIrreducible:</vt:lpstr>
      <vt:lpstr>Definition 5. IsPrime:</vt:lpstr>
      <vt:lpstr>The two Theorems</vt:lpstr>
      <vt:lpstr>Theorem 1. Every Prime Element is Irreducible in an Integral Domain</vt:lpstr>
      <vt:lpstr>Theorem 1: LaTeX proof</vt:lpstr>
      <vt:lpstr>Theorem 1: Lean 4 code</vt:lpstr>
      <vt:lpstr>Theorem 1: Lean 4 code</vt:lpstr>
      <vt:lpstr>Definition 6. Unique factorization domain</vt:lpstr>
      <vt:lpstr>Definition 6. IsFactorialRing: Lean </vt:lpstr>
      <vt:lpstr>Theorem 2 : Statement</vt:lpstr>
      <vt:lpstr>Theorem 2: LaTeX Proof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lalala lalala</cp:lastModifiedBy>
  <cp:revision>382</cp:revision>
  <dcterms:created xsi:type="dcterms:W3CDTF">2024-06-18T15:17:28Z</dcterms:created>
  <dcterms:modified xsi:type="dcterms:W3CDTF">2024-07-19T09:57:23Z</dcterms:modified>
</cp:coreProperties>
</file>