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77" r:id="rId10"/>
    <p:sldId id="282" r:id="rId11"/>
    <p:sldId id="290" r:id="rId12"/>
    <p:sldId id="291" r:id="rId13"/>
    <p:sldId id="292" r:id="rId14"/>
    <p:sldId id="263" r:id="rId15"/>
    <p:sldId id="289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ACC9BA6-C26F-4E47-B42A-A978339CB5B9}">
          <p14:sldIdLst>
            <p14:sldId id="256"/>
          </p14:sldIdLst>
        </p14:section>
        <p14:section name="Definitionen" id="{E83D9CB5-D1D8-E44D-BC46-812F53927D56}">
          <p14:sldIdLst>
            <p14:sldId id="257"/>
            <p14:sldId id="258"/>
            <p14:sldId id="287"/>
            <p14:sldId id="259"/>
            <p14:sldId id="260"/>
            <p14:sldId id="261"/>
            <p14:sldId id="262"/>
          </p14:sldIdLst>
        </p14:section>
        <p14:section name="Lemmas" id="{338FB649-B29D-F541-9043-038533D60E00}">
          <p14:sldIdLst/>
        </p14:section>
        <p14:section name="Theorems" id="{F16D2749-6E56-0F4C-B04C-951E2D760C88}">
          <p14:sldIdLst>
            <p14:sldId id="277"/>
          </p14:sldIdLst>
        </p14:section>
        <p14:section name="Theorem 1" id="{556DE3E2-94F5-DC48-8BBB-FD12BCF7EEDF}">
          <p14:sldIdLst>
            <p14:sldId id="282"/>
            <p14:sldId id="290"/>
            <p14:sldId id="291"/>
            <p14:sldId id="292"/>
          </p14:sldIdLst>
        </p14:section>
        <p14:section name="Theorem 2" id="{981B6D8A-C52C-41CE-9475-2D2227E852B4}">
          <p14:sldIdLst>
            <p14:sldId id="263"/>
            <p14:sldId id="289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C41F5F1-7976-8449-3D0A-F8EC846333CC}" name="Elias Koehnlein" initials="" userId="S::Elias.Koehnlein@unh.bwedu.de::468a9142-9c8c-45d8-868b-208a1e328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710"/>
  </p:normalViewPr>
  <p:slideViewPr>
    <p:cSldViewPr snapToGrid="0">
      <p:cViewPr>
        <p:scale>
          <a:sx n="154" d="100"/>
          <a:sy n="154" d="100"/>
        </p:scale>
        <p:origin x="-1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D35F-B965-47CE-BD4A-D89FF761F1A3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46F8-548B-4512-8339-D02880C0FDF7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R^x</a:t>
            </a:r>
            <a:r>
              <a:rPr lang="de-DE" dirty="0"/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the unit group of </a:t>
            </a:r>
            <a:r>
              <a:rPr lang="en-US" i="1" dirty="0">
                <a:latin typeface="Arial"/>
                <a:ea typeface="+mn-lt"/>
                <a:cs typeface="Arial"/>
              </a:rPr>
              <a:t>R,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4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/>
                <a:ea typeface="+mn-lt"/>
                <a:cs typeface="Arial"/>
              </a:rPr>
              <a:t>Being associated is an equivalence relation, easy to see if you multiply both sides by the inverse of a.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+mn-lt"/>
                <a:cs typeface="Arial"/>
              </a:rPr>
              <a:t>That’s the same as usual definition of primes in </a:t>
            </a:r>
            <a:r>
              <a:rPr lang="en-US" i="1" dirty="0">
                <a:latin typeface="Arial"/>
                <a:ea typeface="+mn-lt"/>
                <a:cs typeface="Arial"/>
              </a:rPr>
              <a:t>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0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+mn-lt"/>
                <a:cs typeface="+mn-lt"/>
              </a:rPr>
              <a:t>For example in </a:t>
            </a:r>
            <a:r>
              <a:rPr lang="en-US" i="1" dirty="0">
                <a:latin typeface="Arial"/>
                <a:ea typeface="+mn-lt"/>
                <a:cs typeface="+mn-lt"/>
              </a:rPr>
              <a:t>N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5 | (15 * 3) = 45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→</a:t>
            </a:r>
            <a:r>
              <a:rPr lang="en-US" dirty="0">
                <a:latin typeface="Arial"/>
                <a:ea typeface="+mn-lt"/>
                <a:cs typeface="+mn-lt"/>
              </a:rPr>
              <a:t> 5 | 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1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 einem Integritätsbereich gibt es eine spezielle Eigenschaft, dass, wenn das Produkt von zwei Elementen b und c gleich 1 ist (b * c = 1), dann sind b und c Einheiten (d.h., sie haben Inversen).Der Code beweist dies wie folgt: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Zuerst</a:t>
            </a:r>
            <a:r>
              <a:rPr lang="de-DE" dirty="0"/>
              <a:t> wird a = c * x durch </a:t>
            </a:r>
            <a:r>
              <a:rPr lang="de-DE" dirty="0" err="1"/>
              <a:t>hxa</a:t>
            </a:r>
            <a:r>
              <a:rPr lang="de-DE" dirty="0"/>
              <a:t> festgestellt.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Dann</a:t>
            </a:r>
            <a:r>
              <a:rPr lang="de-DE" dirty="0"/>
              <a:t> wird die Gleichung x = a * b umgeschrieben in a * b = x und durch Kommutativität und Assoziativität umgeformt, um x = b * c * x zu erhalten.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Anschließend</a:t>
            </a:r>
            <a:r>
              <a:rPr lang="de-DE" dirty="0"/>
              <a:t> wird gezeigt, dass b * c = 1 gilt, was durch die Tatsache erreicht wird, dass das Produkt von b und c gleich 1 ist.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Schließlich</a:t>
            </a:r>
            <a:r>
              <a:rPr lang="de-DE" dirty="0"/>
              <a:t> wird auf ein vorhandenes Lemma zurückgegriffen, um zu beweisen, dass b eine Einheit ist, da b * c = 1 impliziert, dass b eine Einheit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E26-46EE-68E7-3C88-4F6702C9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A92E-56BA-4CBC-49D5-617638DF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DB7-4E86-BD01-AF60-882B6D7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1F5-5184-0976-AC3B-72229A0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2CC4-A9C8-AF78-4E44-C9950A1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191-CA6D-C88D-20CB-8FA8522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57EC-5457-04EA-EE21-A83BC0A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AF-F4C9-F97D-F023-4B83A9E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7CA4-982C-78F8-21E1-F7C4375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0977-A62D-353E-27E6-A4825D5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9BDB-7924-B614-BD92-A0E980C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D0D5-03A0-8212-0C97-05183669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4D5-9720-5F4E-A319-BCFF70EB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3E38-A378-AEAE-A382-0C29AC7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C56F-6930-B0FC-7BA7-A84988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150-D8EF-01B2-DBA2-B167B108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DF-6ABB-D629-F4F6-BC3C82D2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4C6-9769-291F-731B-AE2C17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F0A9-14C7-0B47-EE8F-0D06461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A1F-ED1F-DD8D-AAEE-0A90063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6F7-CFC1-B1A4-C52C-2BDAD36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F9BB-C5F8-BF90-D40F-F26496EF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311D-7315-0CD4-5E49-DE971B2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D595-BAB5-03C0-E415-D8277E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7BD-C3F8-E662-78E5-7BFE19E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374-6557-E64C-CE4B-DC2102B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16D-F9D7-7BC2-12CF-050D8555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C229-5454-7F59-B97D-CCA3655D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EAEA-C51D-7AB5-AE6C-7177419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AA46-66F3-0C8B-F7B4-0D6DD1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EDA2-0481-667D-95A8-392B386B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4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DBC-7072-D90D-5483-4DFF19F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54A3-C9D1-09DB-4400-57960444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7C9D-3D61-8167-1895-E394AED2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9466-C23E-4656-A750-0F85C0F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16DE-14CB-5A95-99A3-7A10284E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01CA-3FC2-44A9-748B-12A2DB5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4906-68FC-3B5E-5EF3-BC080CB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6916-C5B8-5476-9AF9-5BCA515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EF-168F-541F-B0B0-35146A1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77538-047F-8A3C-F04F-1130054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7FB4-23DD-015E-2F74-1169EF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0CC7-34AE-2E63-983A-CC37791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13F18-9FF4-8549-2C16-AE0F0F00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1F36-E4EE-DB1F-A222-13A5E3A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B9DB-3EDA-F5C6-0B89-E0F46C1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B5-1FF1-7E8C-64B0-30FEEABD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868-10CE-F0D8-4E96-0129A427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2BAE-06FC-3615-D1AC-25849DE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078-D7AD-F5EA-251A-9B19D53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4BAE-A2B1-B098-257D-58AD497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0F01-8CB1-E6AB-6BAB-EACB4EB2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4A3-5DD4-504D-3069-A2EFEF6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6880-726E-0089-1091-BEAA95D4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7AAF-7388-6C6B-0175-42A21A03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6AD-BD72-231F-2589-48A935A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0351-E672-0964-3724-9B40738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4B84-C8EF-940E-3F50-FF3B591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035B-7876-6025-8C8E-E8162C2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54FE-AAEB-6A2F-C7E1-62220B04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9F33-8C8B-8279-C67C-8A668AA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5AA-AC5C-FCDF-DDA6-0EC27B73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855B-C730-C19B-42A7-73E3E6A35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0E-000E-D1AA-BEBE-5994712E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105" y="1145141"/>
            <a:ext cx="5383900" cy="166608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Divi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sibility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B0F4-47F2-1607-3874-2E136956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27" y="4352487"/>
            <a:ext cx="2549236" cy="99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Petr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Samodelkin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Elias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Köhnlein</a:t>
            </a:r>
          </a:p>
        </p:txBody>
      </p:sp>
      <p:pic>
        <p:nvPicPr>
          <p:cNvPr id="8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7C177D1E-3074-1C7E-8E54-31FE2E1B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00" y="510020"/>
            <a:ext cx="6587502" cy="5672571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61812D-DFF5-B658-3C3A-2695CA4AAABF}"/>
              </a:ext>
            </a:extLst>
          </p:cNvPr>
          <p:cNvCxnSpPr/>
          <p:nvPr/>
        </p:nvCxnSpPr>
        <p:spPr>
          <a:xfrm>
            <a:off x="0" y="3444927"/>
            <a:ext cx="5165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480-207F-94F8-AECF-12F806E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Theorem 1. Every Prime Element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an Integral Domain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8D32E-4AB5-4AB6-112E-137EC8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80152"/>
            <a:ext cx="5157787" cy="497695"/>
          </a:xfrm>
        </p:spPr>
        <p:txBody>
          <a:bodyPr>
            <a:normAutofit/>
          </a:bodyPr>
          <a:lstStyle/>
          <a:p>
            <a:r>
              <a:rPr lang="de-DE" sz="2800" dirty="0"/>
              <a:t>Formal Statement: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A2AF42-06C4-1674-53FC-ED24ADF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7816"/>
            <a:ext cx="11352212" cy="8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 integral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x ∈ R. </a:t>
            </a:r>
          </a:p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prime,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DF03B4CD-6694-1517-F723-9F1464D138DD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E0-8FA3-30E0-8E7A-DA0D9190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Theorem 1: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proof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C96D1-B4D8-01B0-8038-32F5D431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8780"/>
            <a:ext cx="8561871" cy="3965290"/>
          </a:xfrm>
        </p:spPr>
      </p:pic>
    </p:spTree>
    <p:extLst>
      <p:ext uri="{BB962C8B-B14F-4D97-AF65-F5344CB8AC3E}">
        <p14:creationId xmlns:p14="http://schemas.microsoft.com/office/powerpoint/2010/main" val="5165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DED6-715F-6977-F6E6-F093C70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3B3-0122-7F14-40BE-45DF6D72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theorem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isIrreducible_of_isPrime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(x : R) (h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h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– x nontrivial and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x|a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*b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constructor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intros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x divides a * b, as x = a * b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| a*b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use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56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 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 divides either a or b because it's prime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rcases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with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|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if x | a, substitute a = c * x, to get </a:t>
            </a:r>
            <a:r>
              <a:rPr lang="en-US" sz="56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 = x * (c * b)</a:t>
            </a:r>
            <a:endParaRPr lang="en-US" sz="5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Or.inr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h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: x = b * a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same here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1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1CE8-5504-465A-BE29-8EE2BE3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76D-C9CD-A793-1965-F33F0F71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 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{a b x: R}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= a * b)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Divides x a) 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we have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x|a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, x=ab, x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0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⟨c,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 =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mul_assoc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rewrite to a * b = x = b *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hbc1 : b * c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–- x * y = x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and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x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0 =&gt; y = 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apply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mul_eq_right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₀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hnontrivial.left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).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mp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c hbc1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in-built lemma: b * c = 1 → b is unit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0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Unique factorization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D is UFD if: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It’s an integral domain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such factorization is unique up to associates and permutation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Wait for it…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10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 Lean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def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IsUFD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(D: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Type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CommRing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Prop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It's based on an integral domain D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every non-trivial element is factorable into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(x : D),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→ ∃ (factors :List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non-zero, non-unit x in D there's a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((∀ y ∈ factors,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∧ x=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factors))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that multiply to x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such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factorisation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is unique up to associates and permutation: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∀ (x : D) (factors1 factors2 : 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x in D, if there exist 2 lists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(¬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x is non-zero and non-unit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factors1) →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factors2)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that x is the product of the factors in each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y ∈ factors1,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(∀ y ∈ factors2,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those lists are made up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((factors1.length=factors2.length)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then they are of equal length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∃ σ ∈ factors1.permutations,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there exists a permutation of one of them, here called sigma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Fin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σ.length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 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σ.get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(factors2.get!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))))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sigma[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 is associated to factors2[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8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DB1-A3EE-D4A0-BBF1-9FEC423E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 : Statement</a:t>
            </a:r>
            <a:endParaRPr lang="ru-RU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04CEB1-2262-E644-0A29-4EF16407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272"/>
            <a:ext cx="10515600" cy="2365046"/>
          </a:xfrm>
        </p:spPr>
      </p:pic>
    </p:spTree>
    <p:extLst>
      <p:ext uri="{BB962C8B-B14F-4D97-AF65-F5344CB8AC3E}">
        <p14:creationId xmlns:p14="http://schemas.microsoft.com/office/powerpoint/2010/main" val="30156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FFD7-3E76-11F7-7215-36FD2344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2: LaTeX Proof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DB795-C7ED-BA6E-7407-1F7CD54F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88F2E-2A13-CD2E-EC04-9036FE8E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83986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D40-9A42-C27C-4F21-DC5DC00D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pic>
        <p:nvPicPr>
          <p:cNvPr id="4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BF36D0C8-B974-32B1-97FE-E5A6CB5B2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389"/>
            <a:ext cx="5597501" cy="4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A23-0997-F96B-061D-A84F063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 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BB11-EF08-F05E-285C-C434197C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1.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define x | y if ∃a, 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Divides (x y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∃ a,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notation</a:t>
            </a:r>
            <a:r>
              <a:rPr lang="en-US" dirty="0">
                <a:latin typeface="Menlo"/>
                <a:cs typeface="Arial"/>
              </a:rPr>
              <a:t> x </a:t>
            </a:r>
            <a:r>
              <a:rPr lang="en-US" dirty="0">
                <a:solidFill>
                  <a:srgbClr val="A31515"/>
                </a:solidFill>
                <a:latin typeface="Menlo"/>
                <a:cs typeface="Arial"/>
              </a:rPr>
              <a:t>" | "</a:t>
            </a:r>
            <a:r>
              <a:rPr lang="en-US" dirty="0">
                <a:latin typeface="Menlo"/>
                <a:cs typeface="Arial"/>
              </a:rPr>
              <a:t> y =&gt; Divides x 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2. Unit: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say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b="1" dirty="0"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a unit, if it has an </a:t>
            </a:r>
            <a:r>
              <a:rPr lang="de-DE" dirty="0" err="1"/>
              <a:t>multiplicative</a:t>
            </a:r>
            <a:r>
              <a:rPr lang="de-DE" dirty="0"/>
              <a:t> inverse: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In Z</a:t>
            </a:r>
            <a:r>
              <a:rPr lang="en-US" baseline="-25000" dirty="0">
                <a:latin typeface="Arial"/>
                <a:ea typeface="+mn-lt"/>
                <a:cs typeface="Arial"/>
              </a:rPr>
              <a:t>10</a:t>
            </a:r>
            <a:r>
              <a:rPr lang="en-US" dirty="0">
                <a:latin typeface="Arial"/>
                <a:ea typeface="+mn-lt"/>
                <a:cs typeface="Arial"/>
              </a:rPr>
              <a:t>: 2, 4 and 5 </a:t>
            </a:r>
            <a:r>
              <a:rPr lang="en-US" i="1" dirty="0">
                <a:latin typeface="Arial"/>
                <a:ea typeface="+mn-lt"/>
                <a:cs typeface="Arial"/>
              </a:rPr>
              <a:t>aren’t</a:t>
            </a:r>
            <a:r>
              <a:rPr lang="en-US" dirty="0">
                <a:latin typeface="Arial"/>
                <a:ea typeface="+mn-lt"/>
                <a:cs typeface="Arial"/>
              </a:rPr>
              <a:t> units, but 1, 3, 7, 9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In-Built:</a:t>
            </a:r>
          </a:p>
          <a:p>
            <a:pPr marL="0" indent="0">
              <a:buNone/>
            </a:pP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is a unit, if there’s an element of      which equals a.</a:t>
            </a: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Elements of        have double-sided inverses by definition. </a:t>
            </a:r>
            <a:endParaRPr lang="en-US" dirty="0">
              <a:solidFill>
                <a:srgbClr val="0000FF"/>
              </a:solidFill>
              <a:latin typeface="Menlo"/>
              <a:ea typeface="+mn-lt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865F8-8D6B-7CCE-7A7D-FBD8034A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88" y="3429000"/>
            <a:ext cx="5287113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79464-76F8-F0BD-0401-03927255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716" y="3415362"/>
            <a:ext cx="490980" cy="414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E3256-DEC1-327E-2A24-07BE3527A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249" y="4402096"/>
            <a:ext cx="486545" cy="4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</a:t>
            </a:r>
            <a:r>
              <a:rPr lang="en-US" dirty="0">
                <a:latin typeface="Arial"/>
                <a:ea typeface="+mj-lt"/>
                <a:cs typeface="+mj-lt"/>
              </a:rPr>
              <a:t>2. </a:t>
            </a:r>
            <a:r>
              <a:rPr lang="en-US" dirty="0" err="1">
                <a:latin typeface="Arial"/>
                <a:ea typeface="+mj-lt"/>
                <a:cs typeface="+mj-lt"/>
              </a:rPr>
              <a:t>IsAssociated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and y are associated if there exists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unit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, such that: </a:t>
            </a:r>
          </a:p>
          <a:p>
            <a:pPr marL="0" indent="0" algn="ctr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y =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· x</a:t>
            </a: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In Z</a:t>
            </a:r>
            <a:r>
              <a:rPr lang="en-US" baseline="-25000" dirty="0">
                <a:latin typeface="Arial"/>
                <a:ea typeface="+mn-lt"/>
                <a:cs typeface="Arial"/>
              </a:rPr>
              <a:t>10, </a:t>
            </a:r>
            <a:r>
              <a:rPr lang="en-US" dirty="0">
                <a:latin typeface="Arial"/>
                <a:ea typeface="+mn-lt"/>
                <a:cs typeface="Arial"/>
              </a:rPr>
              <a:t>2, 4, 6, 8 are associated: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3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6  , 6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7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2.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7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4  , 4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3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690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019800" cy="36845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def</a:t>
            </a:r>
            <a:r>
              <a:rPr lang="en-US" dirty="0">
                <a:latin typeface="Menlo"/>
                <a:cs typeface="Arial"/>
              </a:rPr>
              <a:t> </a:t>
            </a:r>
            <a:r>
              <a:rPr lang="en-US" dirty="0" err="1">
                <a:latin typeface="Menlo"/>
                <a:cs typeface="Arial"/>
              </a:rPr>
              <a:t>IsAssociated</a:t>
            </a:r>
            <a:r>
              <a:rPr lang="en-US" dirty="0">
                <a:latin typeface="Menlo"/>
                <a:cs typeface="Arial"/>
              </a:rPr>
              <a:t> (x y : R): </a:t>
            </a: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Prop</a:t>
            </a:r>
            <a:r>
              <a:rPr lang="en-US" dirty="0">
                <a:latin typeface="Menlo"/>
                <a:cs typeface="Arial"/>
              </a:rPr>
              <a:t> :=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enlo"/>
                <a:cs typeface="Arial"/>
              </a:rPr>
              <a:t>∃ (a : R), y = a * x</a:t>
            </a:r>
            <a:endParaRPr lang="en-US" dirty="0"/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isAssociated_is_symmetric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isAssociated_is_transitive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</a:t>
            </a:r>
            <a:r>
              <a:rPr lang="en-US" dirty="0">
                <a:latin typeface="Arial"/>
                <a:ea typeface="+mj-lt"/>
                <a:cs typeface="+mj-lt"/>
              </a:rPr>
              <a:t> 3. </a:t>
            </a:r>
            <a:r>
              <a:rPr lang="en-US" err="1">
                <a:latin typeface="Arial"/>
                <a:ea typeface="+mj-lt"/>
                <a:cs typeface="+mj-lt"/>
              </a:rPr>
              <a:t>IsNontrivial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nontrivial if x ≠ 0 and ¬(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x)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 x ≠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0 </a:t>
            </a:r>
            <a:r>
              <a:rPr lang="en-US" dirty="0">
                <a:latin typeface="Menlo"/>
                <a:ea typeface="+mn-lt"/>
                <a:cs typeface="Arial"/>
              </a:rPr>
              <a:t>∧ </a:t>
            </a: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			¬(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x)</a:t>
            </a:r>
            <a:endParaRPr lang="en-US" dirty="0"/>
          </a:p>
          <a:p>
            <a:pPr>
              <a:buNone/>
            </a:pPr>
            <a:endParaRPr lang="en-US" sz="2400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4. </a:t>
            </a:r>
            <a:r>
              <a:rPr lang="en-US" dirty="0" err="1">
                <a:latin typeface="Arial"/>
                <a:ea typeface="+mj-lt"/>
                <a:cs typeface="+mj-lt"/>
              </a:rPr>
              <a:t>IsIrreducible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08" y="2500818"/>
            <a:ext cx="5481319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irreducible, 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Arial"/>
              </a:rPr>
              <a:t>x is nontrivial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Arial"/>
              </a:rPr>
              <a:t>For any a, b in R, such that a*b=x, one of them is a unit. </a:t>
            </a:r>
          </a:p>
          <a:p>
            <a:pPr marL="457200" lvl="1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=&gt;it cannot be factored in 2 non-unit elements.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IsIrreducible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	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	x = a * b → </a:t>
            </a:r>
            <a:endParaRPr lang="en-US" dirty="0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Aptos" panose="02110004020202020204"/>
                <a:ea typeface="+mn-lt"/>
                <a:cs typeface="Arial"/>
              </a:rPr>
              <a:t>	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a ∨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b</a:t>
            </a:r>
            <a:endParaRPr lang="en-US" dirty="0"/>
          </a:p>
          <a:p>
            <a:pPr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5. </a:t>
            </a:r>
            <a:r>
              <a:rPr lang="en-US" dirty="0" err="1">
                <a:latin typeface="Arial"/>
                <a:ea typeface="+mj-lt"/>
                <a:cs typeface="+mj-lt"/>
              </a:rPr>
              <a:t>IsPrime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x is prime if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+mn-lt"/>
              </a:rPr>
              <a:t>x is nontrivial,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+mn-lt"/>
              </a:rPr>
              <a:t>Euclid’s lemma applies:</a:t>
            </a:r>
          </a:p>
          <a:p>
            <a:pPr marL="457200" lvl="1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If x divides </a:t>
            </a:r>
            <a:r>
              <a:rPr lang="en-US" i="1" dirty="0">
                <a:latin typeface="Arial"/>
                <a:ea typeface="+mn-lt"/>
                <a:cs typeface="+mn-lt"/>
              </a:rPr>
              <a:t>ab, </a:t>
            </a:r>
            <a:r>
              <a:rPr lang="en-US" dirty="0">
                <a:latin typeface="Arial"/>
                <a:ea typeface="+mn-lt"/>
                <a:cs typeface="+mn-lt"/>
              </a:rPr>
              <a:t>it divides either </a:t>
            </a:r>
            <a:r>
              <a:rPr lang="en-US" i="1" dirty="0">
                <a:latin typeface="Arial"/>
                <a:ea typeface="+mn-lt"/>
                <a:cs typeface="+mn-lt"/>
              </a:rPr>
              <a:t>a </a:t>
            </a:r>
            <a:r>
              <a:rPr lang="en-US" dirty="0">
                <a:latin typeface="Arial"/>
                <a:ea typeface="+mn-lt"/>
                <a:cs typeface="+mn-lt"/>
              </a:rPr>
              <a:t>or </a:t>
            </a:r>
            <a:r>
              <a:rPr lang="en-US" i="1" dirty="0">
                <a:latin typeface="Arial"/>
                <a:ea typeface="+mn-lt"/>
                <a:cs typeface="+mn-lt"/>
              </a:rPr>
              <a:t>b.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IsPrime</a:t>
            </a:r>
            <a:r>
              <a:rPr lang="en-US" dirty="0">
                <a:latin typeface="Menlo"/>
                <a:ea typeface="+mn-lt"/>
                <a:cs typeface="Arial"/>
              </a:rPr>
              <a:t> (x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(x | </a:t>
            </a:r>
            <a:r>
              <a:rPr lang="en-US" dirty="0">
                <a:latin typeface="Menlo"/>
                <a:ea typeface="+mn-lt"/>
                <a:cs typeface="Arial"/>
              </a:rPr>
              <a:t>a * </a:t>
            </a:r>
            <a:r>
              <a:rPr lang="en-US" dirty="0">
                <a:latin typeface="Menlo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) → (</a:t>
            </a:r>
            <a:r>
              <a:rPr lang="en-US" dirty="0">
                <a:latin typeface="Menlo"/>
                <a:ea typeface="+mn-lt"/>
                <a:cs typeface="Arial"/>
              </a:rPr>
              <a:t>x</a:t>
            </a:r>
            <a:r>
              <a:rPr lang="en-US" dirty="0">
                <a:latin typeface="Menlo"/>
                <a:cs typeface="Arial"/>
              </a:rPr>
              <a:t> | a) ∨ (x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| </a:t>
            </a:r>
            <a:r>
              <a:rPr lang="en-US" dirty="0">
                <a:latin typeface="Menlo"/>
                <a:cs typeface="Arial"/>
              </a:rPr>
              <a:t>b)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4F6F0-159C-9B2E-03A8-2389F93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Theorems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048D8-F4BF-4060-CC50-1D6E9112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Microsoft Macintosh PowerPoint</Application>
  <PresentationFormat>Breitbild</PresentationFormat>
  <Paragraphs>142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Menlo</vt:lpstr>
      <vt:lpstr>Office Theme</vt:lpstr>
      <vt:lpstr>Divisibility in Rings</vt:lpstr>
      <vt:lpstr>The Definitions</vt:lpstr>
      <vt:lpstr>Definition 1. Divides:</vt:lpstr>
      <vt:lpstr>Definition 2. Unit:</vt:lpstr>
      <vt:lpstr>Definition 2. IsAssociated:</vt:lpstr>
      <vt:lpstr>Definition 3. IsNontrivial:</vt:lpstr>
      <vt:lpstr>Definition 4. IsIrreducible:</vt:lpstr>
      <vt:lpstr>Definition 5. IsPrime:</vt:lpstr>
      <vt:lpstr>The two Theorems</vt:lpstr>
      <vt:lpstr>Theorem 1. Every Prime Element is Irreducible in an Integral Domain</vt:lpstr>
      <vt:lpstr>Theorem 1: LaTeX proof</vt:lpstr>
      <vt:lpstr>Theorem 1: Lean 4 code</vt:lpstr>
      <vt:lpstr>Theorem 1: Lean 4 code</vt:lpstr>
      <vt:lpstr>Definition 6. Unique factorization domain</vt:lpstr>
      <vt:lpstr>Definition 6. IsFactorialRing: Lean </vt:lpstr>
      <vt:lpstr>Theorem 2 : Statement</vt:lpstr>
      <vt:lpstr>Theorem 2: LaTeX Proof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lalala lalala</dc:creator>
  <cp:lastModifiedBy>Elias Koehnlein</cp:lastModifiedBy>
  <cp:revision>383</cp:revision>
  <dcterms:created xsi:type="dcterms:W3CDTF">2024-06-18T15:17:28Z</dcterms:created>
  <dcterms:modified xsi:type="dcterms:W3CDTF">2024-07-22T02:51:34Z</dcterms:modified>
</cp:coreProperties>
</file>