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notesMasterIdLst>
    <p:notesMasterId r:id="rId22"/>
  </p:notesMasterIdLst>
  <p:sldIdLst>
    <p:sldId id="256" r:id="rId2"/>
    <p:sldId id="257" r:id="rId3"/>
    <p:sldId id="297" r:id="rId4"/>
    <p:sldId id="333" r:id="rId5"/>
    <p:sldId id="332" r:id="rId6"/>
    <p:sldId id="334" r:id="rId7"/>
    <p:sldId id="335" r:id="rId8"/>
    <p:sldId id="343" r:id="rId9"/>
    <p:sldId id="342" r:id="rId10"/>
    <p:sldId id="331" r:id="rId11"/>
    <p:sldId id="328" r:id="rId12"/>
    <p:sldId id="336" r:id="rId13"/>
    <p:sldId id="337" r:id="rId14"/>
    <p:sldId id="338" r:id="rId15"/>
    <p:sldId id="271" r:id="rId16"/>
    <p:sldId id="323" r:id="rId17"/>
    <p:sldId id="339" r:id="rId18"/>
    <p:sldId id="340" r:id="rId19"/>
    <p:sldId id="341" r:id="rId20"/>
    <p:sldId id="263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7"/>
    <p:restoredTop sz="96291"/>
  </p:normalViewPr>
  <p:slideViewPr>
    <p:cSldViewPr snapToGrid="0" snapToObjects="1">
      <p:cViewPr varScale="1">
        <p:scale>
          <a:sx n="66" d="100"/>
          <a:sy n="66" d="100"/>
        </p:scale>
        <p:origin x="1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FF68-703C-704A-B92E-52FC5E0B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C8FF5-0D40-3F49-946A-49F8E39B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6790-3151-C24B-A205-4B1CE2C9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DB90-8D61-7945-BEB2-86936773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EA07-D18D-3741-842E-FBA5B4D1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1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97F2-DB8C-E244-AC3F-8949B439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F5980-2DF6-C74B-93F3-95C2F1B26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DC06A-231E-E44E-96FB-218F3E0D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499D-4EED-A944-ABDC-B9BB8AE1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5976-967A-5048-AE39-D25A7828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18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0F709-D304-E846-8683-41A8F9C34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B14F3-EEE1-244E-A3A6-94A940F2B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1751-58EE-264E-A1B4-5EE21930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99017-8870-E144-804F-06D96F91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B298-0CEF-394B-8A64-DB760BA7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7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52D0-C421-904D-BB12-39D19DD7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1704-A13E-1B48-974C-C5DFE08B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2CB23-F3E8-CE41-A2C7-D78095FD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A197-73D9-7E49-96D8-6DDCF1E1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96FA6-BFE2-064F-866C-C3A11FA7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46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0A4C-17C1-5840-A63D-BADF0957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9CD6C-A547-5A4A-8AD2-EB19C812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B431-C317-0640-A3F5-1F1624C1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FAC26-0A0B-7F4E-8F1E-450BED64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4C86-60B5-414F-B8DA-39B5E0C8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8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1BC7-110A-0A4B-B628-3C012026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3E3D-07C5-CF4F-9230-29482651B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79698-EF1D-DC4D-86C0-40B2EC208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B0674-304B-4443-9BD6-06606029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D85C7-76F9-2D48-AED4-21ADC2A5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A4DBA-87BB-3348-B1BC-2FBB628B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0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429B-0F08-8047-AC66-A6F82589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B56AB-0579-944E-B55D-6C960AC07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21C25-F67D-6F4C-AACB-FB5348F8E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4EB6B-258D-EB4C-A9D7-D6D1C4834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26B9B-44F1-9A45-94F7-782BDA37E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D0549-4F9F-1C42-BAB2-62A76C32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94381-D0DB-8641-BE31-01BA54B3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D4DE3-DEAE-9D48-8797-1C4F09F9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5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05A4-8B2D-FA45-8520-CB337A73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E992D-8832-E24E-8E16-16D81392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5E833-B339-1243-A180-EACFC540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0D91B-C59B-0C4F-A969-1B6FE9EC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8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46EBE-D1C7-8E4A-BD83-F04853A3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EF6E4-BF1B-994E-9A33-86AB94B6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AED1-CFAC-EB48-A0DD-475B57E6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71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869F-CC34-5647-9D57-BA54578C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0E7B-C68C-7549-8802-01B64E8F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9B26F-9860-C84E-B168-E59C1B90D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5B9E9-3902-D24B-AD50-C0288DF3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F50BE-1224-C546-A1CC-547CB0A9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38ED-3B66-9546-9ED9-26034ED1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36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6647-65AF-124A-AB02-908DDC80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18201-98CD-E444-8E87-3189D8A98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03B22-F995-4642-941C-93C04FAF0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4233-D8EF-4248-94EB-E96B0AAF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523D9-E5A9-FF43-93E5-D85F3A72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485EF-530A-CB4E-A3BB-4F01A1B6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2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7B91D-F267-1F49-9725-CB867ECC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8EAE3-0EC6-7E4B-A435-9C09AA263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8D58-8203-3C49-A7CB-0FADF3DBA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F03B-6403-4141-8D44-327E04D92276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802C-2163-A84B-B955-B919E2B99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22A0-11F0-8C4C-9464-4686DB7B7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9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2.png"/><Relationship Id="rId4" Type="http://schemas.openxmlformats.org/officeDocument/2006/relationships/image" Target="../media/image23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6596" y="3717176"/>
            <a:ext cx="5711608" cy="2319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2605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Логистическая регрессия</a:t>
            </a:r>
            <a:endParaRPr lang="en-US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FontTx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Алгоритм обратного распространения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Трюк с логистической функцией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290848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809997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Обратное распространение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2741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endParaRPr dirty="0"/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307385-B2AD-0143-B2E3-578CF6306112}"/>
                  </a:ext>
                </a:extLst>
              </p:cNvPr>
              <p:cNvSpPr txBox="1"/>
              <p:nvPr/>
            </p:nvSpPr>
            <p:spPr>
              <a:xfrm>
                <a:off x="592993" y="4181332"/>
                <a:ext cx="4730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307385-B2AD-0143-B2E3-578CF6306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93" y="4181332"/>
                <a:ext cx="4730269" cy="646331"/>
              </a:xfrm>
              <a:prstGeom prst="rect">
                <a:avLst/>
              </a:prstGeom>
              <a:blipFill>
                <a:blip r:embed="rId4"/>
                <a:stretch>
                  <a:fillRect l="-804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27EC81-E65D-D744-A3E0-FA9E2E34C2FA}"/>
                  </a:ext>
                </a:extLst>
              </p:cNvPr>
              <p:cNvSpPr txBox="1"/>
              <p:nvPr/>
            </p:nvSpPr>
            <p:spPr>
              <a:xfrm>
                <a:off x="8947299" y="3913331"/>
                <a:ext cx="3415550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27EC81-E65D-D744-A3E0-FA9E2E34C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299" y="3913331"/>
                <a:ext cx="3415550" cy="1142364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923B79-E3D3-9B41-9FEA-38BC0070BB5A}"/>
                  </a:ext>
                </a:extLst>
              </p:cNvPr>
              <p:cNvSpPr txBox="1"/>
              <p:nvPr/>
            </p:nvSpPr>
            <p:spPr>
              <a:xfrm>
                <a:off x="5801783" y="4181333"/>
                <a:ext cx="25078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923B79-E3D3-9B41-9FEA-38BC0070B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783" y="4181333"/>
                <a:ext cx="250780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6DA117-BA74-F940-87DB-B258B61AFA03}"/>
                  </a:ext>
                </a:extLst>
              </p:cNvPr>
              <p:cNvSpPr txBox="1"/>
              <p:nvPr/>
            </p:nvSpPr>
            <p:spPr>
              <a:xfrm>
                <a:off x="510438" y="2561139"/>
                <a:ext cx="12148497" cy="1436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</m:t>
                                  </m:r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6DA117-BA74-F940-87DB-B258B61AF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561139"/>
                <a:ext cx="12148497" cy="1436612"/>
              </a:xfrm>
              <a:prstGeom prst="rect">
                <a:avLst/>
              </a:prstGeom>
              <a:blipFill>
                <a:blip r:embed="rId7"/>
                <a:stretch>
                  <a:fillRect l="-418" t="-135088" b="-188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22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809997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Обратное распространение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2741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endParaRPr dirty="0"/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307385-B2AD-0143-B2E3-578CF6306112}"/>
                  </a:ext>
                </a:extLst>
              </p:cNvPr>
              <p:cNvSpPr txBox="1"/>
              <p:nvPr/>
            </p:nvSpPr>
            <p:spPr>
              <a:xfrm>
                <a:off x="592993" y="4181332"/>
                <a:ext cx="4730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307385-B2AD-0143-B2E3-578CF6306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93" y="4181332"/>
                <a:ext cx="4730269" cy="646331"/>
              </a:xfrm>
              <a:prstGeom prst="rect">
                <a:avLst/>
              </a:prstGeom>
              <a:blipFill>
                <a:blip r:embed="rId4"/>
                <a:stretch>
                  <a:fillRect l="-804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27EC81-E65D-D744-A3E0-FA9E2E34C2FA}"/>
                  </a:ext>
                </a:extLst>
              </p:cNvPr>
              <p:cNvSpPr txBox="1"/>
              <p:nvPr/>
            </p:nvSpPr>
            <p:spPr>
              <a:xfrm>
                <a:off x="8947299" y="3913331"/>
                <a:ext cx="3415550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27EC81-E65D-D744-A3E0-FA9E2E34C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299" y="3913331"/>
                <a:ext cx="3415550" cy="1142364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923B79-E3D3-9B41-9FEA-38BC0070BB5A}"/>
                  </a:ext>
                </a:extLst>
              </p:cNvPr>
              <p:cNvSpPr txBox="1"/>
              <p:nvPr/>
            </p:nvSpPr>
            <p:spPr>
              <a:xfrm>
                <a:off x="5801783" y="4181333"/>
                <a:ext cx="25078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923B79-E3D3-9B41-9FEA-38BC0070B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783" y="4181333"/>
                <a:ext cx="250780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6DA117-BA74-F940-87DB-B258B61AFA03}"/>
                  </a:ext>
                </a:extLst>
              </p:cNvPr>
              <p:cNvSpPr txBox="1"/>
              <p:nvPr/>
            </p:nvSpPr>
            <p:spPr>
              <a:xfrm>
                <a:off x="510438" y="2561139"/>
                <a:ext cx="12148497" cy="1436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</m:t>
                                  </m:r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6DA117-BA74-F940-87DB-B258B61AF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561139"/>
                <a:ext cx="12148497" cy="1436612"/>
              </a:xfrm>
              <a:prstGeom prst="rect">
                <a:avLst/>
              </a:prstGeom>
              <a:blipFill>
                <a:blip r:embed="rId7"/>
                <a:stretch>
                  <a:fillRect l="-418" t="-135088" b="-188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79E77D-DF19-3E4A-B23F-07F26ADEF577}"/>
                  </a:ext>
                </a:extLst>
              </p:cNvPr>
              <p:cNvSpPr txBox="1"/>
              <p:nvPr/>
            </p:nvSpPr>
            <p:spPr>
              <a:xfrm>
                <a:off x="586324" y="5270737"/>
                <a:ext cx="320517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f>
                        <m:f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79E77D-DF19-3E4A-B23F-07F26ADEF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24" y="5270737"/>
                <a:ext cx="3205173" cy="1238994"/>
              </a:xfrm>
              <a:prstGeom prst="rect">
                <a:avLst/>
              </a:prstGeom>
              <a:blipFill>
                <a:blip r:embed="rId8"/>
                <a:stretch>
                  <a:fillRect l="-1575" b="-6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E262747-ECE5-AE4A-8C54-7BE45E7DA9DB}"/>
                  </a:ext>
                </a:extLst>
              </p:cNvPr>
              <p:cNvSpPr txBox="1"/>
              <p:nvPr/>
            </p:nvSpPr>
            <p:spPr>
              <a:xfrm>
                <a:off x="511560" y="6984557"/>
                <a:ext cx="3341941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E262747-ECE5-AE4A-8C54-7BE45E7DA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60" y="6984557"/>
                <a:ext cx="3341941" cy="1238994"/>
              </a:xfrm>
              <a:prstGeom prst="rect">
                <a:avLst/>
              </a:prstGeom>
              <a:blipFill>
                <a:blip r:embed="rId9"/>
                <a:stretch>
                  <a:fillRect l="-1515" b="-6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EFF038-9FE2-0941-883C-0BD3E1AEB779}"/>
                  </a:ext>
                </a:extLst>
              </p:cNvPr>
              <p:cNvSpPr txBox="1"/>
              <p:nvPr/>
            </p:nvSpPr>
            <p:spPr>
              <a:xfrm>
                <a:off x="4859089" y="6986791"/>
                <a:ext cx="4416402" cy="114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EFF038-9FE2-0941-883C-0BD3E1AEB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089" y="6986791"/>
                <a:ext cx="4416402" cy="1145698"/>
              </a:xfrm>
              <a:prstGeom prst="rect">
                <a:avLst/>
              </a:prstGeom>
              <a:blipFill>
                <a:blip r:embed="rId10"/>
                <a:stretch>
                  <a:fillRect l="-1149" b="-8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B6A389-A716-E745-95D6-94F4787924BB}"/>
                  </a:ext>
                </a:extLst>
              </p:cNvPr>
              <p:cNvSpPr txBox="1"/>
              <p:nvPr/>
            </p:nvSpPr>
            <p:spPr>
              <a:xfrm>
                <a:off x="10320834" y="6987158"/>
                <a:ext cx="1702966" cy="114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B6A389-A716-E745-95D6-94F478792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834" y="6987158"/>
                <a:ext cx="1702966" cy="1145698"/>
              </a:xfrm>
              <a:prstGeom prst="rect">
                <a:avLst/>
              </a:prstGeom>
              <a:blipFill>
                <a:blip r:embed="rId11"/>
                <a:stretch>
                  <a:fillRect l="-3704" b="-8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8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809997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Обратное распространение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2741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endParaRPr dirty="0"/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307385-B2AD-0143-B2E3-578CF6306112}"/>
                  </a:ext>
                </a:extLst>
              </p:cNvPr>
              <p:cNvSpPr txBox="1"/>
              <p:nvPr/>
            </p:nvSpPr>
            <p:spPr>
              <a:xfrm>
                <a:off x="511546" y="4181332"/>
                <a:ext cx="4730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307385-B2AD-0143-B2E3-578CF6306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6" y="4181332"/>
                <a:ext cx="4730269" cy="646331"/>
              </a:xfrm>
              <a:prstGeom prst="rect">
                <a:avLst/>
              </a:prstGeom>
              <a:blipFill>
                <a:blip r:embed="rId4"/>
                <a:stretch>
                  <a:fillRect l="-535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27EC81-E65D-D744-A3E0-FA9E2E34C2FA}"/>
                  </a:ext>
                </a:extLst>
              </p:cNvPr>
              <p:cNvSpPr txBox="1"/>
              <p:nvPr/>
            </p:nvSpPr>
            <p:spPr>
              <a:xfrm>
                <a:off x="8924169" y="3933315"/>
                <a:ext cx="3415550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27EC81-E65D-D744-A3E0-FA9E2E34C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169" y="3933315"/>
                <a:ext cx="3415550" cy="1142364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923B79-E3D3-9B41-9FEA-38BC0070BB5A}"/>
                  </a:ext>
                </a:extLst>
              </p:cNvPr>
              <p:cNvSpPr txBox="1"/>
              <p:nvPr/>
            </p:nvSpPr>
            <p:spPr>
              <a:xfrm>
                <a:off x="5801783" y="4181333"/>
                <a:ext cx="25078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923B79-E3D3-9B41-9FEA-38BC0070B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783" y="4181333"/>
                <a:ext cx="250780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6DA117-BA74-F940-87DB-B258B61AFA03}"/>
                  </a:ext>
                </a:extLst>
              </p:cNvPr>
              <p:cNvSpPr txBox="1"/>
              <p:nvPr/>
            </p:nvSpPr>
            <p:spPr>
              <a:xfrm>
                <a:off x="510438" y="2561139"/>
                <a:ext cx="12148497" cy="1436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</m:t>
                                  </m:r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6DA117-BA74-F940-87DB-B258B61AF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561139"/>
                <a:ext cx="12148497" cy="1436612"/>
              </a:xfrm>
              <a:prstGeom prst="rect">
                <a:avLst/>
              </a:prstGeom>
              <a:blipFill>
                <a:blip r:embed="rId7"/>
                <a:stretch>
                  <a:fillRect l="-418" t="-135088" b="-188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E262747-ECE5-AE4A-8C54-7BE45E7DA9DB}"/>
                  </a:ext>
                </a:extLst>
              </p:cNvPr>
              <p:cNvSpPr txBox="1"/>
              <p:nvPr/>
            </p:nvSpPr>
            <p:spPr>
              <a:xfrm>
                <a:off x="511560" y="6984557"/>
                <a:ext cx="3341941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E262747-ECE5-AE4A-8C54-7BE45E7DA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60" y="6984557"/>
                <a:ext cx="3341941" cy="1238994"/>
              </a:xfrm>
              <a:prstGeom prst="rect">
                <a:avLst/>
              </a:prstGeom>
              <a:blipFill>
                <a:blip r:embed="rId8"/>
                <a:stretch>
                  <a:fillRect l="-1515" b="-6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EFF038-9FE2-0941-883C-0BD3E1AEB779}"/>
                  </a:ext>
                </a:extLst>
              </p:cNvPr>
              <p:cNvSpPr txBox="1"/>
              <p:nvPr/>
            </p:nvSpPr>
            <p:spPr>
              <a:xfrm>
                <a:off x="4859089" y="6986791"/>
                <a:ext cx="4416402" cy="114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EFF038-9FE2-0941-883C-0BD3E1AEB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089" y="6986791"/>
                <a:ext cx="4416402" cy="1145698"/>
              </a:xfrm>
              <a:prstGeom prst="rect">
                <a:avLst/>
              </a:prstGeom>
              <a:blipFill>
                <a:blip r:embed="rId9"/>
                <a:stretch>
                  <a:fillRect l="-1149" b="-8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B6A389-A716-E745-95D6-94F4787924BB}"/>
                  </a:ext>
                </a:extLst>
              </p:cNvPr>
              <p:cNvSpPr txBox="1"/>
              <p:nvPr/>
            </p:nvSpPr>
            <p:spPr>
              <a:xfrm>
                <a:off x="10320834" y="6987158"/>
                <a:ext cx="1702966" cy="114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B6A389-A716-E745-95D6-94F478792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834" y="6987158"/>
                <a:ext cx="1702966" cy="1145698"/>
              </a:xfrm>
              <a:prstGeom prst="rect">
                <a:avLst/>
              </a:prstGeom>
              <a:blipFill>
                <a:blip r:embed="rId10"/>
                <a:stretch>
                  <a:fillRect l="-3704" b="-8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7B8F13-F4C6-7740-8516-E7F674ABB764}"/>
                  </a:ext>
                </a:extLst>
              </p:cNvPr>
              <p:cNvSpPr txBox="1"/>
              <p:nvPr/>
            </p:nvSpPr>
            <p:spPr>
              <a:xfrm>
                <a:off x="510438" y="5281522"/>
                <a:ext cx="5033879" cy="107202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7B8F13-F4C6-7740-8516-E7F674AB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5281522"/>
                <a:ext cx="5033879" cy="1072025"/>
              </a:xfrm>
              <a:prstGeom prst="rect">
                <a:avLst/>
              </a:prstGeom>
              <a:blipFill>
                <a:blip r:embed="rId11"/>
                <a:stretch>
                  <a:fillRect l="-12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A2D86F-7178-EB43-916A-3B5A117FB21F}"/>
                  </a:ext>
                </a:extLst>
              </p:cNvPr>
              <p:cNvSpPr txBox="1"/>
              <p:nvPr/>
            </p:nvSpPr>
            <p:spPr>
              <a:xfrm>
                <a:off x="6274116" y="5303439"/>
                <a:ext cx="5717399" cy="1239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A2D86F-7178-EB43-916A-3B5A117FB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116" y="5303439"/>
                <a:ext cx="5717399" cy="1239827"/>
              </a:xfrm>
              <a:prstGeom prst="rect">
                <a:avLst/>
              </a:prstGeom>
              <a:blipFill>
                <a:blip r:embed="rId12"/>
                <a:stretch>
                  <a:fillRect l="-1109" b="-40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496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2741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3</a:t>
            </a:r>
            <a:endParaRPr dirty="0"/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2605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Логистическая регрессия</a:t>
            </a:r>
            <a:endParaRPr lang="en-US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FontTx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Алгоритм обратного распространения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Трюк с логистической функцией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325793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689611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Логистическая функция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2741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endParaRPr dirty="0"/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Пункт списка…">
            <a:extLst>
              <a:ext uri="{FF2B5EF4-FFF2-40B4-BE49-F238E27FC236}">
                <a16:creationId xmlns:a16="http://schemas.microsoft.com/office/drawing/2014/main" id="{46A6523E-7CDB-8F48-931B-AE685CEDA879}"/>
              </a:ext>
            </a:extLst>
          </p:cNvPr>
          <p:cNvSpPr txBox="1"/>
          <p:nvPr/>
        </p:nvSpPr>
        <p:spPr>
          <a:xfrm>
            <a:off x="510438" y="4372408"/>
            <a:ext cx="12012558" cy="66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Какие могут быть проблемы?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9E931D-BEA6-9041-9E74-6A78507A61C3}"/>
                  </a:ext>
                </a:extLst>
              </p:cNvPr>
              <p:cNvSpPr txBox="1"/>
              <p:nvPr/>
            </p:nvSpPr>
            <p:spPr>
              <a:xfrm>
                <a:off x="4808942" y="2848340"/>
                <a:ext cx="3415550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9E931D-BEA6-9041-9E74-6A78507A6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42" y="2848340"/>
                <a:ext cx="3415550" cy="114236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60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2741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endParaRPr dirty="0"/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ункт списка…">
                <a:extLst>
                  <a:ext uri="{FF2B5EF4-FFF2-40B4-BE49-F238E27FC236}">
                    <a16:creationId xmlns:a16="http://schemas.microsoft.com/office/drawing/2014/main" id="{46A6523E-7CDB-8F48-931B-AE685CEDA879}"/>
                  </a:ext>
                </a:extLst>
              </p:cNvPr>
              <p:cNvSpPr txBox="1"/>
              <p:nvPr/>
            </p:nvSpPr>
            <p:spPr>
              <a:xfrm>
                <a:off x="510438" y="4372408"/>
                <a:ext cx="12012558" cy="195842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t">
                <a:spAutoFit/>
              </a:bodyPr>
              <a:lstStyle/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b="0" dirty="0"/>
                  <a:t>Какие могут быть проблемы?</a:t>
                </a:r>
              </a:p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b="0" dirty="0"/>
                  <a:t>При относительно небольших абсолютных значениях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ru-RU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sup>
                    </m:sSup>
                  </m:oMath>
                </a14:m>
                <a:r>
                  <a:rPr lang="ru-RU" b="0" dirty="0"/>
                  <a:t> может оказаться слишком большим.</a:t>
                </a:r>
                <a:endParaRPr b="0" dirty="0"/>
              </a:p>
            </p:txBody>
          </p:sp>
        </mc:Choice>
        <mc:Fallback>
          <p:sp>
            <p:nvSpPr>
              <p:cNvPr id="13" name="Пункт списка…">
                <a:extLst>
                  <a:ext uri="{FF2B5EF4-FFF2-40B4-BE49-F238E27FC236}">
                    <a16:creationId xmlns:a16="http://schemas.microsoft.com/office/drawing/2014/main" id="{46A6523E-7CDB-8F48-931B-AE685CEDA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4372408"/>
                <a:ext cx="12012558" cy="1958421"/>
              </a:xfrm>
              <a:prstGeom prst="rect">
                <a:avLst/>
              </a:prstGeom>
              <a:blipFill>
                <a:blip r:embed="rId4"/>
                <a:stretch>
                  <a:fillRect l="-1373" b="-774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E1974438-2B31-9D41-A56E-D46BE74676C3}"/>
              </a:ext>
            </a:extLst>
          </p:cNvPr>
          <p:cNvSpPr txBox="1"/>
          <p:nvPr/>
        </p:nvSpPr>
        <p:spPr>
          <a:xfrm>
            <a:off x="510438" y="1636773"/>
            <a:ext cx="689611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Логистическая функция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81EAA0-846F-FC4D-80F6-6B037E59755B}"/>
                  </a:ext>
                </a:extLst>
              </p:cNvPr>
              <p:cNvSpPr txBox="1"/>
              <p:nvPr/>
            </p:nvSpPr>
            <p:spPr>
              <a:xfrm>
                <a:off x="4808942" y="2848340"/>
                <a:ext cx="3415550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81EAA0-846F-FC4D-80F6-6B037E597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42" y="2848340"/>
                <a:ext cx="3415550" cy="1142364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184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2741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endParaRPr dirty="0"/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ункт списка…">
                <a:extLst>
                  <a:ext uri="{FF2B5EF4-FFF2-40B4-BE49-F238E27FC236}">
                    <a16:creationId xmlns:a16="http://schemas.microsoft.com/office/drawing/2014/main" id="{46A6523E-7CDB-8F48-931B-AE685CEDA879}"/>
                  </a:ext>
                </a:extLst>
              </p:cNvPr>
              <p:cNvSpPr txBox="1"/>
              <p:nvPr/>
            </p:nvSpPr>
            <p:spPr>
              <a:xfrm>
                <a:off x="510438" y="4372408"/>
                <a:ext cx="12012558" cy="325108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t">
                <a:spAutoFit/>
              </a:bodyPr>
              <a:lstStyle/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b="0" dirty="0"/>
                  <a:t>Какие могут быть проблемы?</a:t>
                </a:r>
              </a:p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b="0" dirty="0"/>
                  <a:t>При относительно небольших абсолютных значениях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ru-RU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sup>
                    </m:sSup>
                  </m:oMath>
                </a14:m>
                <a:r>
                  <a:rPr lang="ru-RU" b="0" dirty="0"/>
                  <a:t> может оказаться слишком большим.</a:t>
                </a:r>
                <a:endParaRPr lang="en-US" b="0" dirty="0"/>
              </a:p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b="0" dirty="0"/>
                  <a:t>При вычислении функции ошибки мы считаем логарифм от</a:t>
                </a:r>
                <a:r>
                  <a:rPr lang="en-US" b="0" dirty="0"/>
                  <a:t> </a:t>
                </a:r>
                <a:r>
                  <a:rPr lang="ru-RU" b="0" dirty="0" err="1"/>
                  <a:t>сигмоиды</a:t>
                </a:r>
                <a:r>
                  <a:rPr lang="ru-RU" b="0" dirty="0"/>
                  <a:t>, если </a:t>
                </a:r>
                <a:r>
                  <a:rPr lang="ru-RU" b="0" dirty="0" err="1"/>
                  <a:t>сигмоида</a:t>
                </a:r>
                <a:r>
                  <a:rPr lang="ru-RU" b="0" dirty="0"/>
                  <a:t> равна нулю, то логарифм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inf</m:t>
                    </m:r>
                  </m:oMath>
                </a14:m>
                <a:r>
                  <a:rPr lang="ru-RU" b="0" dirty="0"/>
                  <a:t>.</a:t>
                </a:r>
              </a:p>
            </p:txBody>
          </p:sp>
        </mc:Choice>
        <mc:Fallback>
          <p:sp>
            <p:nvSpPr>
              <p:cNvPr id="13" name="Пункт списка…">
                <a:extLst>
                  <a:ext uri="{FF2B5EF4-FFF2-40B4-BE49-F238E27FC236}">
                    <a16:creationId xmlns:a16="http://schemas.microsoft.com/office/drawing/2014/main" id="{46A6523E-7CDB-8F48-931B-AE685CEDA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4372408"/>
                <a:ext cx="12012558" cy="3251083"/>
              </a:xfrm>
              <a:prstGeom prst="rect">
                <a:avLst/>
              </a:prstGeom>
              <a:blipFill>
                <a:blip r:embed="rId4"/>
                <a:stretch>
                  <a:fillRect l="-1373" r="-1795" b="-389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E1974438-2B31-9D41-A56E-D46BE74676C3}"/>
              </a:ext>
            </a:extLst>
          </p:cNvPr>
          <p:cNvSpPr txBox="1"/>
          <p:nvPr/>
        </p:nvSpPr>
        <p:spPr>
          <a:xfrm>
            <a:off x="510438" y="1636773"/>
            <a:ext cx="689611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Логистическая функция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81EAA0-846F-FC4D-80F6-6B037E59755B}"/>
                  </a:ext>
                </a:extLst>
              </p:cNvPr>
              <p:cNvSpPr txBox="1"/>
              <p:nvPr/>
            </p:nvSpPr>
            <p:spPr>
              <a:xfrm>
                <a:off x="4808942" y="2848340"/>
                <a:ext cx="3415550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81EAA0-846F-FC4D-80F6-6B037E597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42" y="2848340"/>
                <a:ext cx="3415550" cy="1142364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467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2741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endParaRPr dirty="0"/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E1974438-2B31-9D41-A56E-D46BE74676C3}"/>
              </a:ext>
            </a:extLst>
          </p:cNvPr>
          <p:cNvSpPr txBox="1"/>
          <p:nvPr/>
        </p:nvSpPr>
        <p:spPr>
          <a:xfrm>
            <a:off x="510438" y="1636773"/>
            <a:ext cx="689611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Логистическая функция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81EAA0-846F-FC4D-80F6-6B037E59755B}"/>
                  </a:ext>
                </a:extLst>
              </p:cNvPr>
              <p:cNvSpPr txBox="1"/>
              <p:nvPr/>
            </p:nvSpPr>
            <p:spPr>
              <a:xfrm>
                <a:off x="510438" y="2483022"/>
                <a:ext cx="12051906" cy="2838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81EAA0-846F-FC4D-80F6-6B037E597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483022"/>
                <a:ext cx="12051906" cy="2838406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61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2741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4</a:t>
            </a:r>
            <a:endParaRPr dirty="0"/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2605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Логистическая регрессия</a:t>
            </a:r>
            <a:endParaRPr lang="en-US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FontTx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Алгоритм обратного распространения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Трюк с логистической функцией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317503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Заголовок презентации…"/>
          <p:cNvSpPr txBox="1"/>
          <p:nvPr/>
        </p:nvSpPr>
        <p:spPr>
          <a:xfrm>
            <a:off x="1272438" y="2410440"/>
            <a:ext cx="827630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Первая нейронная сеть(нет)</a:t>
            </a:r>
            <a:endParaRPr dirty="0"/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endParaRPr dirty="0"/>
          </a:p>
        </p:txBody>
      </p:sp>
      <p:sp>
        <p:nvSpPr>
          <p:cNvPr id="123" name="Подзаголовок или пояснение"/>
          <p:cNvSpPr txBox="1"/>
          <p:nvPr/>
        </p:nvSpPr>
        <p:spPr>
          <a:xfrm>
            <a:off x="1285138" y="4116705"/>
            <a:ext cx="815768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Теоретические основы и разбор кода</a:t>
            </a:r>
            <a:endParaRPr dirty="0"/>
          </a:p>
        </p:txBody>
      </p:sp>
      <p:sp>
        <p:nvSpPr>
          <p:cNvPr id="124" name="Алексей Иванов…"/>
          <p:cNvSpPr txBox="1"/>
          <p:nvPr/>
        </p:nvSpPr>
        <p:spPr>
          <a:xfrm>
            <a:off x="1412138" y="6691373"/>
            <a:ext cx="234359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Артур </a:t>
            </a:r>
            <a:r>
              <a:rPr lang="ru-RU" dirty="0" err="1"/>
              <a:t>Кадурин</a:t>
            </a:r>
            <a:endParaRPr dirty="0"/>
          </a:p>
          <a:p>
            <a:pPr algn="l">
              <a:defRPr b="0">
                <a:solidFill>
                  <a:srgbClr val="35545C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ru-RU" dirty="0"/>
              <a:t>Преподаватель</a:t>
            </a:r>
            <a:endParaRPr dirty="0"/>
          </a:p>
        </p:txBody>
      </p:sp>
      <p:sp>
        <p:nvSpPr>
          <p:cNvPr id="12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6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7252" y="5765007"/>
            <a:ext cx="3167694" cy="301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Спасибо…"/>
          <p:cNvSpPr txBox="1"/>
          <p:nvPr/>
        </p:nvSpPr>
        <p:spPr>
          <a:xfrm>
            <a:off x="6657238" y="2645419"/>
            <a:ext cx="391953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Спасибо</a:t>
            </a:r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за внимание!</a:t>
            </a:r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9004299"/>
            <a:ext cx="3650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1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2605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Логистическая регрессия</a:t>
            </a:r>
            <a:endParaRPr lang="en-US" dirty="0"/>
          </a:p>
          <a:p>
            <a:pPr marL="555625" indent="-555625" algn="l" defTabSz="355600">
              <a:lnSpc>
                <a:spcPct val="150000"/>
              </a:lnSpc>
              <a:buSzPct val="100000"/>
              <a:buFontTx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Алгоритм обратного распространения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Трюк с логистической функцией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286922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689611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Логистическая функция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2741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endParaRPr dirty="0"/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27EC81-E65D-D744-A3E0-FA9E2E34C2FA}"/>
                  </a:ext>
                </a:extLst>
              </p:cNvPr>
              <p:cNvSpPr txBox="1"/>
              <p:nvPr/>
            </p:nvSpPr>
            <p:spPr>
              <a:xfrm>
                <a:off x="4794625" y="7374400"/>
                <a:ext cx="3415550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27EC81-E65D-D744-A3E0-FA9E2E34C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25" y="7374400"/>
                <a:ext cx="3415550" cy="114236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11F0516-A695-7A4B-8CBB-503492239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82" y="2638137"/>
            <a:ext cx="6105236" cy="457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7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33213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Логистическая регрессия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2741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endParaRPr dirty="0"/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170A20-385D-0F49-8459-078EA7CE58A7}"/>
                  </a:ext>
                </a:extLst>
              </p:cNvPr>
              <p:cNvSpPr txBox="1"/>
              <p:nvPr/>
            </p:nvSpPr>
            <p:spPr>
              <a:xfrm>
                <a:off x="510438" y="5143507"/>
                <a:ext cx="45792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170A20-385D-0F49-8459-078EA7CE5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5143507"/>
                <a:ext cx="4579267" cy="646331"/>
              </a:xfrm>
              <a:prstGeom prst="rect">
                <a:avLst/>
              </a:prstGeom>
              <a:blipFill>
                <a:blip r:embed="rId4"/>
                <a:stretch>
                  <a:fillRect l="-829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27EC81-E65D-D744-A3E0-FA9E2E34C2FA}"/>
                  </a:ext>
                </a:extLst>
              </p:cNvPr>
              <p:cNvSpPr txBox="1"/>
              <p:nvPr/>
            </p:nvSpPr>
            <p:spPr>
              <a:xfrm>
                <a:off x="6246221" y="4874708"/>
                <a:ext cx="3415550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27EC81-E65D-D744-A3E0-FA9E2E34C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221" y="4874708"/>
                <a:ext cx="3415550" cy="1142364"/>
              </a:xfrm>
              <a:prstGeom prst="rect">
                <a:avLst/>
              </a:prstGeom>
              <a:blipFill>
                <a:blip r:embed="rId5"/>
                <a:stretch>
                  <a:fillRect l="-372" b="-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ункт списка…">
            <a:extLst>
              <a:ext uri="{FF2B5EF4-FFF2-40B4-BE49-F238E27FC236}">
                <a16:creationId xmlns:a16="http://schemas.microsoft.com/office/drawing/2014/main" id="{164BE3BF-BD11-E042-9E8E-A51304FD4123}"/>
              </a:ext>
            </a:extLst>
          </p:cNvPr>
          <p:cNvSpPr txBox="1"/>
          <p:nvPr/>
        </p:nvSpPr>
        <p:spPr>
          <a:xfrm>
            <a:off x="510438" y="2800866"/>
            <a:ext cx="12291162" cy="195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Логистическая регрессия — это модель применяющаяся для предсказания вероятности наступления события в зависимости от значений набора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308528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33213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Логистическая регрессия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2741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endParaRPr dirty="0"/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170A20-385D-0F49-8459-078EA7CE58A7}"/>
                  </a:ext>
                </a:extLst>
              </p:cNvPr>
              <p:cNvSpPr txBox="1"/>
              <p:nvPr/>
            </p:nvSpPr>
            <p:spPr>
              <a:xfrm>
                <a:off x="510438" y="5143507"/>
                <a:ext cx="45792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170A20-385D-0F49-8459-078EA7CE5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5143507"/>
                <a:ext cx="4579267" cy="646331"/>
              </a:xfrm>
              <a:prstGeom prst="rect">
                <a:avLst/>
              </a:prstGeom>
              <a:blipFill>
                <a:blip r:embed="rId4"/>
                <a:stretch>
                  <a:fillRect l="-829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27EC81-E65D-D744-A3E0-FA9E2E34C2FA}"/>
                  </a:ext>
                </a:extLst>
              </p:cNvPr>
              <p:cNvSpPr txBox="1"/>
              <p:nvPr/>
            </p:nvSpPr>
            <p:spPr>
              <a:xfrm>
                <a:off x="6246221" y="4874708"/>
                <a:ext cx="3415550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27EC81-E65D-D744-A3E0-FA9E2E34C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221" y="4874708"/>
                <a:ext cx="3415550" cy="1142364"/>
              </a:xfrm>
              <a:prstGeom prst="rect">
                <a:avLst/>
              </a:prstGeom>
              <a:blipFill>
                <a:blip r:embed="rId5"/>
                <a:stretch>
                  <a:fillRect l="-372" b="-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4F9242-EF34-564A-BC11-D81D9754B85D}"/>
                  </a:ext>
                </a:extLst>
              </p:cNvPr>
              <p:cNvSpPr txBox="1"/>
              <p:nvPr/>
            </p:nvSpPr>
            <p:spPr>
              <a:xfrm>
                <a:off x="510438" y="6103020"/>
                <a:ext cx="7320081" cy="825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4F9242-EF34-564A-BC11-D81D9754B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6103020"/>
                <a:ext cx="7320081" cy="825995"/>
              </a:xfrm>
              <a:prstGeom prst="rect">
                <a:avLst/>
              </a:prstGeom>
              <a:blipFill>
                <a:blip r:embed="rId6"/>
                <a:stretch>
                  <a:fillRect l="-346" b="-7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ункт списка…">
            <a:extLst>
              <a:ext uri="{FF2B5EF4-FFF2-40B4-BE49-F238E27FC236}">
                <a16:creationId xmlns:a16="http://schemas.microsoft.com/office/drawing/2014/main" id="{164BE3BF-BD11-E042-9E8E-A51304FD4123}"/>
              </a:ext>
            </a:extLst>
          </p:cNvPr>
          <p:cNvSpPr txBox="1"/>
          <p:nvPr/>
        </p:nvSpPr>
        <p:spPr>
          <a:xfrm>
            <a:off x="510438" y="2800866"/>
            <a:ext cx="12291162" cy="195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Логистическая регрессия — это модель применяющаяся для предсказания вероятности наступления события в зависимости от значений набора признаков.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1BB04E-5BE1-1E48-B030-C2815A4F5564}"/>
                  </a:ext>
                </a:extLst>
              </p:cNvPr>
              <p:cNvSpPr txBox="1"/>
              <p:nvPr/>
            </p:nvSpPr>
            <p:spPr>
              <a:xfrm>
                <a:off x="510438" y="6913705"/>
                <a:ext cx="7423699" cy="1650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1BB04E-5BE1-1E48-B030-C2815A4F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6913705"/>
                <a:ext cx="7423699" cy="1650580"/>
              </a:xfrm>
              <a:prstGeom prst="rect">
                <a:avLst/>
              </a:prstGeom>
              <a:blipFill>
                <a:blip r:embed="rId7"/>
                <a:stretch>
                  <a:fillRect l="-683" t="-105344" b="-164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7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33213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Логистическая регрессия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2741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endParaRPr dirty="0"/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147591-1648-1344-B263-F944A8DE4A92}"/>
                  </a:ext>
                </a:extLst>
              </p:cNvPr>
              <p:cNvSpPr txBox="1"/>
              <p:nvPr/>
            </p:nvSpPr>
            <p:spPr>
              <a:xfrm>
                <a:off x="510438" y="5391547"/>
                <a:ext cx="12148497" cy="2473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</m:t>
                                  </m:r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147591-1648-1344-B263-F944A8DE4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5391547"/>
                <a:ext cx="12148497" cy="2473754"/>
              </a:xfrm>
              <a:prstGeom prst="rect">
                <a:avLst/>
              </a:prstGeom>
              <a:blipFill>
                <a:blip r:embed="rId4"/>
                <a:stretch>
                  <a:fillRect l="-418" t="-37949" b="-1102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71EC31-CFA0-BD44-8071-123E638D5FDF}"/>
                  </a:ext>
                </a:extLst>
              </p:cNvPr>
              <p:cNvSpPr txBox="1"/>
              <p:nvPr/>
            </p:nvSpPr>
            <p:spPr>
              <a:xfrm>
                <a:off x="510438" y="2451730"/>
                <a:ext cx="7423699" cy="1650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71EC31-CFA0-BD44-8071-123E638D5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451730"/>
                <a:ext cx="7423699" cy="1650580"/>
              </a:xfrm>
              <a:prstGeom prst="rect">
                <a:avLst/>
              </a:prstGeom>
              <a:blipFill>
                <a:blip r:embed="rId5"/>
                <a:stretch>
                  <a:fillRect l="-683" t="-105344" b="-164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3575C8-47E3-6348-BFE6-B47138833684}"/>
                  </a:ext>
                </a:extLst>
              </p:cNvPr>
              <p:cNvSpPr txBox="1"/>
              <p:nvPr/>
            </p:nvSpPr>
            <p:spPr>
              <a:xfrm>
                <a:off x="8802383" y="4366139"/>
                <a:ext cx="3524746" cy="717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3575C8-47E3-6348-BFE6-B47138833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383" y="4366139"/>
                <a:ext cx="3524746" cy="717697"/>
              </a:xfrm>
              <a:prstGeom prst="rect">
                <a:avLst/>
              </a:prstGeom>
              <a:blipFill>
                <a:blip r:embed="rId6"/>
                <a:stretch>
                  <a:fillRect l="-1434" b="-87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F02D0A-FFB4-CA4F-BFBB-FC7F42FA4BEC}"/>
                  </a:ext>
                </a:extLst>
              </p:cNvPr>
              <p:cNvSpPr txBox="1"/>
              <p:nvPr/>
            </p:nvSpPr>
            <p:spPr>
              <a:xfrm>
                <a:off x="510438" y="4257841"/>
                <a:ext cx="7320081" cy="825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F02D0A-FFB4-CA4F-BFBB-FC7F42FA4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4257841"/>
                <a:ext cx="7320081" cy="825995"/>
              </a:xfrm>
              <a:prstGeom prst="rect">
                <a:avLst/>
              </a:prstGeom>
              <a:blipFill>
                <a:blip r:embed="rId7"/>
                <a:stretch>
                  <a:fillRect l="-346" b="-7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82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33213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Логистическая регрессия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2741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endParaRPr dirty="0"/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147591-1648-1344-B263-F944A8DE4A92}"/>
                  </a:ext>
                </a:extLst>
              </p:cNvPr>
              <p:cNvSpPr txBox="1"/>
              <p:nvPr/>
            </p:nvSpPr>
            <p:spPr>
              <a:xfrm>
                <a:off x="510438" y="5391547"/>
                <a:ext cx="12148497" cy="2473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</m:t>
                                  </m:r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147591-1648-1344-B263-F944A8DE4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5391547"/>
                <a:ext cx="12148497" cy="2473754"/>
              </a:xfrm>
              <a:prstGeom prst="rect">
                <a:avLst/>
              </a:prstGeom>
              <a:blipFill>
                <a:blip r:embed="rId4"/>
                <a:stretch>
                  <a:fillRect l="-418" t="-37949" b="-1102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71EC31-CFA0-BD44-8071-123E638D5FDF}"/>
                  </a:ext>
                </a:extLst>
              </p:cNvPr>
              <p:cNvSpPr txBox="1"/>
              <p:nvPr/>
            </p:nvSpPr>
            <p:spPr>
              <a:xfrm>
                <a:off x="510438" y="2451730"/>
                <a:ext cx="7423699" cy="1650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71EC31-CFA0-BD44-8071-123E638D5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451730"/>
                <a:ext cx="7423699" cy="1650580"/>
              </a:xfrm>
              <a:prstGeom prst="rect">
                <a:avLst/>
              </a:prstGeom>
              <a:blipFill>
                <a:blip r:embed="rId5"/>
                <a:stretch>
                  <a:fillRect l="-683" t="-105344" b="-164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3575C8-47E3-6348-BFE6-B47138833684}"/>
                  </a:ext>
                </a:extLst>
              </p:cNvPr>
              <p:cNvSpPr txBox="1"/>
              <p:nvPr/>
            </p:nvSpPr>
            <p:spPr>
              <a:xfrm>
                <a:off x="8802383" y="4366139"/>
                <a:ext cx="3524746" cy="717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3575C8-47E3-6348-BFE6-B47138833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383" y="4366139"/>
                <a:ext cx="3524746" cy="717697"/>
              </a:xfrm>
              <a:prstGeom prst="rect">
                <a:avLst/>
              </a:prstGeom>
              <a:blipFill>
                <a:blip r:embed="rId6"/>
                <a:stretch>
                  <a:fillRect l="-1434" b="-87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F02D0A-FFB4-CA4F-BFBB-FC7F42FA4BEC}"/>
                  </a:ext>
                </a:extLst>
              </p:cNvPr>
              <p:cNvSpPr txBox="1"/>
              <p:nvPr/>
            </p:nvSpPr>
            <p:spPr>
              <a:xfrm>
                <a:off x="510438" y="4257841"/>
                <a:ext cx="7320081" cy="825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F02D0A-FFB4-CA4F-BFBB-FC7F42FA4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4257841"/>
                <a:ext cx="7320081" cy="825995"/>
              </a:xfrm>
              <a:prstGeom prst="rect">
                <a:avLst/>
              </a:prstGeom>
              <a:blipFill>
                <a:blip r:embed="rId7"/>
                <a:stretch>
                  <a:fillRect l="-346" b="-7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ункт списка…">
            <a:extLst>
              <a:ext uri="{FF2B5EF4-FFF2-40B4-BE49-F238E27FC236}">
                <a16:creationId xmlns:a16="http://schemas.microsoft.com/office/drawing/2014/main" id="{9BF3DEEB-C5DB-DE4C-9837-5662C4D75E1D}"/>
              </a:ext>
            </a:extLst>
          </p:cNvPr>
          <p:cNvSpPr txBox="1"/>
          <p:nvPr/>
        </p:nvSpPr>
        <p:spPr>
          <a:xfrm>
            <a:off x="510438" y="7839972"/>
            <a:ext cx="12291162" cy="66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dirty="0"/>
              <a:t>Как минимизировать функцию потерь?</a:t>
            </a:r>
          </a:p>
        </p:txBody>
      </p:sp>
    </p:spTree>
    <p:extLst>
      <p:ext uri="{BB962C8B-B14F-4D97-AF65-F5344CB8AC3E}">
        <p14:creationId xmlns:p14="http://schemas.microsoft.com/office/powerpoint/2010/main" val="298606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561532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Градиентный спуск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2741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endParaRPr dirty="0"/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61AA30-76B3-1F42-A79D-AB0A93817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82" y="2774306"/>
            <a:ext cx="10607835" cy="55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9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498</Words>
  <Application>Microsoft Macintosh PowerPoint</Application>
  <PresentationFormat>Custom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Roboto Bold</vt:lpstr>
      <vt:lpstr>Roboto Regular</vt:lpstr>
      <vt:lpstr>Arial</vt:lpstr>
      <vt:lpstr>Calibri</vt:lpstr>
      <vt:lpstr>Calibri Light</vt:lpstr>
      <vt:lpstr>Cambria Math</vt:lpstr>
      <vt:lpstr>Helvetica Neue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Artur Kadurin</cp:lastModifiedBy>
  <cp:revision>50</cp:revision>
  <cp:lastPrinted>2018-07-03T16:46:07Z</cp:lastPrinted>
  <dcterms:modified xsi:type="dcterms:W3CDTF">2018-12-05T19:05:27Z</dcterms:modified>
</cp:coreProperties>
</file>