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28"/>
  </p:notesMasterIdLst>
  <p:sldIdLst>
    <p:sldId id="256" r:id="rId2"/>
    <p:sldId id="257" r:id="rId3"/>
    <p:sldId id="297" r:id="rId4"/>
    <p:sldId id="305" r:id="rId5"/>
    <p:sldId id="306" r:id="rId6"/>
    <p:sldId id="307" r:id="rId7"/>
    <p:sldId id="308" r:id="rId8"/>
    <p:sldId id="270" r:id="rId9"/>
    <p:sldId id="311" r:id="rId10"/>
    <p:sldId id="310" r:id="rId11"/>
    <p:sldId id="312" r:id="rId12"/>
    <p:sldId id="313" r:id="rId13"/>
    <p:sldId id="314" r:id="rId14"/>
    <p:sldId id="315" r:id="rId15"/>
    <p:sldId id="329" r:id="rId16"/>
    <p:sldId id="328" r:id="rId17"/>
    <p:sldId id="321" r:id="rId18"/>
    <p:sldId id="322" r:id="rId19"/>
    <p:sldId id="320" r:id="rId20"/>
    <p:sldId id="271" r:id="rId21"/>
    <p:sldId id="323" r:id="rId22"/>
    <p:sldId id="324" r:id="rId23"/>
    <p:sldId id="326" r:id="rId24"/>
    <p:sldId id="325" r:id="rId25"/>
    <p:sldId id="327" r:id="rId26"/>
    <p:sldId id="263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/>
    <p:restoredTop sz="96291"/>
  </p:normalViewPr>
  <p:slideViewPr>
    <p:cSldViewPr snapToGrid="0" snapToObjects="1">
      <p:cViewPr varScale="1">
        <p:scale>
          <a:sx n="89" d="100"/>
          <a:sy n="89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FF68-703C-704A-B92E-52FC5E0B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FF5-0D40-3F49-946A-49F8E39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6790-3151-C24B-A205-4B1CE2C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B90-8D61-7945-BEB2-8693677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EA07-D18D-3741-842E-FBA5B4D1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1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7F2-DB8C-E244-AC3F-8949B43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5980-2DF6-C74B-93F3-95C2F1B2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C06A-231E-E44E-96FB-218F3E0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499D-4EED-A944-ABDC-B9BB8AE1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76-967A-5048-AE39-D25A7828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F709-D304-E846-8683-41A8F9C3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14F3-EEE1-244E-A3A6-94A940F2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751-58EE-264E-A1B4-5EE2193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9017-8870-E144-804F-06D96F9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B298-0CEF-394B-8A64-DB760BA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2D0-C421-904D-BB12-39D19DD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704-A13E-1B48-974C-C5DFE08B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CB23-F3E8-CE41-A2C7-D78095FD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197-73D9-7E49-96D8-6DDCF1E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6FA6-BFE2-064F-866C-C3A11FA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A4C-17C1-5840-A63D-BADF095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CD6C-A547-5A4A-8AD2-EB19C812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B431-C317-0640-A3F5-1F1624C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AC26-0A0B-7F4E-8F1E-450BED6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4C86-60B5-414F-B8DA-39B5E0C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1BC7-110A-0A4B-B628-3C01202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E3D-07C5-CF4F-9230-29482651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9698-EF1D-DC4D-86C0-40B2EC20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0674-304B-4443-9BD6-0660602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85C7-76F9-2D48-AED4-21ADC2A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4DBA-87BB-3348-B1BC-2FBB628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429B-0F08-8047-AC66-A6F82589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56AB-0579-944E-B55D-6C960AC0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1C25-F67D-6F4C-AACB-FB5348F8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4EB6B-258D-EB4C-A9D7-D6D1C483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26B9B-44F1-9A45-94F7-782BDA37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0549-4F9F-1C42-BAB2-62A76C32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4381-D0DB-8641-BE31-01BA54B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D4DE3-DEAE-9D48-8797-1C4F09F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5A4-8B2D-FA45-8520-CB337A7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E992D-8832-E24E-8E16-16D8139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E833-B339-1243-A180-EACFC54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0D91B-C59B-0C4F-A969-1B6FE9EC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46EBE-D1C7-8E4A-BD83-F04853A3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F6E4-BF1B-994E-9A33-86AB94B6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AED1-CFAC-EB48-A0DD-475B57E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69F-CC34-5647-9D57-BA54578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0E7B-C68C-7549-8802-01B64E8F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B26F-9860-C84E-B168-E59C1B90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B9E9-3902-D24B-AD50-C0288DF3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50BE-1224-C546-A1CC-547CB0A9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38ED-3B66-9546-9ED9-26034ED1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647-65AF-124A-AB02-908DDC8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18201-98CD-E444-8E87-3189D8A98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3B22-F995-4642-941C-93C04FAF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4233-D8EF-4248-94EB-E96B0AA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23D9-E5A9-FF43-93E5-D85F3A72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85EF-530A-CB4E-A3BB-4F01A1B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7B91D-F267-1F49-9725-CB867ECC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EAE3-0EC6-7E4B-A435-9C09AA26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D58-8203-3C49-A7CB-0FADF3DB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F03B-6403-4141-8D44-327E04D92276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02C-2163-A84B-B955-B919E2B9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22A0-11F0-8C4C-9464-4686DB7B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2888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Количество информации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483421" y="3124477"/>
            <a:ext cx="12012558" cy="454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Количество информации — это числовая характеристика, отражающая степень неопределенности которая исчезает после получения информации.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До начала лотереи 1 из миллионов билетов может оказаться выигрышным. После выпадения первых нескольких чисел количество возможных выигрышных билетов уменьшается.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6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2888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Количество информации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483421" y="3124477"/>
            <a:ext cx="12012558" cy="2604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Количество информации — это числовая характеристика, отражающая степень неопределенности которая исчезает после получения информации.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660BB-4C2B-9743-8011-16A09F5A183A}"/>
                  </a:ext>
                </a:extLst>
              </p:cNvPr>
              <p:cNvSpPr txBox="1"/>
              <p:nvPr/>
            </p:nvSpPr>
            <p:spPr>
              <a:xfrm>
                <a:off x="3024782" y="6110933"/>
                <a:ext cx="6955237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ru-RU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ru-RU" sz="3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660BB-4C2B-9743-8011-16A09F5A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782" y="6110933"/>
                <a:ext cx="6955237" cy="1129476"/>
              </a:xfrm>
              <a:prstGeom prst="rect">
                <a:avLst/>
              </a:prstGeom>
              <a:blipFill>
                <a:blip r:embed="rId4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86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04547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Информационная энтропия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483421" y="3124477"/>
            <a:ext cx="12012558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Информационная энтропия — мера неопределенности или непредсказуемости некоторой системы.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AA0F06-C09E-684C-9CBC-F704D7111470}"/>
                  </a:ext>
                </a:extLst>
              </p:cNvPr>
              <p:cNvSpPr txBox="1"/>
              <p:nvPr/>
            </p:nvSpPr>
            <p:spPr>
              <a:xfrm>
                <a:off x="4222128" y="6078275"/>
                <a:ext cx="4560544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AA0F06-C09E-684C-9CBC-F704D7111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8" y="6078275"/>
                <a:ext cx="4560544" cy="1436612"/>
              </a:xfrm>
              <a:prstGeom prst="rect">
                <a:avLst/>
              </a:prstGeom>
              <a:blipFill>
                <a:blip r:embed="rId4"/>
                <a:stretch>
                  <a:fillRect l="-554" t="-135088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4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9FF6F5-FD89-3B48-83AD-C228E90953EF}"/>
                  </a:ext>
                </a:extLst>
              </p:cNvPr>
              <p:cNvSpPr txBox="1"/>
              <p:nvPr/>
            </p:nvSpPr>
            <p:spPr>
              <a:xfrm>
                <a:off x="3980939" y="6078275"/>
                <a:ext cx="5054204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9FF6F5-FD89-3B48-83AD-C228E909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39" y="6078275"/>
                <a:ext cx="5054204" cy="1436612"/>
              </a:xfrm>
              <a:prstGeom prst="rect">
                <a:avLst/>
              </a:prstGeom>
              <a:blipFill>
                <a:blip r:embed="rId2"/>
                <a:stretch>
                  <a:fillRect l="-501" t="-135088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94100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Перекрестная энтропия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483421" y="3124477"/>
            <a:ext cx="12012558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Перекрестная энтропия — среднее количество информации в системе </a:t>
            </a:r>
            <a:r>
              <a:rPr lang="en-US" dirty="0"/>
              <a:t>Q </a:t>
            </a:r>
            <a:r>
              <a:rPr lang="ru-RU" dirty="0"/>
              <a:t>необходимое для опознания события из системы </a:t>
            </a:r>
            <a:r>
              <a:rPr lang="en-US" dirty="0"/>
              <a:t>P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98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94100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Перекрестная энтропия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483421" y="3124477"/>
            <a:ext cx="12012558" cy="6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Пример: Классификация рукописных цифр.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39B50-5F15-3A4A-ACFC-01994DD8A0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" t="5872" r="81665" b="78445"/>
          <a:stretch/>
        </p:blipFill>
        <p:spPr>
          <a:xfrm>
            <a:off x="510438" y="4958313"/>
            <a:ext cx="2476945" cy="2509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CA37D-9EB4-EA42-BBCE-C012162913F0}"/>
                  </a:ext>
                </a:extLst>
              </p:cNvPr>
              <p:cNvSpPr txBox="1"/>
              <p:nvPr/>
            </p:nvSpPr>
            <p:spPr>
              <a:xfrm>
                <a:off x="483420" y="3989145"/>
                <a:ext cx="11445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CA37D-9EB4-EA42-BBCE-C01216291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0" y="3989145"/>
                <a:ext cx="11445343" cy="646331"/>
              </a:xfrm>
              <a:prstGeom prst="rect">
                <a:avLst/>
              </a:prstGeom>
              <a:blipFill>
                <a:blip r:embed="rId5"/>
                <a:stretch>
                  <a:fillRect l="-554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784F9-9109-294D-BAF9-E5BAD4270BBA}"/>
                  </a:ext>
                </a:extLst>
              </p:cNvPr>
              <p:cNvSpPr txBox="1"/>
              <p:nvPr/>
            </p:nvSpPr>
            <p:spPr>
              <a:xfrm>
                <a:off x="511078" y="7823823"/>
                <a:ext cx="12051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0.03, 0.01, 0.14, 0.20, 0.09, 0.35, 0.13, 0.03, 0.01, 0.01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784F9-9109-294D-BAF9-E5BAD4270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8" y="7823823"/>
                <a:ext cx="12051266" cy="646331"/>
              </a:xfrm>
              <a:prstGeom prst="rect">
                <a:avLst/>
              </a:prstGeom>
              <a:blipFill>
                <a:blip r:embed="rId6"/>
                <a:stretch>
                  <a:fillRect l="-52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78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94100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Перекрестная энтропия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483421" y="3124477"/>
            <a:ext cx="12012558" cy="6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Пример: Классификация рукописных цифр.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39B50-5F15-3A4A-ACFC-01994DD8A0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" t="5872" r="81665" b="78445"/>
          <a:stretch/>
        </p:blipFill>
        <p:spPr>
          <a:xfrm>
            <a:off x="510438" y="4958313"/>
            <a:ext cx="2476945" cy="2509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CA37D-9EB4-EA42-BBCE-C012162913F0}"/>
                  </a:ext>
                </a:extLst>
              </p:cNvPr>
              <p:cNvSpPr txBox="1"/>
              <p:nvPr/>
            </p:nvSpPr>
            <p:spPr>
              <a:xfrm>
                <a:off x="483420" y="3989145"/>
                <a:ext cx="11445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0.00, 0.00, 0.00, 0.00, 0.00, 1.00, 0.00, 0.00, 0.00, 0.00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CA37D-9EB4-EA42-BBCE-C01216291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0" y="3989145"/>
                <a:ext cx="11445343" cy="646331"/>
              </a:xfrm>
              <a:prstGeom prst="rect">
                <a:avLst/>
              </a:prstGeom>
              <a:blipFill>
                <a:blip r:embed="rId5"/>
                <a:stretch>
                  <a:fillRect l="-554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784F9-9109-294D-BAF9-E5BAD4270BBA}"/>
                  </a:ext>
                </a:extLst>
              </p:cNvPr>
              <p:cNvSpPr txBox="1"/>
              <p:nvPr/>
            </p:nvSpPr>
            <p:spPr>
              <a:xfrm>
                <a:off x="511078" y="7823823"/>
                <a:ext cx="12051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0.03, 0.01, 0.14, 0.20, 0.09, 0.35, 0.13, 0.03, 0.01, 0.01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784F9-9109-294D-BAF9-E5BAD4270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8" y="7823823"/>
                <a:ext cx="12051266" cy="646331"/>
              </a:xfrm>
              <a:prstGeom prst="rect">
                <a:avLst/>
              </a:prstGeom>
              <a:blipFill>
                <a:blip r:embed="rId6"/>
                <a:stretch>
                  <a:fillRect l="-52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25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94100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Перекрестная энтропия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483421" y="3124477"/>
            <a:ext cx="12012558" cy="6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Пример: Классификация рукописных цифр.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39B50-5F15-3A4A-ACFC-01994DD8A0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" t="5872" r="81665" b="78445"/>
          <a:stretch/>
        </p:blipFill>
        <p:spPr>
          <a:xfrm>
            <a:off x="510438" y="4958313"/>
            <a:ext cx="2476945" cy="2509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CA37D-9EB4-EA42-BBCE-C012162913F0}"/>
                  </a:ext>
                </a:extLst>
              </p:cNvPr>
              <p:cNvSpPr txBox="1"/>
              <p:nvPr/>
            </p:nvSpPr>
            <p:spPr>
              <a:xfrm>
                <a:off x="483420" y="3989145"/>
                <a:ext cx="11445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0.00, 0.00, 0.00, 0.00, 0.00, 1.00, 0.00, 0.00, 0.00, 0.00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CA37D-9EB4-EA42-BBCE-C01216291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0" y="3989145"/>
                <a:ext cx="11445343" cy="646331"/>
              </a:xfrm>
              <a:prstGeom prst="rect">
                <a:avLst/>
              </a:prstGeom>
              <a:blipFill>
                <a:blip r:embed="rId5"/>
                <a:stretch>
                  <a:fillRect l="-554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784F9-9109-294D-BAF9-E5BAD4270BBA}"/>
                  </a:ext>
                </a:extLst>
              </p:cNvPr>
              <p:cNvSpPr txBox="1"/>
              <p:nvPr/>
            </p:nvSpPr>
            <p:spPr>
              <a:xfrm>
                <a:off x="511078" y="7823823"/>
                <a:ext cx="12051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0.03, 0.01, 0.14, 0.20, 0.09, 0.35, 0.13, 0.03, 0.01, 0.01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784F9-9109-294D-BAF9-E5BAD4270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8" y="7823823"/>
                <a:ext cx="12051266" cy="646331"/>
              </a:xfrm>
              <a:prstGeom prst="rect">
                <a:avLst/>
              </a:prstGeom>
              <a:blipFill>
                <a:blip r:embed="rId6"/>
                <a:stretch>
                  <a:fillRect l="-52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4EC81B-F8B2-8A45-B259-3B9E3CD86FE7}"/>
                  </a:ext>
                </a:extLst>
              </p:cNvPr>
              <p:cNvSpPr txBox="1"/>
              <p:nvPr/>
            </p:nvSpPr>
            <p:spPr>
              <a:xfrm>
                <a:off x="3497049" y="5494558"/>
                <a:ext cx="9785998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𝛨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=−1.00∗</m:t>
                      </m:r>
                      <m:func>
                        <m:func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0.35</m:t>
                          </m:r>
                        </m:e>
                      </m:func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4EC81B-F8B2-8A45-B259-3B9E3CD86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49" y="5494558"/>
                <a:ext cx="9785998" cy="1436612"/>
              </a:xfrm>
              <a:prstGeom prst="rect">
                <a:avLst/>
              </a:prstGeom>
              <a:blipFill>
                <a:blip r:embed="rId7"/>
                <a:stretch>
                  <a:fillRect l="-518" t="-135965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99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32572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Относительная энтропия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483421" y="3124477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Дивергенция </a:t>
            </a:r>
            <a:r>
              <a:rPr lang="ru-RU" dirty="0" err="1"/>
              <a:t>Кульбака-Лейблера</a:t>
            </a:r>
            <a:r>
              <a:rPr lang="ru-RU" dirty="0"/>
              <a:t> или относительная энтропия — это величина потерь информации при переходе от одной системы к другой.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545509-244B-E64B-983E-91549DB6C261}"/>
                  </a:ext>
                </a:extLst>
              </p:cNvPr>
              <p:cNvSpPr txBox="1"/>
              <p:nvPr/>
            </p:nvSpPr>
            <p:spPr>
              <a:xfrm>
                <a:off x="2209654" y="5729346"/>
                <a:ext cx="8585492" cy="1990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545509-244B-E64B-983E-91549DB6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54" y="5729346"/>
                <a:ext cx="8585492" cy="1990610"/>
              </a:xfrm>
              <a:prstGeom prst="rect">
                <a:avLst/>
              </a:prstGeom>
              <a:blipFill>
                <a:blip r:embed="rId4"/>
                <a:stretch>
                  <a:fillRect l="-13294" t="-70253" b="-136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8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32572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Относительная энтропия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ункт списка…">
                <a:extLst>
                  <a:ext uri="{FF2B5EF4-FFF2-40B4-BE49-F238E27FC236}">
                    <a16:creationId xmlns:a16="http://schemas.microsoft.com/office/drawing/2014/main" id="{C0ADA42D-3FB5-2447-8016-4B9FA47D53D3}"/>
                  </a:ext>
                </a:extLst>
              </p:cNvPr>
              <p:cNvSpPr txBox="1"/>
              <p:nvPr/>
            </p:nvSpPr>
            <p:spPr>
              <a:xfrm>
                <a:off x="483421" y="3124477"/>
                <a:ext cx="12012558" cy="45437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dirty="0"/>
                  <a:t>Дивергенция </a:t>
                </a:r>
                <a:r>
                  <a:rPr lang="ru-RU" dirty="0" err="1"/>
                  <a:t>Кульбака-Лейблера</a:t>
                </a:r>
                <a:r>
                  <a:rPr lang="ru-RU" dirty="0"/>
                  <a:t> или относительная энтропия — это величина потерь информации при переходе от одной системы к другой.</a:t>
                </a:r>
              </a:p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endParaRPr lang="ru-RU" dirty="0"/>
              </a:p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dirty="0"/>
                  <a:t>Когда мы минимизируем кросс-энтропию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ru-RU" dirty="0"/>
                  <a:t> по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ru-RU" dirty="0"/>
                  <a:t> константа! Поэтому мы одновременно минимизируем и расстояние </a:t>
                </a:r>
                <a:r>
                  <a:rPr lang="ru-RU" dirty="0" err="1"/>
                  <a:t>Кульбака-Лейблера</a:t>
                </a:r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11" name="Пункт списка…">
                <a:extLst>
                  <a:ext uri="{FF2B5EF4-FFF2-40B4-BE49-F238E27FC236}">
                    <a16:creationId xmlns:a16="http://schemas.microsoft.com/office/drawing/2014/main" id="{C0ADA42D-3FB5-2447-8016-4B9FA47D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1" y="3124477"/>
                <a:ext cx="12012558" cy="4543744"/>
              </a:xfrm>
              <a:prstGeom prst="rect">
                <a:avLst/>
              </a:prstGeom>
              <a:blipFill>
                <a:blip r:embed="rId4"/>
                <a:stretch>
                  <a:fillRect l="-1373" r="-1901" b="-25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39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Граф вычислений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Перекрестная энтропия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Трюки с </a:t>
            </a:r>
            <a:r>
              <a:rPr lang="en-US" dirty="0" err="1"/>
              <a:t>softmax</a:t>
            </a:r>
            <a:endParaRPr lang="ru-RU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модуль </a:t>
            </a:r>
            <a:r>
              <a:rPr lang="en-US" b="0" dirty="0"/>
              <a:t>Module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r>
              <a:rPr lang="en-US" b="0" dirty="0"/>
              <a:t>:</a:t>
            </a:r>
            <a:r>
              <a:rPr lang="ru-RU" b="0" dirty="0"/>
              <a:t> первая </a:t>
            </a:r>
            <a:r>
              <a:rPr lang="ru-RU" b="0" dirty="0" err="1"/>
              <a:t>нейросеть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21546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650979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Погружение в </a:t>
            </a:r>
            <a:r>
              <a:rPr lang="en-US" dirty="0" err="1"/>
              <a:t>PyTorch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3839706"/>
            <a:ext cx="712695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Динамический граф вычислений</a:t>
            </a:r>
            <a:br>
              <a:rPr lang="ru-RU" dirty="0"/>
            </a:br>
            <a:r>
              <a:rPr lang="ru-RU" dirty="0"/>
              <a:t>и численные трюки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234359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Артур </a:t>
            </a:r>
            <a:r>
              <a:rPr lang="ru-RU" dirty="0" err="1"/>
              <a:t>Кадурин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/>
              <a:t>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474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Функция </a:t>
            </a:r>
            <a:r>
              <a:rPr lang="en-US" dirty="0" err="1"/>
              <a:t>softmax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Пункт списка…">
            <a:extLst>
              <a:ext uri="{FF2B5EF4-FFF2-40B4-BE49-F238E27FC236}">
                <a16:creationId xmlns:a16="http://schemas.microsoft.com/office/drawing/2014/main" id="{46A6523E-7CDB-8F48-931B-AE685CEDA879}"/>
              </a:ext>
            </a:extLst>
          </p:cNvPr>
          <p:cNvSpPr txBox="1"/>
          <p:nvPr/>
        </p:nvSpPr>
        <p:spPr>
          <a:xfrm>
            <a:off x="510438" y="4372408"/>
            <a:ext cx="12012558" cy="6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Какие могут быть проблемы?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E87F0-5941-0A43-8A9F-9ADD8F2314CC}"/>
                  </a:ext>
                </a:extLst>
              </p:cNvPr>
              <p:cNvSpPr txBox="1"/>
              <p:nvPr/>
            </p:nvSpPr>
            <p:spPr>
              <a:xfrm>
                <a:off x="4155667" y="2713303"/>
                <a:ext cx="4693464" cy="12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E87F0-5941-0A43-8A9F-9ADD8F23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67" y="2713303"/>
                <a:ext cx="4693464" cy="1277401"/>
              </a:xfrm>
              <a:prstGeom prst="rect">
                <a:avLst/>
              </a:prstGeom>
              <a:blipFill>
                <a:blip r:embed="rId4"/>
                <a:stretch>
                  <a:fillRect l="-1887" t="-22772" b="-105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60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474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Функция </a:t>
            </a:r>
            <a:r>
              <a:rPr lang="en-US" dirty="0" err="1"/>
              <a:t>softmax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ункт списка…">
                <a:extLst>
                  <a:ext uri="{FF2B5EF4-FFF2-40B4-BE49-F238E27FC236}">
                    <a16:creationId xmlns:a16="http://schemas.microsoft.com/office/drawing/2014/main" id="{46A6523E-7CDB-8F48-931B-AE685CEDA879}"/>
                  </a:ext>
                </a:extLst>
              </p:cNvPr>
              <p:cNvSpPr txBox="1"/>
              <p:nvPr/>
            </p:nvSpPr>
            <p:spPr>
              <a:xfrm>
                <a:off x="510438" y="4372408"/>
                <a:ext cx="12012558" cy="195842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dirty="0"/>
                  <a:t>Какие могут быть проблемы?</a:t>
                </a:r>
              </a:p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dirty="0"/>
                  <a:t>При относительно небольших абсолютных значениях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sup>
                    </m:sSup>
                  </m:oMath>
                </a14:m>
                <a:r>
                  <a:rPr lang="ru-RU" dirty="0"/>
                  <a:t> может оказаться слишком большим или слишком маленьким.</a:t>
                </a:r>
                <a:endParaRPr dirty="0"/>
              </a:p>
            </p:txBody>
          </p:sp>
        </mc:Choice>
        <mc:Fallback xmlns="">
          <p:sp>
            <p:nvSpPr>
              <p:cNvPr id="13" name="Пункт списка…">
                <a:extLst>
                  <a:ext uri="{FF2B5EF4-FFF2-40B4-BE49-F238E27FC236}">
                    <a16:creationId xmlns:a16="http://schemas.microsoft.com/office/drawing/2014/main" id="{46A6523E-7CDB-8F48-931B-AE685CED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372408"/>
                <a:ext cx="12012558" cy="1958421"/>
              </a:xfrm>
              <a:prstGeom prst="rect">
                <a:avLst/>
              </a:prstGeom>
              <a:blipFill>
                <a:blip r:embed="rId4"/>
                <a:stretch>
                  <a:fillRect l="-1373" b="-77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E87F0-5941-0A43-8A9F-9ADD8F2314CC}"/>
                  </a:ext>
                </a:extLst>
              </p:cNvPr>
              <p:cNvSpPr txBox="1"/>
              <p:nvPr/>
            </p:nvSpPr>
            <p:spPr>
              <a:xfrm>
                <a:off x="4155667" y="2713303"/>
                <a:ext cx="4693464" cy="12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E87F0-5941-0A43-8A9F-9ADD8F23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67" y="2713303"/>
                <a:ext cx="4693464" cy="1277401"/>
              </a:xfrm>
              <a:prstGeom prst="rect">
                <a:avLst/>
              </a:prstGeom>
              <a:blipFill>
                <a:blip r:embed="rId5"/>
                <a:stretch>
                  <a:fillRect l="-1887" t="-22772" b="-105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18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38728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Первый трюк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E87F0-5941-0A43-8A9F-9ADD8F2314CC}"/>
                  </a:ext>
                </a:extLst>
              </p:cNvPr>
              <p:cNvSpPr txBox="1"/>
              <p:nvPr/>
            </p:nvSpPr>
            <p:spPr>
              <a:xfrm>
                <a:off x="4155667" y="2713303"/>
                <a:ext cx="4693464" cy="12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E87F0-5941-0A43-8A9F-9ADD8F23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67" y="2713303"/>
                <a:ext cx="4693464" cy="1277401"/>
              </a:xfrm>
              <a:prstGeom prst="rect">
                <a:avLst/>
              </a:prstGeom>
              <a:blipFill>
                <a:blip r:embed="rId4"/>
                <a:stretch>
                  <a:fillRect l="-1887" t="-22772" b="-105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5406FF-8F98-9144-8353-C30E41FD6567}"/>
                  </a:ext>
                </a:extLst>
              </p:cNvPr>
              <p:cNvSpPr txBox="1"/>
              <p:nvPr/>
            </p:nvSpPr>
            <p:spPr>
              <a:xfrm>
                <a:off x="1431331" y="4293919"/>
                <a:ext cx="10142135" cy="128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−с</m:t>
                          </m:r>
                        </m:e>
                      </m:d>
                      <m:r>
                        <a:rPr lang="ru-R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−с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−с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5406FF-8F98-9144-8353-C30E41FD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31" y="4293919"/>
                <a:ext cx="10142135" cy="1282146"/>
              </a:xfrm>
              <a:prstGeom prst="rect">
                <a:avLst/>
              </a:prstGeom>
              <a:blipFill>
                <a:blip r:embed="rId5"/>
                <a:stretch>
                  <a:fillRect l="-626" t="-21569" b="-10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CA76B176-6F57-4E47-8798-68A5821E8D13}"/>
              </a:ext>
            </a:extLst>
          </p:cNvPr>
          <p:cNvSpPr txBox="1"/>
          <p:nvPr/>
        </p:nvSpPr>
        <p:spPr>
          <a:xfrm>
            <a:off x="510438" y="6102934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При изменении всего вектора на одну и ту же константу значение функции не меняется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Почему это хорошо?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57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369652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Второй трюк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E87F0-5941-0A43-8A9F-9ADD8F2314CC}"/>
                  </a:ext>
                </a:extLst>
              </p:cNvPr>
              <p:cNvSpPr txBox="1"/>
              <p:nvPr/>
            </p:nvSpPr>
            <p:spPr>
              <a:xfrm>
                <a:off x="4155667" y="2713303"/>
                <a:ext cx="4693464" cy="12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E87F0-5941-0A43-8A9F-9ADD8F23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67" y="2713303"/>
                <a:ext cx="4693464" cy="1277401"/>
              </a:xfrm>
              <a:prstGeom prst="rect">
                <a:avLst/>
              </a:prstGeom>
              <a:blipFill>
                <a:blip r:embed="rId4"/>
                <a:stretch>
                  <a:fillRect l="-1887" t="-22772" b="-105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CA76B176-6F57-4E47-8798-68A5821E8D13}"/>
              </a:ext>
            </a:extLst>
          </p:cNvPr>
          <p:cNvSpPr txBox="1"/>
          <p:nvPr/>
        </p:nvSpPr>
        <p:spPr>
          <a:xfrm>
            <a:off x="510438" y="6102934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При вычислении кросс-энтропии мы считаем логарифм от выходов сети.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Какие могут быть проблемы?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490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369652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Второй трюк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E87F0-5941-0A43-8A9F-9ADD8F2314CC}"/>
                  </a:ext>
                </a:extLst>
              </p:cNvPr>
              <p:cNvSpPr txBox="1"/>
              <p:nvPr/>
            </p:nvSpPr>
            <p:spPr>
              <a:xfrm>
                <a:off x="4155667" y="2713303"/>
                <a:ext cx="4693464" cy="12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E87F0-5941-0A43-8A9F-9ADD8F23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67" y="2713303"/>
                <a:ext cx="4693464" cy="1277401"/>
              </a:xfrm>
              <a:prstGeom prst="rect">
                <a:avLst/>
              </a:prstGeom>
              <a:blipFill>
                <a:blip r:embed="rId4"/>
                <a:stretch>
                  <a:fillRect l="-1887" t="-22772" b="-105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8097C5-F979-3A4F-AA5D-78BBE62731A3}"/>
                  </a:ext>
                </a:extLst>
              </p:cNvPr>
              <p:cNvSpPr txBox="1"/>
              <p:nvPr/>
            </p:nvSpPr>
            <p:spPr>
              <a:xfrm>
                <a:off x="1826377" y="4293919"/>
                <a:ext cx="9352047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8097C5-F979-3A4F-AA5D-78BBE627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377" y="4293919"/>
                <a:ext cx="9352047" cy="1436612"/>
              </a:xfrm>
              <a:prstGeom prst="rect">
                <a:avLst/>
              </a:prstGeom>
              <a:blipFill>
                <a:blip r:embed="rId5"/>
                <a:stretch>
                  <a:fillRect l="-951" t="-135088" r="-1766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1E2D3BB2-235D-7B42-B5BE-397E171B3DC9}"/>
              </a:ext>
            </a:extLst>
          </p:cNvPr>
          <p:cNvSpPr txBox="1"/>
          <p:nvPr/>
        </p:nvSpPr>
        <p:spPr>
          <a:xfrm>
            <a:off x="510438" y="6102934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При вычислении кросс-энтропии мы считаем логарифм от выходов сети.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Какие могут быть проблемы?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684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Граф вычислений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Перекрестная энтропия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Трюки с </a:t>
            </a:r>
            <a:r>
              <a:rPr lang="en-US" b="0" dirty="0" err="1"/>
              <a:t>softmax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Практика: модуль </a:t>
            </a:r>
            <a:r>
              <a:rPr lang="en-US" dirty="0"/>
              <a:t>Module</a:t>
            </a:r>
            <a:endParaRPr lang="ru-RU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Практика</a:t>
            </a:r>
            <a:r>
              <a:rPr lang="en-US" dirty="0"/>
              <a:t>:</a:t>
            </a:r>
            <a:r>
              <a:rPr lang="ru-RU" dirty="0"/>
              <a:t> первая </a:t>
            </a:r>
            <a:r>
              <a:rPr lang="ru-RU" dirty="0" err="1"/>
              <a:t>нейросеть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40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Граф вычислений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Перекрестная энтропия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Трюки с </a:t>
            </a:r>
            <a:r>
              <a:rPr lang="en-US" b="0" dirty="0" err="1"/>
              <a:t>softmax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модуль </a:t>
            </a:r>
            <a:r>
              <a:rPr lang="en-US" b="0" dirty="0"/>
              <a:t>Module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r>
              <a:rPr lang="en-US" b="0" dirty="0"/>
              <a:t>:</a:t>
            </a:r>
            <a:r>
              <a:rPr lang="ru-RU" b="0" dirty="0"/>
              <a:t> первая </a:t>
            </a:r>
            <a:r>
              <a:rPr lang="ru-RU" b="0" dirty="0" err="1"/>
              <a:t>нейросеть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6922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23783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Граф вычислений в </a:t>
            </a:r>
            <a:r>
              <a:rPr lang="en-US" dirty="0" err="1"/>
              <a:t>PyTorch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77B25-C9DA-0540-858E-CC73C2B39FFF}"/>
              </a:ext>
            </a:extLst>
          </p:cNvPr>
          <p:cNvSpPr txBox="1"/>
          <p:nvPr/>
        </p:nvSpPr>
        <p:spPr>
          <a:xfrm>
            <a:off x="4137810" y="8189377"/>
            <a:ext cx="472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0" dirty="0"/>
              <a:t>Изображение с сайта </a:t>
            </a:r>
            <a:r>
              <a:rPr lang="en-US" sz="1600" b="0" dirty="0"/>
              <a:t>https://</a:t>
            </a:r>
            <a:r>
              <a:rPr lang="en-US" sz="1600" b="0" dirty="0" err="1"/>
              <a:t>pytorch.org</a:t>
            </a:r>
            <a:r>
              <a:rPr lang="en-US" sz="1600" b="0" dirty="0"/>
              <a:t>/about/</a:t>
            </a:r>
            <a:endParaRPr lang="ru-RU" sz="16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47E28-3844-2246-A9A6-D817BC49E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24" y="3108920"/>
            <a:ext cx="8769352" cy="49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16276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Граф вычислений в </a:t>
            </a:r>
            <a:r>
              <a:rPr lang="en-US" dirty="0" err="1"/>
              <a:t>TensorFlow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4C64B-CC0E-5B4D-9671-AF6EBC67A9BC}"/>
              </a:ext>
            </a:extLst>
          </p:cNvPr>
          <p:cNvSpPr txBox="1"/>
          <p:nvPr/>
        </p:nvSpPr>
        <p:spPr>
          <a:xfrm>
            <a:off x="2770449" y="8189377"/>
            <a:ext cx="7463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0" dirty="0"/>
              <a:t>Изображение с сайта </a:t>
            </a:r>
            <a:r>
              <a:rPr lang="en-US" sz="1600" b="0" dirty="0"/>
              <a:t>https://</a:t>
            </a:r>
            <a:r>
              <a:rPr lang="en-US" sz="1600" b="0" dirty="0" err="1"/>
              <a:t>www.tensorflow.org</a:t>
            </a:r>
            <a:r>
              <a:rPr lang="en-US" sz="1600" b="0" dirty="0"/>
              <a:t>/</a:t>
            </a:r>
            <a:r>
              <a:rPr lang="en-US" sz="1600" b="0" dirty="0" err="1"/>
              <a:t>programmers_guide</a:t>
            </a:r>
            <a:r>
              <a:rPr lang="en-US" sz="1600" b="0" dirty="0"/>
              <a:t>/graphs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43558-AEFE-0B42-982A-D7C33A8E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46" y="2741965"/>
            <a:ext cx="2915705" cy="51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23435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Разница между графами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90170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</a:t>
            </a:r>
            <a:r>
              <a:rPr lang="en-US" dirty="0"/>
              <a:t>CEO </a:t>
            </a:r>
            <a:r>
              <a:rPr lang="en-US" dirty="0" err="1"/>
              <a:t>Insilico</a:t>
            </a:r>
            <a:r>
              <a:rPr lang="en-US" dirty="0"/>
              <a:t> Taiwan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885896" y="3251712"/>
            <a:ext cx="9466418" cy="38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Динамический: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Память выделяется динамически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Объекты могут иметь произвольный размер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Статический:</a:t>
            </a:r>
          </a:p>
          <a:p>
            <a:pPr marL="457200" indent="-45720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Память выделяется при описании графа</a:t>
            </a:r>
          </a:p>
          <a:p>
            <a:pPr marL="457200" indent="-45720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Можно оптимизировать за счет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235868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Граф вычислений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Перекрестная энтропия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Трюки с </a:t>
            </a:r>
            <a:r>
              <a:rPr lang="en-US" b="0" dirty="0" err="1"/>
              <a:t>softmax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модуль </a:t>
            </a:r>
            <a:r>
              <a:rPr lang="en-US" b="0" dirty="0"/>
              <a:t>Module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r>
              <a:rPr lang="en-US" b="0" dirty="0"/>
              <a:t>:</a:t>
            </a:r>
            <a:r>
              <a:rPr lang="ru-RU" b="0" dirty="0"/>
              <a:t> первая </a:t>
            </a:r>
            <a:r>
              <a:rPr lang="ru-RU" b="0" dirty="0" err="1"/>
              <a:t>нейросеть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31916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387445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Информация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483421" y="3124477"/>
            <a:ext cx="12012558" cy="389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Сведения, воспринимаемые человеком и (или) специальными устройствами как отражение фактов материального или духовного мира в процессе коммуникации (ГОСТ 7.0-99).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Знания о предметах, фактах, идеях и т. д., которыми могут обмениваться люди в рамках конкретного контекста (</a:t>
            </a:r>
            <a:r>
              <a:rPr lang="en-US" dirty="0"/>
              <a:t>ISO/IEC 10746-2:1996);</a:t>
            </a:r>
          </a:p>
        </p:txBody>
      </p:sp>
    </p:spTree>
    <p:extLst>
      <p:ext uri="{BB962C8B-B14F-4D97-AF65-F5344CB8AC3E}">
        <p14:creationId xmlns:p14="http://schemas.microsoft.com/office/powerpoint/2010/main" val="21336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2888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Количество информации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483421" y="3124477"/>
            <a:ext cx="12012558" cy="325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Количество информации — это числовая характеристика, отражающая степень неопределенности которая исчезает после получения информации.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Можете привести пример?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71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685</Words>
  <Application>Microsoft Macintosh PowerPoint</Application>
  <PresentationFormat>Custom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Roboto Bold</vt:lpstr>
      <vt:lpstr>Roboto Regular</vt:lpstr>
      <vt:lpstr>Arial</vt:lpstr>
      <vt:lpstr>Calibri</vt:lpstr>
      <vt:lpstr>Calibri Light</vt:lpstr>
      <vt:lpstr>Cambria Math</vt:lpstr>
      <vt:lpstr>Helvetica Neue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Artur Kadurin</cp:lastModifiedBy>
  <cp:revision>40</cp:revision>
  <cp:lastPrinted>2018-07-03T16:46:07Z</cp:lastPrinted>
  <dcterms:modified xsi:type="dcterms:W3CDTF">2018-12-08T08:57:08Z</dcterms:modified>
</cp:coreProperties>
</file>