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4"/>
  </p:notesMasterIdLst>
  <p:sldIdLst>
    <p:sldId id="256" r:id="rId2"/>
    <p:sldId id="257" r:id="rId3"/>
    <p:sldId id="297" r:id="rId4"/>
    <p:sldId id="305" r:id="rId5"/>
    <p:sldId id="331" r:id="rId6"/>
    <p:sldId id="332" r:id="rId7"/>
    <p:sldId id="333" r:id="rId8"/>
    <p:sldId id="330" r:id="rId9"/>
    <p:sldId id="334" r:id="rId10"/>
    <p:sldId id="335" r:id="rId11"/>
    <p:sldId id="336" r:id="rId12"/>
    <p:sldId id="341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263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2"/>
    <p:restoredTop sz="96291"/>
  </p:normalViewPr>
  <p:slideViewPr>
    <p:cSldViewPr snapToGrid="0" snapToObjects="1">
      <p:cViewPr varScale="1">
        <p:scale>
          <a:sx n="89" d="100"/>
          <a:sy n="8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B333F-05C1-074F-97E9-ACFC1F588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1" y="1181100"/>
            <a:ext cx="7493000" cy="7493000"/>
          </a:xfrm>
          <a:prstGeom prst="rect">
            <a:avLst/>
          </a:prstGeom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1" y="1503938"/>
            <a:ext cx="5002980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Переобучение.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Смещенная выборка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Недостаточная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358382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1" y="1503938"/>
            <a:ext cx="5002980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Ранняя остановка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D045BA-5A0B-5240-89EA-D896C75A7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181099"/>
            <a:ext cx="7505701" cy="55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0" y="1503938"/>
            <a:ext cx="12078923" cy="389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Регуляризация: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мы можем это сделать?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7EFC1-0BC0-7042-894A-31971354C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3" y="1181100"/>
            <a:ext cx="7312918" cy="29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0" y="1503938"/>
            <a:ext cx="12078923" cy="389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Регуляризация: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мы можем это сделать?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7EFC1-0BC0-7042-894A-31971354C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3" y="1181100"/>
            <a:ext cx="7312918" cy="295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AE50BA-32B7-5B46-A53F-1B6F986C4323}"/>
                  </a:ext>
                </a:extLst>
              </p:cNvPr>
              <p:cNvSpPr txBox="1"/>
              <p:nvPr/>
            </p:nvSpPr>
            <p:spPr>
              <a:xfrm>
                <a:off x="2569357" y="5857871"/>
                <a:ext cx="7976735" cy="903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AE50BA-32B7-5B46-A53F-1B6F986C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57" y="5857871"/>
                <a:ext cx="7976735" cy="903261"/>
              </a:xfrm>
              <a:prstGeom prst="rect">
                <a:avLst/>
              </a:prstGeom>
              <a:blipFill>
                <a:blip r:embed="rId5"/>
                <a:stretch>
                  <a:fillRect t="-170833" b="-24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3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0" y="1503938"/>
            <a:ext cx="12078923" cy="389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Регуляризация: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мы можем это сделать?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7EFC1-0BC0-7042-894A-31971354C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3" y="1181100"/>
            <a:ext cx="7312918" cy="295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AE50BA-32B7-5B46-A53F-1B6F986C4323}"/>
                  </a:ext>
                </a:extLst>
              </p:cNvPr>
              <p:cNvSpPr txBox="1"/>
              <p:nvPr/>
            </p:nvSpPr>
            <p:spPr>
              <a:xfrm>
                <a:off x="2569357" y="5857871"/>
                <a:ext cx="7976735" cy="903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AE50BA-32B7-5B46-A53F-1B6F986C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57" y="5857871"/>
                <a:ext cx="7976735" cy="903261"/>
              </a:xfrm>
              <a:prstGeom prst="rect">
                <a:avLst/>
              </a:prstGeom>
              <a:blipFill>
                <a:blip r:embed="rId5"/>
                <a:stretch>
                  <a:fillRect t="-170833" b="-24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80A0D-3C14-AF4E-93F1-A5B915224A3F}"/>
                  </a:ext>
                </a:extLst>
              </p:cNvPr>
              <p:cNvSpPr txBox="1"/>
              <p:nvPr/>
            </p:nvSpPr>
            <p:spPr>
              <a:xfrm>
                <a:off x="7281609" y="6837707"/>
                <a:ext cx="326448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80A0D-3C14-AF4E-93F1-A5B915224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09" y="6837707"/>
                <a:ext cx="3264483" cy="578685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B1C60-6A5F-9D4C-97B0-63FAC48C3D7C}"/>
                  </a:ext>
                </a:extLst>
              </p:cNvPr>
              <p:cNvSpPr txBox="1"/>
              <p:nvPr/>
            </p:nvSpPr>
            <p:spPr>
              <a:xfrm>
                <a:off x="2569357" y="6837707"/>
                <a:ext cx="325621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B1C60-6A5F-9D4C-97B0-63FAC48C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57" y="6837707"/>
                <a:ext cx="3256212" cy="57868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7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ункт списка…">
            <a:extLst>
              <a:ext uri="{FF2B5EF4-FFF2-40B4-BE49-F238E27FC236}">
                <a16:creationId xmlns:a16="http://schemas.microsoft.com/office/drawing/2014/main" id="{D380EBCB-A92E-A64C-A638-4D543E741C6D}"/>
              </a:ext>
            </a:extLst>
          </p:cNvPr>
          <p:cNvSpPr txBox="1"/>
          <p:nvPr/>
        </p:nvSpPr>
        <p:spPr>
          <a:xfrm>
            <a:off x="483420" y="1503938"/>
            <a:ext cx="12078923" cy="2604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Регуляризация</a:t>
            </a:r>
            <a:endParaRPr lang="en-US" dirty="0"/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Специальные слои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F36895-1A0A-DD4B-97C3-67DF07554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4" y="1181099"/>
            <a:ext cx="7325618" cy="36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Валидация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Нормализация мини-</a:t>
            </a:r>
            <a:r>
              <a:rPr lang="ru-RU" dirty="0" err="1"/>
              <a:t>батчами</a:t>
            </a:r>
            <a:r>
              <a:rPr lang="ru-RU" dirty="0"/>
              <a:t> и </a:t>
            </a:r>
            <a:r>
              <a:rPr lang="ru-RU" dirty="0" err="1"/>
              <a:t>дропаут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00400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F36895-1A0A-DD4B-97C3-67DF07554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79" y="2630601"/>
            <a:ext cx="8344442" cy="4156235"/>
          </a:xfrm>
          <a:prstGeom prst="rect">
            <a:avLst/>
          </a:prstGeom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F8EA1673-FF78-FF4F-80C2-D08D56F93357}"/>
              </a:ext>
            </a:extLst>
          </p:cNvPr>
          <p:cNvSpPr txBox="1"/>
          <p:nvPr/>
        </p:nvSpPr>
        <p:spPr>
          <a:xfrm>
            <a:off x="510438" y="1636773"/>
            <a:ext cx="247183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Дропаут</a:t>
            </a:r>
            <a:endParaRPr dirty="0"/>
          </a:p>
        </p:txBody>
      </p:sp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9408C104-3866-9749-B0F9-7E5DFE48E90C}"/>
              </a:ext>
            </a:extLst>
          </p:cNvPr>
          <p:cNvSpPr txBox="1"/>
          <p:nvPr/>
        </p:nvSpPr>
        <p:spPr>
          <a:xfrm>
            <a:off x="510438" y="6786836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 процессе обучения нейронной сети мы можем, как бы, временно «выключать» часть нейронов. </a:t>
            </a:r>
          </a:p>
        </p:txBody>
      </p:sp>
    </p:spTree>
    <p:extLst>
      <p:ext uri="{BB962C8B-B14F-4D97-AF65-F5344CB8AC3E}">
        <p14:creationId xmlns:p14="http://schemas.microsoft.com/office/powerpoint/2010/main" val="5999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F8EA1673-FF78-FF4F-80C2-D08D56F93357}"/>
              </a:ext>
            </a:extLst>
          </p:cNvPr>
          <p:cNvSpPr txBox="1"/>
          <p:nvPr/>
        </p:nvSpPr>
        <p:spPr>
          <a:xfrm>
            <a:off x="510438" y="1636773"/>
            <a:ext cx="58092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Батч</a:t>
            </a:r>
            <a:r>
              <a:rPr lang="ru-RU" dirty="0"/>
              <a:t>-нормализация</a:t>
            </a:r>
            <a:endParaRPr dirty="0"/>
          </a:p>
        </p:txBody>
      </p:sp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9408C104-3866-9749-B0F9-7E5DFE48E90C}"/>
              </a:ext>
            </a:extLst>
          </p:cNvPr>
          <p:cNvSpPr txBox="1"/>
          <p:nvPr/>
        </p:nvSpPr>
        <p:spPr>
          <a:xfrm>
            <a:off x="510438" y="6786836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 процессе обучения нейронной сети мы можем нормировать активации каждого слоя используя статистики текущего </a:t>
            </a:r>
            <a:r>
              <a:rPr lang="ru-RU" dirty="0" err="1"/>
              <a:t>батча</a:t>
            </a:r>
            <a:r>
              <a:rPr lang="ru-RU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74FF59-89E2-184B-8956-31144A78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82" y="2634971"/>
            <a:ext cx="6515236" cy="41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F8EA1673-FF78-FF4F-80C2-D08D56F93357}"/>
              </a:ext>
            </a:extLst>
          </p:cNvPr>
          <p:cNvSpPr txBox="1"/>
          <p:nvPr/>
        </p:nvSpPr>
        <p:spPr>
          <a:xfrm>
            <a:off x="510438" y="1636773"/>
            <a:ext cx="58092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Батч</a:t>
            </a:r>
            <a:r>
              <a:rPr lang="ru-RU" dirty="0"/>
              <a:t>-нормализация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/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92108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Переобучение и регуляризация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729366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Как и чему учить нейронные сети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F8EA1673-FF78-FF4F-80C2-D08D56F93357}"/>
              </a:ext>
            </a:extLst>
          </p:cNvPr>
          <p:cNvSpPr txBox="1"/>
          <p:nvPr/>
        </p:nvSpPr>
        <p:spPr>
          <a:xfrm>
            <a:off x="510438" y="1636773"/>
            <a:ext cx="58092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Батч</a:t>
            </a:r>
            <a:r>
              <a:rPr lang="ru-RU" dirty="0"/>
              <a:t>-нормализация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/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32225-43A7-BE46-9C2D-068BD3D32D9A}"/>
                  </a:ext>
                </a:extLst>
              </p:cNvPr>
              <p:cNvSpPr txBox="1"/>
              <p:nvPr/>
            </p:nvSpPr>
            <p:spPr>
              <a:xfrm>
                <a:off x="3039042" y="4028377"/>
                <a:ext cx="6901313" cy="12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32225-43A7-BE46-9C2D-068BD3D32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42" y="4028377"/>
                <a:ext cx="6901313" cy="1255793"/>
              </a:xfrm>
              <a:prstGeom prst="rect">
                <a:avLst/>
              </a:prstGeom>
              <a:blipFill>
                <a:blip r:embed="rId5"/>
                <a:stretch>
                  <a:fillRect l="-1101" b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1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F8EA1673-FF78-FF4F-80C2-D08D56F93357}"/>
              </a:ext>
            </a:extLst>
          </p:cNvPr>
          <p:cNvSpPr txBox="1"/>
          <p:nvPr/>
        </p:nvSpPr>
        <p:spPr>
          <a:xfrm>
            <a:off x="510438" y="1636773"/>
            <a:ext cx="58092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Батч</a:t>
            </a:r>
            <a:r>
              <a:rPr lang="ru-RU" dirty="0"/>
              <a:t>-нормализация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/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35F46-BFDA-AA43-9F07-E9FB223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27" y="2535773"/>
                <a:ext cx="6457345" cy="12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32225-43A7-BE46-9C2D-068BD3D32D9A}"/>
                  </a:ext>
                </a:extLst>
              </p:cNvPr>
              <p:cNvSpPr txBox="1"/>
              <p:nvPr/>
            </p:nvSpPr>
            <p:spPr>
              <a:xfrm>
                <a:off x="3039042" y="4028377"/>
                <a:ext cx="6901313" cy="12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32225-43A7-BE46-9C2D-068BD3D32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42" y="4028377"/>
                <a:ext cx="6901313" cy="1255793"/>
              </a:xfrm>
              <a:prstGeom prst="rect">
                <a:avLst/>
              </a:prstGeom>
              <a:blipFill>
                <a:blip r:embed="rId5"/>
                <a:stretch>
                  <a:fillRect l="-1101" b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14904A-C66D-DF4B-9CF2-A0C9666A4FB2}"/>
                  </a:ext>
                </a:extLst>
              </p:cNvPr>
              <p:cNvSpPr txBox="1"/>
              <p:nvPr/>
            </p:nvSpPr>
            <p:spPr>
              <a:xfrm>
                <a:off x="2105972" y="5781839"/>
                <a:ext cx="8792856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0" dirty="0">
                    <a:ea typeface="Cambria Math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ru-RU" sz="3200" dirty="0"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dirty="0">
                    <a:ea typeface="Cambria Math" panose="02040503050406030204" pitchFamily="18" charset="0"/>
                  </a:rPr>
                  <a:t> , </a:t>
                </a:r>
                <a:r>
                  <a:rPr lang="en-US" sz="3200" dirty="0">
                    <a:ea typeface="Cambria Math" panose="02040503050406030204" pitchFamily="18" charset="0"/>
                  </a:rPr>
                  <a:t>then</a:t>
                </a:r>
                <a:r>
                  <a:rPr lang="ru-RU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14904A-C66D-DF4B-9CF2-A0C9666A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72" y="5781839"/>
                <a:ext cx="8792856" cy="688715"/>
              </a:xfrm>
              <a:prstGeom prst="rect">
                <a:avLst/>
              </a:prstGeom>
              <a:blipFill>
                <a:blip r:embed="rId6"/>
                <a:stretch>
                  <a:fillRect l="-1299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err="1"/>
              <a:t>Валидация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Нормализация мини-</a:t>
            </a:r>
            <a:r>
              <a:rPr lang="ru-RU" b="0" dirty="0" err="1"/>
              <a:t>батчами</a:t>
            </a:r>
            <a:r>
              <a:rPr lang="ru-RU" b="0" dirty="0"/>
              <a:t> и </a:t>
            </a:r>
            <a:r>
              <a:rPr lang="ru-RU" b="0" dirty="0" err="1"/>
              <a:t>дропаут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39A98-E3C4-5849-BD8A-E1E896471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59"/>
          <a:stretch/>
        </p:blipFill>
        <p:spPr>
          <a:xfrm>
            <a:off x="12699" y="1931364"/>
            <a:ext cx="12992102" cy="1998610"/>
          </a:xfrm>
          <a:prstGeom prst="rect">
            <a:avLst/>
          </a:prstGeom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F6834A3D-BA27-BE4E-82B7-680CF8F2D639}"/>
              </a:ext>
            </a:extLst>
          </p:cNvPr>
          <p:cNvSpPr txBox="1"/>
          <p:nvPr/>
        </p:nvSpPr>
        <p:spPr>
          <a:xfrm>
            <a:off x="483421" y="4168411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Зачем нужно тестовое множество?</a:t>
            </a:r>
          </a:p>
        </p:txBody>
      </p:sp>
    </p:spTree>
    <p:extLst>
      <p:ext uri="{BB962C8B-B14F-4D97-AF65-F5344CB8AC3E}">
        <p14:creationId xmlns:p14="http://schemas.microsoft.com/office/powerpoint/2010/main" val="13040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39A98-E3C4-5849-BD8A-E1E896471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59"/>
          <a:stretch/>
        </p:blipFill>
        <p:spPr>
          <a:xfrm>
            <a:off x="12699" y="1931364"/>
            <a:ext cx="12992102" cy="1998610"/>
          </a:xfrm>
          <a:prstGeom prst="rect">
            <a:avLst/>
          </a:prstGeom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F6834A3D-BA27-BE4E-82B7-680CF8F2D639}"/>
              </a:ext>
            </a:extLst>
          </p:cNvPr>
          <p:cNvSpPr txBox="1"/>
          <p:nvPr/>
        </p:nvSpPr>
        <p:spPr>
          <a:xfrm>
            <a:off x="483421" y="4168411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выбрать тестовое множество?</a:t>
            </a:r>
          </a:p>
        </p:txBody>
      </p:sp>
    </p:spTree>
    <p:extLst>
      <p:ext uri="{BB962C8B-B14F-4D97-AF65-F5344CB8AC3E}">
        <p14:creationId xmlns:p14="http://schemas.microsoft.com/office/powerpoint/2010/main" val="58175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39A98-E3C4-5849-BD8A-E1E896471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59"/>
          <a:stretch/>
        </p:blipFill>
        <p:spPr>
          <a:xfrm>
            <a:off x="12699" y="1931364"/>
            <a:ext cx="12992102" cy="1998610"/>
          </a:xfrm>
          <a:prstGeom prst="rect">
            <a:avLst/>
          </a:prstGeom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F6834A3D-BA27-BE4E-82B7-680CF8F2D639}"/>
              </a:ext>
            </a:extLst>
          </p:cNvPr>
          <p:cNvSpPr txBox="1"/>
          <p:nvPr/>
        </p:nvSpPr>
        <p:spPr>
          <a:xfrm>
            <a:off x="483421" y="4168411"/>
            <a:ext cx="12012558" cy="2604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выбрать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определить размер тестового множества?</a:t>
            </a:r>
          </a:p>
        </p:txBody>
      </p:sp>
    </p:spTree>
    <p:extLst>
      <p:ext uri="{BB962C8B-B14F-4D97-AF65-F5344CB8AC3E}">
        <p14:creationId xmlns:p14="http://schemas.microsoft.com/office/powerpoint/2010/main" val="1560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39A98-E3C4-5849-BD8A-E1E896471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59"/>
          <a:stretch/>
        </p:blipFill>
        <p:spPr>
          <a:xfrm>
            <a:off x="12699" y="1931364"/>
            <a:ext cx="12992102" cy="1998610"/>
          </a:xfrm>
          <a:prstGeom prst="rect">
            <a:avLst/>
          </a:prstGeom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F6834A3D-BA27-BE4E-82B7-680CF8F2D639}"/>
              </a:ext>
            </a:extLst>
          </p:cNvPr>
          <p:cNvSpPr txBox="1"/>
          <p:nvPr/>
        </p:nvSpPr>
        <p:spPr>
          <a:xfrm>
            <a:off x="483421" y="4168411"/>
            <a:ext cx="12012558" cy="325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выбрать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определить размер тестового множества?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сравнивать два разных класса 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187434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39A98-E3C4-5849-BD8A-E1E896471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" y="1931364"/>
            <a:ext cx="12992102" cy="67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Валидация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Нормализация мини-</a:t>
            </a:r>
            <a:r>
              <a:rPr lang="ru-RU" b="0" dirty="0" err="1"/>
              <a:t>батчами</a:t>
            </a:r>
            <a:r>
              <a:rPr lang="ru-RU" b="0" dirty="0"/>
              <a:t> и </a:t>
            </a:r>
            <a:r>
              <a:rPr lang="ru-RU" b="0" dirty="0" err="1"/>
              <a:t>дропаут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99190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406</Words>
  <Application>Microsoft Macintosh PowerPoint</Application>
  <PresentationFormat>Custom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46</cp:revision>
  <cp:lastPrinted>2018-07-03T16:46:07Z</cp:lastPrinted>
  <dcterms:modified xsi:type="dcterms:W3CDTF">2018-12-12T18:50:49Z</dcterms:modified>
</cp:coreProperties>
</file>