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43"/>
  </p:notesMasterIdLst>
  <p:sldIdLst>
    <p:sldId id="256" r:id="rId2"/>
    <p:sldId id="257" r:id="rId3"/>
    <p:sldId id="297" r:id="rId4"/>
    <p:sldId id="264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42" r:id="rId15"/>
    <p:sldId id="338" r:id="rId16"/>
    <p:sldId id="339" r:id="rId17"/>
    <p:sldId id="343" r:id="rId18"/>
    <p:sldId id="340" r:id="rId19"/>
    <p:sldId id="344" r:id="rId20"/>
    <p:sldId id="345" r:id="rId21"/>
    <p:sldId id="346" r:id="rId22"/>
    <p:sldId id="348" r:id="rId23"/>
    <p:sldId id="349" r:id="rId24"/>
    <p:sldId id="350" r:id="rId25"/>
    <p:sldId id="351" r:id="rId26"/>
    <p:sldId id="353" r:id="rId27"/>
    <p:sldId id="352" r:id="rId28"/>
    <p:sldId id="354" r:id="rId29"/>
    <p:sldId id="355" r:id="rId30"/>
    <p:sldId id="356" r:id="rId31"/>
    <p:sldId id="357" r:id="rId32"/>
    <p:sldId id="359" r:id="rId33"/>
    <p:sldId id="358" r:id="rId34"/>
    <p:sldId id="360" r:id="rId35"/>
    <p:sldId id="362" r:id="rId36"/>
    <p:sldId id="364" r:id="rId37"/>
    <p:sldId id="361" r:id="rId38"/>
    <p:sldId id="365" r:id="rId39"/>
    <p:sldId id="366" r:id="rId40"/>
    <p:sldId id="367" r:id="rId41"/>
    <p:sldId id="263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1"/>
    <p:restoredTop sz="94505"/>
  </p:normalViewPr>
  <p:slideViewPr>
    <p:cSldViewPr snapToGrid="0" snapToObjects="1">
      <p:cViewPr varScale="1">
        <p:scale>
          <a:sx n="84" d="100"/>
          <a:sy n="84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27657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Насыщение функций активации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/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blipFill>
                <a:blip r:embed="rId4"/>
                <a:stretch>
                  <a:fillRect l="-1502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/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blipFill>
                <a:blip r:embed="rId5"/>
                <a:stretch>
                  <a:fillRect l="-370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80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27657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Насыщение функций активации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C00B4-5424-434F-BE7B-D274896823B8}"/>
                  </a:ext>
                </a:extLst>
              </p:cNvPr>
              <p:cNvSpPr txBox="1"/>
              <p:nvPr/>
            </p:nvSpPr>
            <p:spPr>
              <a:xfrm>
                <a:off x="7659638" y="4428468"/>
                <a:ext cx="4431021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C00B4-5424-434F-BE7B-D2748968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38" y="4428468"/>
                <a:ext cx="4431021" cy="1145698"/>
              </a:xfrm>
              <a:prstGeom prst="rect">
                <a:avLst/>
              </a:prstGeom>
              <a:blipFill>
                <a:blip r:embed="rId4"/>
                <a:stretch>
                  <a:fillRect l="-1429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E72A2E-45B9-964B-823B-46A42CB04238}"/>
                  </a:ext>
                </a:extLst>
              </p:cNvPr>
              <p:cNvSpPr txBox="1"/>
              <p:nvPr/>
            </p:nvSpPr>
            <p:spPr>
              <a:xfrm>
                <a:off x="354018" y="4450277"/>
                <a:ext cx="4740016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𝑡𝑎𝑛h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𝑡𝑎𝑛h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E72A2E-45B9-964B-823B-46A42CB0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" y="4450277"/>
                <a:ext cx="4740016" cy="1145698"/>
              </a:xfrm>
              <a:prstGeom prst="rect">
                <a:avLst/>
              </a:prstGeom>
              <a:blipFill>
                <a:blip r:embed="rId5"/>
                <a:stretch>
                  <a:fillRect l="-1604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/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blipFill>
                <a:blip r:embed="rId6"/>
                <a:stretch>
                  <a:fillRect l="-1502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/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blipFill>
                <a:blip r:embed="rId7"/>
                <a:stretch>
                  <a:fillRect l="-370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4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27657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Насыщение функций активации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C00B4-5424-434F-BE7B-D274896823B8}"/>
                  </a:ext>
                </a:extLst>
              </p:cNvPr>
              <p:cNvSpPr txBox="1"/>
              <p:nvPr/>
            </p:nvSpPr>
            <p:spPr>
              <a:xfrm>
                <a:off x="7659638" y="4428468"/>
                <a:ext cx="4431021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C00B4-5424-434F-BE7B-D2748968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38" y="4428468"/>
                <a:ext cx="4431021" cy="1145698"/>
              </a:xfrm>
              <a:prstGeom prst="rect">
                <a:avLst/>
              </a:prstGeom>
              <a:blipFill>
                <a:blip r:embed="rId4"/>
                <a:stretch>
                  <a:fillRect l="-1429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E72A2E-45B9-964B-823B-46A42CB04238}"/>
                  </a:ext>
                </a:extLst>
              </p:cNvPr>
              <p:cNvSpPr txBox="1"/>
              <p:nvPr/>
            </p:nvSpPr>
            <p:spPr>
              <a:xfrm>
                <a:off x="354018" y="4450277"/>
                <a:ext cx="4740016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𝑡𝑎𝑛h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𝑡𝑎𝑛h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E72A2E-45B9-964B-823B-46A42CB0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" y="4450277"/>
                <a:ext cx="4740016" cy="1145698"/>
              </a:xfrm>
              <a:prstGeom prst="rect">
                <a:avLst/>
              </a:prstGeom>
              <a:blipFill>
                <a:blip r:embed="rId5"/>
                <a:stretch>
                  <a:fillRect l="-1604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/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449897-4A8D-2249-AC55-3D82D45F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8" y="2903895"/>
                <a:ext cx="4221284" cy="1164678"/>
              </a:xfrm>
              <a:prstGeom prst="rect">
                <a:avLst/>
              </a:prstGeom>
              <a:blipFill>
                <a:blip r:embed="rId6"/>
                <a:stretch>
                  <a:fillRect l="-1502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/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F0F1E-52B4-7F4B-90FD-C0F69F63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38" y="2893243"/>
                <a:ext cx="3417987" cy="1142364"/>
              </a:xfrm>
              <a:prstGeom prst="rect">
                <a:avLst/>
              </a:prstGeom>
              <a:blipFill>
                <a:blip r:embed="rId7"/>
                <a:stretch>
                  <a:fillRect l="-370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A51864-D67B-A840-A327-4B531CAC15A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1"/>
          <a:stretch/>
        </p:blipFill>
        <p:spPr>
          <a:xfrm>
            <a:off x="510438" y="5865720"/>
            <a:ext cx="3935748" cy="256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1A473-2AB9-504C-8E20-D41EC4D6FB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05"/>
          <a:stretch/>
        </p:blipFill>
        <p:spPr>
          <a:xfrm>
            <a:off x="7659638" y="5870123"/>
            <a:ext cx="3863520" cy="25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1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Обратное распространение и градиенты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Насыщение функций активации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Простые методы борьбы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Инициализация весов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8847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9686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Простые методы борьбы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49786" y="3413549"/>
            <a:ext cx="10755523" cy="32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Gradient clipping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Искусственно ограничиваем градиент сверху. Часто используется при обучении рекуррентных сетей. По сути, мы соглашаемся идти в заданном направлении, но гарантировано мелкими шажками.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01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9686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Простые методы борьбы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49786" y="3413549"/>
            <a:ext cx="10755523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Gradient clipping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L2-</a:t>
            </a:r>
            <a:r>
              <a:rPr lang="ru-RU" b="0" dirty="0"/>
              <a:t>регуляризация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Позволяет не только ограничить значения весов сверху, но и избежать насыщения функций активаций</a:t>
            </a:r>
          </a:p>
        </p:txBody>
      </p:sp>
    </p:spTree>
    <p:extLst>
      <p:ext uri="{BB962C8B-B14F-4D97-AF65-F5344CB8AC3E}">
        <p14:creationId xmlns:p14="http://schemas.microsoft.com/office/powerpoint/2010/main" val="61133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9686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Простые методы борьбы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49786" y="3413549"/>
            <a:ext cx="10755523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Gradient clipping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L2-</a:t>
            </a:r>
            <a:r>
              <a:rPr lang="ru-RU" b="0" dirty="0"/>
              <a:t>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ReLU</a:t>
            </a: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Производная </a:t>
            </a:r>
            <a:r>
              <a:rPr lang="en-US" b="0" dirty="0" err="1"/>
              <a:t>ReLU</a:t>
            </a:r>
            <a:r>
              <a:rPr lang="en-US" b="0" dirty="0"/>
              <a:t> </a:t>
            </a:r>
            <a:r>
              <a:rPr lang="ru-RU" b="0" dirty="0"/>
              <a:t>равна…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413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9686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Простые методы борьбы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49786" y="3413549"/>
            <a:ext cx="10755523" cy="325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Gradient clipping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L2-</a:t>
            </a:r>
            <a:r>
              <a:rPr lang="ru-RU" b="0" dirty="0"/>
              <a:t>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ReLU</a:t>
            </a: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Производная </a:t>
            </a:r>
            <a:r>
              <a:rPr lang="en-US" b="0" dirty="0" err="1"/>
              <a:t>ReLU</a:t>
            </a:r>
            <a:r>
              <a:rPr lang="en-US" b="0" dirty="0"/>
              <a:t> </a:t>
            </a:r>
            <a:r>
              <a:rPr lang="ru-RU" b="0" dirty="0"/>
              <a:t>равна 0 или 1. То есть, градиент либо не проходит, либо проходит целиком.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4475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29686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Простые методы борьбы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49786" y="3413549"/>
            <a:ext cx="10755523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Gradient clipping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L2-</a:t>
            </a:r>
            <a:r>
              <a:rPr lang="ru-RU" b="0" dirty="0"/>
              <a:t>регуляризация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ReLU</a:t>
            </a:r>
            <a:endParaRPr lang="en-US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Инициализация весов!</a:t>
            </a:r>
          </a:p>
        </p:txBody>
      </p:sp>
    </p:spTree>
    <p:extLst>
      <p:ext uri="{BB962C8B-B14F-4D97-AF65-F5344CB8AC3E}">
        <p14:creationId xmlns:p14="http://schemas.microsoft.com/office/powerpoint/2010/main" val="204885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Обратное распространение и градиенты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Насыщение функций активации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Простые методы борьбы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Инициализация весов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868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890949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Взрыв и затухание градиентов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4116705"/>
            <a:ext cx="65963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Учимся учить нейронные сети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77729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Одна очень важная статья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Пункт списка…">
            <a:extLst>
              <a:ext uri="{FF2B5EF4-FFF2-40B4-BE49-F238E27FC236}">
                <a16:creationId xmlns:a16="http://schemas.microsoft.com/office/drawing/2014/main" id="{2535415A-02AF-C646-A0B6-F219AE09EB0F}"/>
              </a:ext>
            </a:extLst>
          </p:cNvPr>
          <p:cNvSpPr txBox="1"/>
          <p:nvPr/>
        </p:nvSpPr>
        <p:spPr>
          <a:xfrm>
            <a:off x="510438" y="3910019"/>
            <a:ext cx="11879281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Glorot</a:t>
            </a:r>
            <a:r>
              <a:rPr lang="en-US" b="0" dirty="0"/>
              <a:t>, X., </a:t>
            </a:r>
            <a:r>
              <a:rPr lang="en-US" b="0" dirty="0" err="1"/>
              <a:t>Bengio</a:t>
            </a:r>
            <a:r>
              <a:rPr lang="en-US" b="0" dirty="0"/>
              <a:t>, Y. (2010). Understanding the difficulty of training deep feedforward neural networks.</a:t>
            </a: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Далее я буду использовать графики из этой статьи</a:t>
            </a:r>
          </a:p>
        </p:txBody>
      </p:sp>
    </p:spTree>
    <p:extLst>
      <p:ext uri="{BB962C8B-B14F-4D97-AF65-F5344CB8AC3E}">
        <p14:creationId xmlns:p14="http://schemas.microsoft.com/office/powerpoint/2010/main" val="372143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289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первый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1312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Так как изначально глубокая сеть по сути выдает случайные значения на выходе, простейшим решением будет…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959D2E-4195-2542-B9B4-2C1CA82D10CF}"/>
                  </a:ext>
                </a:extLst>
              </p:cNvPr>
              <p:cNvSpPr txBox="1"/>
              <p:nvPr/>
            </p:nvSpPr>
            <p:spPr>
              <a:xfrm>
                <a:off x="510438" y="4198867"/>
                <a:ext cx="48920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959D2E-4195-2542-B9B4-2C1CA82D1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198867"/>
                <a:ext cx="4892045" cy="646331"/>
              </a:xfrm>
              <a:prstGeom prst="rect">
                <a:avLst/>
              </a:prstGeom>
              <a:blipFill>
                <a:blip r:embed="rId4"/>
                <a:stretch>
                  <a:fillRect l="-1295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54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289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первый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1312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Так как изначально глубокая сеть по сути выдает случайные значения на выходе, простейшим решением будет…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CA56C-A438-904B-B734-E204120A2451}"/>
                  </a:ext>
                </a:extLst>
              </p:cNvPr>
              <p:cNvSpPr txBox="1"/>
              <p:nvPr/>
            </p:nvSpPr>
            <p:spPr>
              <a:xfrm>
                <a:off x="510437" y="5068553"/>
                <a:ext cx="3336170" cy="676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8CA56C-A438-904B-B734-E204120A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5068553"/>
                <a:ext cx="3336170" cy="676467"/>
              </a:xfrm>
              <a:prstGeom prst="rect">
                <a:avLst/>
              </a:prstGeom>
              <a:blipFill>
                <a:blip r:embed="rId4"/>
                <a:stretch>
                  <a:fillRect l="-1894" t="-3704"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500FA602-95CE-5249-AF6F-3BCC8A6AAE12}"/>
              </a:ext>
            </a:extLst>
          </p:cNvPr>
          <p:cNvSpPr txBox="1"/>
          <p:nvPr/>
        </p:nvSpPr>
        <p:spPr>
          <a:xfrm>
            <a:off x="510437" y="5968376"/>
            <a:ext cx="11879281" cy="1312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Обнуляя вклад последнего слоя мы по сути минимизируем шум, а лучшим решением будет какой-то конкретный набор </a:t>
            </a:r>
            <a:r>
              <a:rPr lang="ru-RU" b="0" dirty="0" err="1"/>
              <a:t>байесов</a:t>
            </a:r>
            <a:r>
              <a:rPr lang="ru-RU" b="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168E99-AFD8-4142-A986-8BC842470EDA}"/>
                  </a:ext>
                </a:extLst>
              </p:cNvPr>
              <p:cNvSpPr txBox="1"/>
              <p:nvPr/>
            </p:nvSpPr>
            <p:spPr>
              <a:xfrm>
                <a:off x="510438" y="4198867"/>
                <a:ext cx="48920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168E99-AFD8-4142-A986-8BC84247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198867"/>
                <a:ext cx="4892045" cy="646331"/>
              </a:xfrm>
              <a:prstGeom prst="rect">
                <a:avLst/>
              </a:prstGeom>
              <a:blipFill>
                <a:blip r:embed="rId5"/>
                <a:stretch>
                  <a:fillRect l="-1295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5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28963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первый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1312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Так как изначально глубокая сеть по сути выдает случайные значения на выходе, простейшим решением будет…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1B9F0-0E56-D842-8C99-931142D84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8" y="4490978"/>
            <a:ext cx="12423083" cy="41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13895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второй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E81065FB-D0B7-2F40-B2A0-4C3A73FAD5CA}"/>
              </a:ext>
            </a:extLst>
          </p:cNvPr>
          <p:cNvSpPr txBox="1"/>
          <p:nvPr/>
        </p:nvSpPr>
        <p:spPr>
          <a:xfrm>
            <a:off x="510438" y="2504688"/>
            <a:ext cx="11879281" cy="1312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Tanh</a:t>
            </a:r>
            <a:r>
              <a:rPr lang="en-US" b="0" dirty="0"/>
              <a:t> </a:t>
            </a:r>
            <a:r>
              <a:rPr lang="ru-RU" b="0" dirty="0"/>
              <a:t>лучше </a:t>
            </a:r>
            <a:r>
              <a:rPr lang="en-US" b="0" dirty="0"/>
              <a:t>Sigmoid.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Почему?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5C0596-4B8A-5F4B-B5D9-59FC0C02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8" y="4490978"/>
            <a:ext cx="12423083" cy="41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13895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второй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E81065FB-D0B7-2F40-B2A0-4C3A73FAD5CA}"/>
              </a:ext>
            </a:extLst>
          </p:cNvPr>
          <p:cNvSpPr txBox="1"/>
          <p:nvPr/>
        </p:nvSpPr>
        <p:spPr>
          <a:xfrm>
            <a:off x="510438" y="2504688"/>
            <a:ext cx="11879281" cy="195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Tanh</a:t>
            </a:r>
            <a:r>
              <a:rPr lang="en-US" b="0" dirty="0"/>
              <a:t> </a:t>
            </a:r>
            <a:r>
              <a:rPr lang="ru-RU" b="0" dirty="0"/>
              <a:t>лучше </a:t>
            </a:r>
            <a:r>
              <a:rPr lang="en-US" b="0" dirty="0"/>
              <a:t>Sigmoid.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Когда мы обнуляем выходы последнего слоя мы насыщаем </a:t>
            </a:r>
            <a:r>
              <a:rPr lang="en-US" b="0" dirty="0"/>
              <a:t>Sigmoid!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 вот </a:t>
            </a:r>
            <a:r>
              <a:rPr lang="en-US" b="0" dirty="0" err="1"/>
              <a:t>Tanh</a:t>
            </a:r>
            <a:r>
              <a:rPr lang="en-US" b="0" dirty="0"/>
              <a:t> </a:t>
            </a:r>
            <a:r>
              <a:rPr lang="ru-RU" b="0" dirty="0"/>
              <a:t>в окрестности нуля чувствует себя отлично.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A60FE6-98BD-ED4E-9431-10C5542EE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8" y="4490978"/>
            <a:ext cx="12423083" cy="41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13895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Вывод второй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E81065FB-D0B7-2F40-B2A0-4C3A73FAD5CA}"/>
              </a:ext>
            </a:extLst>
          </p:cNvPr>
          <p:cNvSpPr txBox="1"/>
          <p:nvPr/>
        </p:nvSpPr>
        <p:spPr>
          <a:xfrm>
            <a:off x="510438" y="2504688"/>
            <a:ext cx="11879281" cy="195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 err="1"/>
              <a:t>Tanh</a:t>
            </a:r>
            <a:r>
              <a:rPr lang="en-US" b="0" dirty="0"/>
              <a:t> </a:t>
            </a:r>
            <a:r>
              <a:rPr lang="ru-RU" b="0" dirty="0"/>
              <a:t>лучше </a:t>
            </a:r>
            <a:r>
              <a:rPr lang="en-US" b="0" dirty="0"/>
              <a:t>Sigmoid.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Когда мы обнуляем выходы последнего слоя мы насыщаем </a:t>
            </a:r>
            <a:r>
              <a:rPr lang="en-US" b="0" dirty="0"/>
              <a:t>Sigmoid!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 вот </a:t>
            </a:r>
            <a:r>
              <a:rPr lang="en-US" b="0" dirty="0" err="1"/>
              <a:t>Tanh</a:t>
            </a:r>
            <a:r>
              <a:rPr lang="en-US" b="0" dirty="0"/>
              <a:t> </a:t>
            </a:r>
            <a:r>
              <a:rPr lang="ru-RU" b="0" dirty="0"/>
              <a:t>в окрестности нуля чувствует себя отлично.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246930-EB5F-F741-9661-8248949F2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8" y="4504308"/>
            <a:ext cx="11391262" cy="41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2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/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blipFill>
                <a:blip r:embed="rId4"/>
                <a:stretch>
                  <a:fillRect l="-1089" t="-135088" b="-1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/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— </a:t>
                </a:r>
                <a:r>
                  <a:rPr lang="ru-RU" sz="2800" dirty="0"/>
                  <a:t>известна, тогда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blipFill>
                <a:blip r:embed="rId5"/>
                <a:stretch>
                  <a:fillRect l="-69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2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/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blipFill>
                <a:blip r:embed="rId4"/>
                <a:stretch>
                  <a:fillRect l="-1089" t="-135088" b="-1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/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— </a:t>
                </a:r>
                <a:r>
                  <a:rPr lang="ru-RU" sz="2800" dirty="0"/>
                  <a:t>известна, тогда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blipFill>
                <a:blip r:embed="rId5"/>
                <a:stretch>
                  <a:fillRect l="-69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/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blipFill>
                <a:blip r:embed="rId6"/>
                <a:stretch>
                  <a:fillRect l="-427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1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/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blipFill>
                <a:blip r:embed="rId4"/>
                <a:stretch>
                  <a:fillRect l="-1089" t="-135088" b="-1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/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— </a:t>
                </a:r>
                <a:r>
                  <a:rPr lang="ru-RU" sz="2800" dirty="0"/>
                  <a:t>известна, тогда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blipFill>
                <a:blip r:embed="rId5"/>
                <a:stretch>
                  <a:fillRect l="-69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/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blipFill>
                <a:blip r:embed="rId6"/>
                <a:stretch>
                  <a:fillRect l="-427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933FF6-A49D-BF42-A4E5-CB717229F72F}"/>
                  </a:ext>
                </a:extLst>
              </p:cNvPr>
              <p:cNvSpPr txBox="1"/>
              <p:nvPr/>
            </p:nvSpPr>
            <p:spPr>
              <a:xfrm>
                <a:off x="507889" y="6210252"/>
                <a:ext cx="1162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sz="2800" dirty="0">
                    <a:ea typeface="Cambria Math" panose="02040503050406030204" pitchFamily="18" charset="0"/>
                  </a:rPr>
                  <a:t>Если</a:t>
                </a:r>
                <a:r>
                  <a:rPr lang="ru-RU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</a:t>
                </a:r>
                <a:r>
                  <a:rPr lang="ru-RU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36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933FF6-A49D-BF42-A4E5-CB717229F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6210252"/>
                <a:ext cx="11621025" cy="646331"/>
              </a:xfrm>
              <a:prstGeom prst="rect">
                <a:avLst/>
              </a:prstGeom>
              <a:blipFill>
                <a:blip r:embed="rId7"/>
                <a:stretch>
                  <a:fillRect l="-1092" t="-13462" b="-3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35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Обратное распространение и градиенты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Насыщение функций активации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Простые методы борьбы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Инициализация весов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/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3B8A5-2DD2-0749-9421-C7795297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2478029"/>
                <a:ext cx="5817426" cy="1436612"/>
              </a:xfrm>
              <a:prstGeom prst="rect">
                <a:avLst/>
              </a:prstGeom>
              <a:blipFill>
                <a:blip r:embed="rId4"/>
                <a:stretch>
                  <a:fillRect l="-1089" t="-135088" b="-1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/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:r>
                  <a:rPr lang="en-US" sz="2800" dirty="0"/>
                  <a:t>— </a:t>
                </a:r>
                <a:r>
                  <a:rPr lang="ru-RU" sz="2800" dirty="0"/>
                  <a:t>известна, тогда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34216-7777-8044-9653-2FF94C8A1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3912303"/>
                <a:ext cx="7302577" cy="646331"/>
              </a:xfrm>
              <a:prstGeom prst="rect">
                <a:avLst/>
              </a:prstGeom>
              <a:blipFill>
                <a:blip r:embed="rId5"/>
                <a:stretch>
                  <a:fillRect l="-69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/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08A0E0-46E5-444C-AC81-48D09BBB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4694959"/>
                <a:ext cx="11879281" cy="1271695"/>
              </a:xfrm>
              <a:prstGeom prst="rect">
                <a:avLst/>
              </a:prstGeom>
              <a:blipFill>
                <a:blip r:embed="rId6"/>
                <a:stretch>
                  <a:fillRect l="-427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933FF6-A49D-BF42-A4E5-CB717229F72F}"/>
                  </a:ext>
                </a:extLst>
              </p:cNvPr>
              <p:cNvSpPr txBox="1"/>
              <p:nvPr/>
            </p:nvSpPr>
            <p:spPr>
              <a:xfrm>
                <a:off x="507889" y="6210252"/>
                <a:ext cx="1162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sz="2800" dirty="0">
                    <a:ea typeface="Cambria Math" panose="02040503050406030204" pitchFamily="18" charset="0"/>
                  </a:rPr>
                  <a:t>Если</a:t>
                </a:r>
                <a:r>
                  <a:rPr lang="ru-RU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</a:t>
                </a:r>
                <a:r>
                  <a:rPr lang="ru-RU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36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933FF6-A49D-BF42-A4E5-CB717229F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" y="6210252"/>
                <a:ext cx="11621025" cy="646331"/>
              </a:xfrm>
              <a:prstGeom prst="rect">
                <a:avLst/>
              </a:prstGeom>
              <a:blipFill>
                <a:blip r:embed="rId7"/>
                <a:stretch>
                  <a:fillRect l="-1092" t="-13462" b="-3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/>
              <p:nvPr/>
            </p:nvSpPr>
            <p:spPr>
              <a:xfrm>
                <a:off x="-64109" y="6838334"/>
                <a:ext cx="12765019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36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109" y="6838334"/>
                <a:ext cx="12765019" cy="1604606"/>
              </a:xfrm>
              <a:prstGeom prst="rect">
                <a:avLst/>
              </a:prstGeom>
              <a:blipFill>
                <a:blip r:embed="rId8"/>
                <a:stretch>
                  <a:fillRect t="-110156" b="-167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/>
              <p:nvPr/>
            </p:nvSpPr>
            <p:spPr>
              <a:xfrm>
                <a:off x="67568" y="2716466"/>
                <a:ext cx="12765019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" y="2716466"/>
                <a:ext cx="12765019" cy="1604606"/>
              </a:xfrm>
              <a:prstGeom prst="rect">
                <a:avLst/>
              </a:prstGeom>
              <a:blipFill>
                <a:blip r:embed="rId4"/>
                <a:stretch>
                  <a:fillRect t="-111024" b="-169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7EB496-4CBC-4549-8CD3-227A0A2F043C}"/>
                  </a:ext>
                </a:extLst>
              </p:cNvPr>
              <p:cNvSpPr/>
              <p:nvPr/>
            </p:nvSpPr>
            <p:spPr>
              <a:xfrm>
                <a:off x="2287591" y="4494419"/>
                <a:ext cx="8324971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7EB496-4CBC-4549-8CD3-227A0A2F0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91" y="4494419"/>
                <a:ext cx="8324971" cy="1325171"/>
              </a:xfrm>
              <a:prstGeom prst="rect">
                <a:avLst/>
              </a:prstGeom>
              <a:blipFill>
                <a:blip r:embed="rId5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ункт списка…">
            <a:extLst>
              <a:ext uri="{FF2B5EF4-FFF2-40B4-BE49-F238E27FC236}">
                <a16:creationId xmlns:a16="http://schemas.microsoft.com/office/drawing/2014/main" id="{3CF16D3F-64A8-804D-AEBD-D3A748A8E3F7}"/>
              </a:ext>
            </a:extLst>
          </p:cNvPr>
          <p:cNvSpPr txBox="1"/>
          <p:nvPr/>
        </p:nvSpPr>
        <p:spPr>
          <a:xfrm>
            <a:off x="510435" y="6025342"/>
            <a:ext cx="11879281" cy="131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Если дисперсия активаций от слоя к слою уменьшается до нуля, то чему равны активации последних слоев?</a:t>
            </a:r>
          </a:p>
        </p:txBody>
      </p:sp>
    </p:spTree>
    <p:extLst>
      <p:ext uri="{BB962C8B-B14F-4D97-AF65-F5344CB8AC3E}">
        <p14:creationId xmlns:p14="http://schemas.microsoft.com/office/powerpoint/2010/main" val="183067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900406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Но что там с инициализацией?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/>
              <p:nvPr/>
            </p:nvSpPr>
            <p:spPr>
              <a:xfrm>
                <a:off x="67568" y="2716466"/>
                <a:ext cx="12765019" cy="160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569926-EB70-4A4D-97B7-4F9DA578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" y="2716466"/>
                <a:ext cx="12765019" cy="1604606"/>
              </a:xfrm>
              <a:prstGeom prst="rect">
                <a:avLst/>
              </a:prstGeom>
              <a:blipFill>
                <a:blip r:embed="rId4"/>
                <a:stretch>
                  <a:fillRect t="-111024" b="-169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7EB496-4CBC-4549-8CD3-227A0A2F043C}"/>
                  </a:ext>
                </a:extLst>
              </p:cNvPr>
              <p:cNvSpPr/>
              <p:nvPr/>
            </p:nvSpPr>
            <p:spPr>
              <a:xfrm>
                <a:off x="2287591" y="4494419"/>
                <a:ext cx="8324971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7EB496-4CBC-4549-8CD3-227A0A2F0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91" y="4494419"/>
                <a:ext cx="8324971" cy="1325171"/>
              </a:xfrm>
              <a:prstGeom prst="rect">
                <a:avLst/>
              </a:prstGeom>
              <a:blipFill>
                <a:blip r:embed="rId5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ункт списка…">
            <a:extLst>
              <a:ext uri="{FF2B5EF4-FFF2-40B4-BE49-F238E27FC236}">
                <a16:creationId xmlns:a16="http://schemas.microsoft.com/office/drawing/2014/main" id="{3CF16D3F-64A8-804D-AEBD-D3A748A8E3F7}"/>
              </a:ext>
            </a:extLst>
          </p:cNvPr>
          <p:cNvSpPr txBox="1"/>
          <p:nvPr/>
        </p:nvSpPr>
        <p:spPr>
          <a:xfrm>
            <a:off x="510435" y="6025342"/>
            <a:ext cx="11879281" cy="19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Но это не все! При обратном распространении, дисперсия градиентов страдает от той же проблемы! Только вместо количества нейронов на входе будет количество нейронов на выходе.</a:t>
            </a:r>
          </a:p>
        </p:txBody>
      </p:sp>
    </p:spTree>
    <p:extLst>
      <p:ext uri="{BB962C8B-B14F-4D97-AF65-F5344CB8AC3E}">
        <p14:creationId xmlns:p14="http://schemas.microsoft.com/office/powerpoint/2010/main" val="3963416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0748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Предложение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A0665632-80B9-624B-9A89-0F2DD8A13A0A}"/>
                  </a:ext>
                </a:extLst>
              </p:cNvPr>
              <p:cNvSpPr txBox="1"/>
              <p:nvPr/>
            </p:nvSpPr>
            <p:spPr>
              <a:xfrm>
                <a:off x="510438" y="2504688"/>
                <a:ext cx="11879281" cy="13132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Давайте сохранять уровень дисперсии активаций или градиентов от слоя к слою, то есть,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𝑛𝑉𝑎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 должно примерно равняться 1, тогда:</a:t>
                </a:r>
              </a:p>
            </p:txBody>
          </p:sp>
        </mc:Choice>
        <mc:Fallback xmlns="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A0665632-80B9-624B-9A89-0F2DD8A1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04688"/>
                <a:ext cx="11879281" cy="1313245"/>
              </a:xfrm>
              <a:prstGeom prst="rect">
                <a:avLst/>
              </a:prstGeom>
              <a:blipFill>
                <a:blip r:embed="rId4"/>
                <a:stretch>
                  <a:fillRect l="-1387" r="-534" b="-104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7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0748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Предложение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A0665632-80B9-624B-9A89-0F2DD8A13A0A}"/>
                  </a:ext>
                </a:extLst>
              </p:cNvPr>
              <p:cNvSpPr txBox="1"/>
              <p:nvPr/>
            </p:nvSpPr>
            <p:spPr>
              <a:xfrm>
                <a:off x="510438" y="2504688"/>
                <a:ext cx="11879281" cy="13132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Давайте сохранять уровень дисперсии активаций или градиентов от слоя к слою, то есть,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𝑛𝑉𝑎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dirty="0"/>
                  <a:t> должно примерно равняться 1, тогда:</a:t>
                </a:r>
              </a:p>
            </p:txBody>
          </p:sp>
        </mc:Choice>
        <mc:Fallback xmlns="">
          <p:sp>
            <p:nvSpPr>
              <p:cNvPr id="13" name="Пункт списка…">
                <a:extLst>
                  <a:ext uri="{FF2B5EF4-FFF2-40B4-BE49-F238E27FC236}">
                    <a16:creationId xmlns:a16="http://schemas.microsoft.com/office/drawing/2014/main" id="{A0665632-80B9-624B-9A89-0F2DD8A1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04688"/>
                <a:ext cx="11879281" cy="1313245"/>
              </a:xfrm>
              <a:prstGeom prst="rect">
                <a:avLst/>
              </a:prstGeom>
              <a:blipFill>
                <a:blip r:embed="rId4"/>
                <a:stretch>
                  <a:fillRect l="-1387" r="-534" b="-104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3B5096-DA75-3443-8CE4-DA1C09F82120}"/>
                  </a:ext>
                </a:extLst>
              </p:cNvPr>
              <p:cNvSpPr/>
              <p:nvPr/>
            </p:nvSpPr>
            <p:spPr>
              <a:xfrm>
                <a:off x="2836845" y="4494419"/>
                <a:ext cx="7226465" cy="3084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ru-R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ru-RU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ru-RU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ru-RU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3B5096-DA75-3443-8CE4-DA1C09F82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45" y="4494419"/>
                <a:ext cx="7226465" cy="3084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46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5097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После инициализации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B2319-6467-6340-8292-5BBC4672E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4" y="2575010"/>
            <a:ext cx="7557311" cy="6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65097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После инициализации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BAC6E1-AA06-2A4F-B405-36A0CB98D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70" y="2575010"/>
            <a:ext cx="7776860" cy="6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2654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Что не так с </a:t>
            </a:r>
            <a:r>
              <a:rPr lang="en-US" dirty="0" err="1"/>
              <a:t>ReLU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E54E77-5CF7-2346-84B1-466D354CAF24}"/>
                  </a:ext>
                </a:extLst>
              </p:cNvPr>
              <p:cNvSpPr txBox="1"/>
              <p:nvPr/>
            </p:nvSpPr>
            <p:spPr>
              <a:xfrm>
                <a:off x="510437" y="3552536"/>
                <a:ext cx="1187928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E54E77-5CF7-2346-84B1-466D354C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3552536"/>
                <a:ext cx="11879281" cy="1271695"/>
              </a:xfrm>
              <a:prstGeom prst="rect">
                <a:avLst/>
              </a:prstGeom>
              <a:blipFill>
                <a:blip r:embed="rId4"/>
                <a:stretch>
                  <a:fillRect l="-427" b="-3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581B6D99-D64A-8843-85B1-9F5E2A979BFA}"/>
                  </a:ext>
                </a:extLst>
              </p:cNvPr>
              <p:cNvSpPr txBox="1"/>
              <p:nvPr/>
            </p:nvSpPr>
            <p:spPr>
              <a:xfrm>
                <a:off x="510438" y="2504688"/>
                <a:ext cx="11879281" cy="6669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Так как </a:t>
                </a:r>
                <a:r>
                  <a:rPr lang="en-US" b="0" dirty="0" err="1"/>
                  <a:t>ReLU</a:t>
                </a:r>
                <a:r>
                  <a:rPr lang="en-US" b="0" dirty="0"/>
                  <a:t> </a:t>
                </a:r>
                <a:r>
                  <a:rPr lang="ru-RU" b="0" dirty="0"/>
                  <a:t>не симметрична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b="0" dirty="0"/>
                  <a:t> </a:t>
                </a:r>
              </a:p>
            </p:txBody>
          </p:sp>
        </mc:Choice>
        <mc:Fallback xmlns="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581B6D99-D64A-8843-85B1-9F5E2A97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04688"/>
                <a:ext cx="11879281" cy="666914"/>
              </a:xfrm>
              <a:prstGeom prst="rect">
                <a:avLst/>
              </a:prstGeom>
              <a:blipFill>
                <a:blip r:embed="rId5"/>
                <a:stretch>
                  <a:fillRect l="-1387" b="-222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33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562654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Что не так с </a:t>
            </a:r>
            <a:r>
              <a:rPr lang="en-US" dirty="0" err="1"/>
              <a:t>ReLU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E54E77-5CF7-2346-84B1-466D354CAF24}"/>
                  </a:ext>
                </a:extLst>
              </p:cNvPr>
              <p:cNvSpPr txBox="1"/>
              <p:nvPr/>
            </p:nvSpPr>
            <p:spPr>
              <a:xfrm>
                <a:off x="510437" y="3552536"/>
                <a:ext cx="1187928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E54E77-5CF7-2346-84B1-466D354C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3552536"/>
                <a:ext cx="11879281" cy="1271695"/>
              </a:xfrm>
              <a:prstGeom prst="rect">
                <a:avLst/>
              </a:prstGeom>
              <a:blipFill>
                <a:blip r:embed="rId4"/>
                <a:stretch>
                  <a:fillRect l="-427" b="-3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581B6D99-D64A-8843-85B1-9F5E2A979BFA}"/>
                  </a:ext>
                </a:extLst>
              </p:cNvPr>
              <p:cNvSpPr txBox="1"/>
              <p:nvPr/>
            </p:nvSpPr>
            <p:spPr>
              <a:xfrm>
                <a:off x="510438" y="2504688"/>
                <a:ext cx="11879281" cy="6669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Так как </a:t>
                </a:r>
                <a:r>
                  <a:rPr lang="en-US" b="0" dirty="0" err="1"/>
                  <a:t>ReLU</a:t>
                </a:r>
                <a:r>
                  <a:rPr lang="en-US" b="0" dirty="0"/>
                  <a:t> </a:t>
                </a:r>
                <a:r>
                  <a:rPr lang="ru-RU" b="0" dirty="0"/>
                  <a:t>не симметрична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b="0" dirty="0"/>
                  <a:t> </a:t>
                </a:r>
              </a:p>
            </p:txBody>
          </p:sp>
        </mc:Choice>
        <mc:Fallback xmlns="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581B6D99-D64A-8843-85B1-9F5E2A97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8" y="2504688"/>
                <a:ext cx="11879281" cy="666914"/>
              </a:xfrm>
              <a:prstGeom prst="rect">
                <a:avLst/>
              </a:prstGeom>
              <a:blipFill>
                <a:blip r:embed="rId5"/>
                <a:stretch>
                  <a:fillRect l="-1387" b="-222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976384-36AC-0A40-866F-BD4686280ECF}"/>
                  </a:ext>
                </a:extLst>
              </p:cNvPr>
              <p:cNvSpPr/>
              <p:nvPr/>
            </p:nvSpPr>
            <p:spPr>
              <a:xfrm>
                <a:off x="4786416" y="5079842"/>
                <a:ext cx="3327321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ad>
                            <m:radPr>
                              <m:degHide m:val="on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976384-36AC-0A40-866F-BD4686280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416" y="5079842"/>
                <a:ext cx="3327321" cy="1853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58AAC493-D064-FB46-BDBD-7E11996FBD15}"/>
              </a:ext>
            </a:extLst>
          </p:cNvPr>
          <p:cNvSpPr txBox="1"/>
          <p:nvPr/>
        </p:nvSpPr>
        <p:spPr>
          <a:xfrm>
            <a:off x="510437" y="7038852"/>
            <a:ext cx="11879281" cy="131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K. He et al. (2015). Delving Deep into Rectifiers: Surpassing Human-Level Performance on ImageNet Classification.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313956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35987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Заключение</a:t>
            </a:r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2FE09FAF-28DD-9149-B32B-9857D173C232}"/>
              </a:ext>
            </a:extLst>
          </p:cNvPr>
          <p:cNvSpPr txBox="1"/>
          <p:nvPr/>
        </p:nvSpPr>
        <p:spPr>
          <a:xfrm>
            <a:off x="510438" y="2504688"/>
            <a:ext cx="11879281" cy="66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</p:txBody>
      </p:sp>
      <p:sp>
        <p:nvSpPr>
          <p:cNvPr id="13" name="Пункт списка…">
            <a:extLst>
              <a:ext uri="{FF2B5EF4-FFF2-40B4-BE49-F238E27FC236}">
                <a16:creationId xmlns:a16="http://schemas.microsoft.com/office/drawing/2014/main" id="{A0665632-80B9-624B-9A89-0F2DD8A13A0A}"/>
              </a:ext>
            </a:extLst>
          </p:cNvPr>
          <p:cNvSpPr txBox="1"/>
          <p:nvPr/>
        </p:nvSpPr>
        <p:spPr>
          <a:xfrm>
            <a:off x="510438" y="2504688"/>
            <a:ext cx="11879281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 обучении глубоких </a:t>
            </a:r>
            <a:r>
              <a:rPr lang="ru-RU" b="0" dirty="0" err="1"/>
              <a:t>нейросетей</a:t>
            </a:r>
            <a:r>
              <a:rPr lang="ru-RU" b="0" dirty="0"/>
              <a:t> важно, чтобы градиенты не затухали и не взрывались. 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Кроме того, важно, чтобы дисперсия градиентов не затухала.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 использовании симметричных функций активации инициализация </a:t>
            </a:r>
            <a:r>
              <a:rPr lang="ru-RU" b="0" dirty="0" err="1"/>
              <a:t>Ксавье</a:t>
            </a:r>
            <a:r>
              <a:rPr lang="ru-RU" b="0" dirty="0"/>
              <a:t>, для </a:t>
            </a:r>
            <a:r>
              <a:rPr lang="en-US" b="0" dirty="0" err="1"/>
              <a:t>ReLU</a:t>
            </a:r>
            <a:r>
              <a:rPr lang="en-US" b="0" dirty="0"/>
              <a:t> — </a:t>
            </a:r>
            <a:r>
              <a:rPr lang="ru-RU" b="0" dirty="0" err="1"/>
              <a:t>Хе</a:t>
            </a:r>
            <a:r>
              <a:rPr lang="ru-RU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1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85819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Повторяем 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blipFill>
                <a:blip r:embed="rId4"/>
                <a:stretch>
                  <a:fillRect l="-12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5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Обратное распространение и градиенты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Насыщение функций активации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Простые методы борьбы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Инициализация весов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669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85819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Повторяем 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blipFill>
                <a:blip r:embed="rId4"/>
                <a:stretch>
                  <a:fillRect l="-12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7C8A7E-8768-B544-ADE2-8E8894C658A2}"/>
                  </a:ext>
                </a:extLst>
              </p:cNvPr>
              <p:cNvSpPr txBox="1"/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7C8A7E-8768-B544-ADE2-8E8894C6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blipFill>
                <a:blip r:embed="rId5"/>
                <a:stretch>
                  <a:fillRect l="-327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A4274-0DC3-2A4D-B731-1DC5223EFCFC}"/>
                  </a:ext>
                </a:extLst>
              </p:cNvPr>
              <p:cNvSpPr txBox="1"/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A4274-0DC3-2A4D-B731-1DC5223E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blipFill>
                <a:blip r:embed="rId6"/>
                <a:stretch>
                  <a:fillRect l="-265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C45F7-5771-D842-91B1-9D45885A8CC0}"/>
                  </a:ext>
                </a:extLst>
              </p:cNvPr>
              <p:cNvSpPr txBox="1"/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EC45F7-5771-D842-91B1-9D45885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blipFill>
                <a:blip r:embed="rId7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89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85819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Повторяем 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blipFill>
                <a:blip r:embed="rId4"/>
                <a:stretch>
                  <a:fillRect l="-12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D562B-642B-014F-B0EA-E72E17479A26}"/>
                  </a:ext>
                </a:extLst>
              </p:cNvPr>
              <p:cNvSpPr txBox="1"/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D562B-642B-014F-B0EA-E72E174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blipFill>
                <a:blip r:embed="rId5"/>
                <a:stretch>
                  <a:fillRect l="-327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049E4-0FEB-2946-A739-7FC9A7E65E04}"/>
                  </a:ext>
                </a:extLst>
              </p:cNvPr>
              <p:cNvSpPr txBox="1"/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049E4-0FEB-2946-A739-7FC9A7E6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blipFill>
                <a:blip r:embed="rId6"/>
                <a:stretch>
                  <a:fillRect l="-265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1BAD65-3EA9-614F-926C-EB507ED62663}"/>
                  </a:ext>
                </a:extLst>
              </p:cNvPr>
              <p:cNvSpPr txBox="1"/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1BAD65-3EA9-614F-926C-EB507ED6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blipFill>
                <a:blip r:embed="rId7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8753C-A2A9-6E48-83DF-49B6A946DFDB}"/>
                  </a:ext>
                </a:extLst>
              </p:cNvPr>
              <p:cNvSpPr txBox="1"/>
              <p:nvPr/>
            </p:nvSpPr>
            <p:spPr>
              <a:xfrm>
                <a:off x="6035539" y="4235304"/>
                <a:ext cx="5863721" cy="1239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C8753C-A2A9-6E48-83DF-49B6A946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39" y="4235304"/>
                <a:ext cx="5863721" cy="1239827"/>
              </a:xfrm>
              <a:prstGeom prst="rect">
                <a:avLst/>
              </a:prstGeom>
              <a:blipFill>
                <a:blip r:embed="rId8"/>
                <a:stretch>
                  <a:fillRect l="-1080" b="-4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21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85819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Повторяем 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DFC5CA-8A18-E94A-9F83-861226182AC9}"/>
                  </a:ext>
                </a:extLst>
              </p:cNvPr>
              <p:cNvSpPr txBox="1"/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DFC5CA-8A18-E94A-9F83-861226182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6867340"/>
                <a:ext cx="3866315" cy="1142364"/>
              </a:xfrm>
              <a:prstGeom prst="rect">
                <a:avLst/>
              </a:prstGeom>
              <a:blipFill>
                <a:blip r:embed="rId4"/>
                <a:stretch>
                  <a:fillRect l="-327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E96F22-82A4-5049-8EC3-A8544E4CA6C2}"/>
                  </a:ext>
                </a:extLst>
              </p:cNvPr>
              <p:cNvSpPr txBox="1"/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600" b="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E96F22-82A4-5049-8EC3-A8544E4CA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5778302"/>
                <a:ext cx="4772204" cy="646331"/>
              </a:xfrm>
              <a:prstGeom prst="rect">
                <a:avLst/>
              </a:prstGeom>
              <a:blipFill>
                <a:blip r:embed="rId5"/>
                <a:stretch>
                  <a:fillRect l="-265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6" y="2576777"/>
                <a:ext cx="9889887" cy="1436612"/>
              </a:xfrm>
              <a:prstGeom prst="rect">
                <a:avLst/>
              </a:prstGeom>
              <a:blipFill>
                <a:blip r:embed="rId6"/>
                <a:stretch>
                  <a:fillRect l="-12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CB1300-163D-2A43-B1C2-9AECF7C49E87}"/>
                  </a:ext>
                </a:extLst>
              </p:cNvPr>
              <p:cNvSpPr txBox="1"/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CB1300-163D-2A43-B1C2-9AECF7C49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4263571"/>
                <a:ext cx="5187767" cy="1072025"/>
              </a:xfrm>
              <a:prstGeom prst="rect">
                <a:avLst/>
              </a:prstGeom>
              <a:blipFill>
                <a:blip r:embed="rId7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4BBBBB-87F2-E747-9596-992823FB360E}"/>
                  </a:ext>
                </a:extLst>
              </p:cNvPr>
              <p:cNvSpPr txBox="1"/>
              <p:nvPr/>
            </p:nvSpPr>
            <p:spPr>
              <a:xfrm>
                <a:off x="6035539" y="4235304"/>
                <a:ext cx="5863721" cy="1239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4BBBBB-87F2-E747-9596-992823FB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39" y="4235304"/>
                <a:ext cx="5863721" cy="1239827"/>
              </a:xfrm>
              <a:prstGeom prst="rect">
                <a:avLst/>
              </a:prstGeom>
              <a:blipFill>
                <a:blip r:embed="rId8"/>
                <a:stretch>
                  <a:fillRect l="-1080" b="-4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69BA-2E05-3843-BC83-B69DADD08592}"/>
                  </a:ext>
                </a:extLst>
              </p:cNvPr>
              <p:cNvSpPr txBox="1"/>
              <p:nvPr/>
            </p:nvSpPr>
            <p:spPr>
              <a:xfrm>
                <a:off x="6137169" y="5527970"/>
                <a:ext cx="5296065" cy="1236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BC69BA-2E05-3843-BC83-B69DADD0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69" y="5527970"/>
                <a:ext cx="5296065" cy="1236364"/>
              </a:xfrm>
              <a:prstGeom prst="rect">
                <a:avLst/>
              </a:prstGeom>
              <a:blipFill>
                <a:blip r:embed="rId9"/>
                <a:stretch>
                  <a:fillRect l="-1196" b="-4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842538-C018-424A-88F5-C5007186FE20}"/>
                  </a:ext>
                </a:extLst>
              </p:cNvPr>
              <p:cNvSpPr/>
              <p:nvPr/>
            </p:nvSpPr>
            <p:spPr>
              <a:xfrm>
                <a:off x="6137169" y="6870012"/>
                <a:ext cx="2215094" cy="1239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842538-C018-424A-88F5-C5007186F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69" y="6870012"/>
                <a:ext cx="2215094" cy="1239827"/>
              </a:xfrm>
              <a:prstGeom prst="rect">
                <a:avLst/>
              </a:prstGeom>
              <a:blipFill>
                <a:blip r:embed="rId10"/>
                <a:stretch>
                  <a:fillRect l="-2273"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6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885819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Повторяем градиентный спуск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1557457" y="2576777"/>
                <a:ext cx="988988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57" y="2576777"/>
                <a:ext cx="9889887" cy="1436612"/>
              </a:xfrm>
              <a:prstGeom prst="rect">
                <a:avLst/>
              </a:prstGeom>
              <a:blipFill>
                <a:blip r:embed="rId4"/>
                <a:stretch>
                  <a:fillRect l="-128" t="-135088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4BBBBB-87F2-E747-9596-992823FB360E}"/>
                  </a:ext>
                </a:extLst>
              </p:cNvPr>
              <p:cNvSpPr txBox="1"/>
              <p:nvPr/>
            </p:nvSpPr>
            <p:spPr>
              <a:xfrm>
                <a:off x="2808472" y="4395093"/>
                <a:ext cx="7387856" cy="165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6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4BBBBB-87F2-E747-9596-992823FB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72" y="4395093"/>
                <a:ext cx="7387856" cy="1650067"/>
              </a:xfrm>
              <a:prstGeom prst="rect">
                <a:avLst/>
              </a:prstGeom>
              <a:blipFill>
                <a:blip r:embed="rId5"/>
                <a:stretch>
                  <a:fillRect t="-105344" b="-163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5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  <a:endParaRPr dirty="0"/>
          </a:p>
        </p:txBody>
      </p:sp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lang="en-US"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49786" y="3413549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Обратное распространение и градиенты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Насыщение функций активации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Простые методы борьбы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Инициализация весов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20329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1275</Words>
  <Application>Microsoft Macintosh PowerPoint</Application>
  <PresentationFormat>Custom</PresentationFormat>
  <Paragraphs>247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52</cp:revision>
  <cp:lastPrinted>2018-07-03T16:46:07Z</cp:lastPrinted>
  <dcterms:modified xsi:type="dcterms:W3CDTF">2018-12-15T09:00:51Z</dcterms:modified>
</cp:coreProperties>
</file>