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32"/>
  </p:notesMasterIdLst>
  <p:sldIdLst>
    <p:sldId id="256" r:id="rId2"/>
    <p:sldId id="257" r:id="rId3"/>
    <p:sldId id="297" r:id="rId4"/>
    <p:sldId id="264" r:id="rId5"/>
    <p:sldId id="398" r:id="rId6"/>
    <p:sldId id="399" r:id="rId7"/>
    <p:sldId id="402" r:id="rId8"/>
    <p:sldId id="401" r:id="rId9"/>
    <p:sldId id="403" r:id="rId10"/>
    <p:sldId id="423" r:id="rId11"/>
    <p:sldId id="404" r:id="rId12"/>
    <p:sldId id="368" r:id="rId13"/>
    <p:sldId id="406" r:id="rId14"/>
    <p:sldId id="409" r:id="rId15"/>
    <p:sldId id="410" r:id="rId16"/>
    <p:sldId id="413" r:id="rId17"/>
    <p:sldId id="405" r:id="rId18"/>
    <p:sldId id="427" r:id="rId19"/>
    <p:sldId id="429" r:id="rId20"/>
    <p:sldId id="430" r:id="rId21"/>
    <p:sldId id="416" r:id="rId22"/>
    <p:sldId id="417" r:id="rId23"/>
    <p:sldId id="419" r:id="rId24"/>
    <p:sldId id="420" r:id="rId25"/>
    <p:sldId id="421" r:id="rId26"/>
    <p:sldId id="422" r:id="rId27"/>
    <p:sldId id="424" r:id="rId28"/>
    <p:sldId id="425" r:id="rId29"/>
    <p:sldId id="426" r:id="rId30"/>
    <p:sldId id="263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2"/>
    <p:restoredTop sz="94549"/>
  </p:normalViewPr>
  <p:slideViewPr>
    <p:cSldViewPr snapToGrid="0" snapToObjects="1">
      <p:cViewPr varScale="1">
        <p:scale>
          <a:sx n="60" d="100"/>
          <a:sy n="60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81088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Зрительная «кора»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01C06D-CB1C-9441-983D-58E0F2B52DEA}"/>
              </a:ext>
            </a:extLst>
          </p:cNvPr>
          <p:cNvSpPr/>
          <p:nvPr/>
        </p:nvSpPr>
        <p:spPr>
          <a:xfrm>
            <a:off x="2839646" y="8021583"/>
            <a:ext cx="722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http</a:t>
            </a:r>
            <a:r>
              <a:rPr lang="ru-RU" dirty="0"/>
              <a:t>://cs231n.github.io/</a:t>
            </a:r>
            <a:r>
              <a:rPr lang="ru-RU" dirty="0" err="1"/>
              <a:t>convolutional-networks</a:t>
            </a:r>
            <a:r>
              <a:rPr lang="ru-RU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51383-3087-E949-A5A0-2A6518C10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38" y="2809475"/>
            <a:ext cx="13004800" cy="46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8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 err="1"/>
              <a:t>Сверточная</a:t>
            </a:r>
            <a:r>
              <a:rPr lang="ru-RU" b="0" dirty="0"/>
              <a:t> нейронная сеть.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Свертка, </a:t>
            </a:r>
            <a:r>
              <a:rPr lang="ru-RU" dirty="0" err="1"/>
              <a:t>деконволюция</a:t>
            </a:r>
            <a:r>
              <a:rPr lang="ru-RU" dirty="0"/>
              <a:t>, </a:t>
            </a:r>
            <a:r>
              <a:rPr lang="ru-RU" dirty="0" err="1"/>
              <a:t>субдискретизация</a:t>
            </a:r>
            <a:endParaRPr lang="ru-RU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Dropout </a:t>
            </a:r>
            <a:r>
              <a:rPr lang="ru-RU" b="0" dirty="0"/>
              <a:t>и </a:t>
            </a:r>
            <a:r>
              <a:rPr lang="en-US" b="0" dirty="0" err="1"/>
              <a:t>BatchNorm</a:t>
            </a:r>
            <a:r>
              <a:rPr lang="en-US" b="0" dirty="0"/>
              <a:t> </a:t>
            </a:r>
            <a:r>
              <a:rPr lang="ru-RU" b="0" dirty="0"/>
              <a:t>для сверток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Классификатор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ru-RU" b="0" dirty="0" err="1"/>
              <a:t>Автокодировщик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26991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36364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Операция свертки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5634A12-7BAA-DD46-8DF1-6CBAEED05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501196"/>
            <a:ext cx="7776549" cy="24264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2E0DA75-7084-2840-931F-8303BC4B4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5141620"/>
            <a:ext cx="9596570" cy="35324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91B70F9-0924-F940-AD8D-AF2B9E32B5D2}"/>
              </a:ext>
            </a:extLst>
          </p:cNvPr>
          <p:cNvSpPr txBox="1"/>
          <p:nvPr/>
        </p:nvSpPr>
        <p:spPr>
          <a:xfrm>
            <a:off x="8386217" y="2560236"/>
            <a:ext cx="4296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Каждый нейрон поочередно «присасывается» ко всем участкам входа. </a:t>
            </a:r>
          </a:p>
          <a:p>
            <a:pPr algn="l"/>
            <a:r>
              <a:rPr lang="ru-RU" b="0" dirty="0"/>
              <a:t>Выход нейрона называется карта признаков или </a:t>
            </a:r>
            <a:r>
              <a:rPr lang="en-US" b="0" dirty="0" err="1"/>
              <a:t>featuremap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5223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36364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Операция свертки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562339-316F-5B41-9C33-707CB95FF319}"/>
              </a:ext>
            </a:extLst>
          </p:cNvPr>
          <p:cNvSpPr txBox="1"/>
          <p:nvPr/>
        </p:nvSpPr>
        <p:spPr>
          <a:xfrm>
            <a:off x="510438" y="2800866"/>
            <a:ext cx="70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У операции свертки есть 3 параметра: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BB643-27A3-D848-9AAF-29989270D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23" y="2799192"/>
            <a:ext cx="37338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72EEA4-B992-414C-B889-E070690823F8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08108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6F7E7-9A2B-1144-95C9-55C7DD4EED0D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8" y="2800866"/>
            <a:ext cx="7074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У операции свертки есть 3 параметра: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b="0" dirty="0"/>
              <a:t>Шаг свертки или </a:t>
            </a:r>
            <a:r>
              <a:rPr lang="en-US" dirty="0"/>
              <a:t>stride</a:t>
            </a:r>
            <a:br>
              <a:rPr lang="ru-RU" b="0" dirty="0"/>
            </a:br>
            <a:r>
              <a:rPr lang="ru-RU" dirty="0"/>
              <a:t>Входами нейрона могут быть не все возможные области 3х3, а например, через одну. Проще всего думать о точках куда прикладывается центр нейрона.</a:t>
            </a:r>
          </a:p>
        </p:txBody>
      </p:sp>
      <p:sp>
        <p:nvSpPr>
          <p:cNvPr id="12" name="Заголовок слайда">
            <a:extLst>
              <a:ext uri="{FF2B5EF4-FFF2-40B4-BE49-F238E27FC236}">
                <a16:creationId xmlns:a16="http://schemas.microsoft.com/office/drawing/2014/main" id="{3C84A6BA-AE3E-C44C-82D3-48FA01236528}"/>
              </a:ext>
            </a:extLst>
          </p:cNvPr>
          <p:cNvSpPr txBox="1"/>
          <p:nvPr/>
        </p:nvSpPr>
        <p:spPr>
          <a:xfrm>
            <a:off x="510438" y="1636773"/>
            <a:ext cx="711252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Операция свертки и шаг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4D9F0-9B14-D14A-B3C8-7A1BB9E6C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31" y="2795408"/>
            <a:ext cx="3733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8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4993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Операция свертки и дополнение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6F7E7-9A2B-1144-95C9-55C7DD4EED0D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8" y="2800866"/>
            <a:ext cx="7074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У операции свертки есть 3 параметра: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b="0" dirty="0"/>
              <a:t>Шаг свертки или </a:t>
            </a:r>
            <a:r>
              <a:rPr lang="en-US" dirty="0"/>
              <a:t>stride</a:t>
            </a:r>
            <a:endParaRPr lang="ru-RU" b="0" dirty="0"/>
          </a:p>
          <a:p>
            <a:pPr marL="457200" indent="-457200" algn="l">
              <a:buFont typeface="+mj-lt"/>
              <a:buAutoNum type="arabicPeriod"/>
            </a:pPr>
            <a:r>
              <a:rPr lang="ru-RU" b="0" dirty="0"/>
              <a:t>Дополнение нулями или </a:t>
            </a:r>
            <a:r>
              <a:rPr lang="en-US" dirty="0"/>
              <a:t>padding</a:t>
            </a:r>
            <a:br>
              <a:rPr lang="en-US" b="0" dirty="0"/>
            </a:br>
            <a:r>
              <a:rPr lang="ru-RU" dirty="0"/>
              <a:t>Карта признаков на входе может быть дополнена нулями по краям, часто это используется, например, для подбора размеров очередных слоев.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62B82F-A50D-2A40-BBEA-09830195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97" y="2794508"/>
            <a:ext cx="4589246" cy="52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4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44329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Операция свертки и растяжение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6F7E7-9A2B-1144-95C9-55C7DD4EED0D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8" y="2800866"/>
            <a:ext cx="7074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У операции свертки есть 3 параметра: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b="0" dirty="0"/>
              <a:t>Шаг свертки или </a:t>
            </a:r>
            <a:r>
              <a:rPr lang="en-US" dirty="0"/>
              <a:t>stride</a:t>
            </a:r>
            <a:endParaRPr lang="ru-RU" b="0" dirty="0"/>
          </a:p>
          <a:p>
            <a:pPr marL="457200" indent="-457200" algn="l">
              <a:buFont typeface="+mj-lt"/>
              <a:buAutoNum type="arabicPeriod"/>
            </a:pPr>
            <a:r>
              <a:rPr lang="ru-RU" b="0" dirty="0"/>
              <a:t>Дополнение нулями или </a:t>
            </a:r>
            <a:r>
              <a:rPr lang="en-US" dirty="0"/>
              <a:t>padding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b="0" dirty="0"/>
              <a:t>Растяжение или </a:t>
            </a:r>
            <a:r>
              <a:rPr lang="en-US" dirty="0"/>
              <a:t>dilation</a:t>
            </a:r>
            <a:br>
              <a:rPr lang="en-US" b="0" dirty="0"/>
            </a:br>
            <a:r>
              <a:rPr lang="ru-RU" dirty="0"/>
              <a:t>Вообще, форма рецептивной области не обязательно должна быть сплошным прямоугольником. Однако, из-за того, что свертки реализованы </a:t>
            </a:r>
            <a:r>
              <a:rPr lang="ru-RU" dirty="0" err="1"/>
              <a:t>низкоуровнево</a:t>
            </a:r>
            <a:r>
              <a:rPr lang="ru-RU" dirty="0"/>
              <a:t> в </a:t>
            </a:r>
            <a:r>
              <a:rPr lang="en-US" dirty="0"/>
              <a:t>CUDA </a:t>
            </a:r>
            <a:r>
              <a:rPr lang="ru-RU" dirty="0"/>
              <a:t>совсем </a:t>
            </a:r>
            <a:r>
              <a:rPr lang="ru-RU" dirty="0" err="1"/>
              <a:t>кастомных</a:t>
            </a:r>
            <a:r>
              <a:rPr lang="ru-RU" dirty="0"/>
              <a:t> форм вы не найдете.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30125C-4103-9243-A12A-325C24967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47" y="2800314"/>
            <a:ext cx="5010150" cy="48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02009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Операция свертки как матрица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F2318-1DD6-4249-B1D7-975CDF64D9F0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AED33E-65F9-2849-8A07-FAA31D89FC50}"/>
                  </a:ext>
                </a:extLst>
              </p:cNvPr>
              <p:cNvSpPr txBox="1"/>
              <p:nvPr/>
            </p:nvSpPr>
            <p:spPr>
              <a:xfrm>
                <a:off x="558949" y="6662269"/>
                <a:ext cx="11882735" cy="1284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6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ru-RU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AED33E-65F9-2849-8A07-FAA31D89F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9" y="6662269"/>
                <a:ext cx="11882735" cy="1284647"/>
              </a:xfrm>
              <a:prstGeom prst="rect">
                <a:avLst/>
              </a:prstGeom>
              <a:blipFill>
                <a:blip r:embed="rId4"/>
                <a:stretch>
                  <a:fillRect t="-980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121F108-78CF-9845-AEAC-7D8791576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14" y="2696973"/>
            <a:ext cx="3543062" cy="37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60BC6F-1987-E347-BA1F-3DC2A706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23" y="2799192"/>
            <a:ext cx="3733800" cy="3657600"/>
          </a:xfrm>
          <a:prstGeom prst="rect">
            <a:avLst/>
          </a:prstGeom>
        </p:spPr>
      </p:pic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11424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Свойства свертки и рецептивное поле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6F7E7-9A2B-1144-95C9-55C7DD4EED0D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8" y="2800866"/>
            <a:ext cx="70749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 err="1"/>
              <a:t>Сверточные</a:t>
            </a:r>
            <a:r>
              <a:rPr lang="ru-RU" b="0" dirty="0"/>
              <a:t> слои обладают двумя важными свойствами: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Рецептивное поле нейрона.</a:t>
            </a:r>
            <a:br>
              <a:rPr lang="ru-RU" b="0" dirty="0"/>
            </a:br>
            <a:r>
              <a:rPr lang="ru-RU" b="0" dirty="0"/>
              <a:t>Типичный размер свертки в современных сетях 3х3. Нейроны второго </a:t>
            </a:r>
            <a:r>
              <a:rPr lang="ru-RU" b="0" dirty="0" err="1"/>
              <a:t>сверточного</a:t>
            </a:r>
            <a:r>
              <a:rPr lang="ru-RU" b="0" dirty="0"/>
              <a:t> слоя «смотрят» на 3х3 нейронов первого </a:t>
            </a:r>
            <a:r>
              <a:rPr lang="ru-RU" b="0" dirty="0" err="1"/>
              <a:t>сверточного</a:t>
            </a:r>
            <a:r>
              <a:rPr lang="ru-RU" b="0" dirty="0"/>
              <a:t> слоя и их рецептивное поле покрывает 5х5 пикселей исходного изображения. В случае неединичных шага или </a:t>
            </a:r>
            <a:r>
              <a:rPr lang="ru-RU" b="0" dirty="0" err="1"/>
              <a:t>растяжания</a:t>
            </a:r>
            <a:r>
              <a:rPr lang="ru-RU" b="0" dirty="0"/>
              <a:t> рецептивное поле еще больше.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93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60BC6F-1987-E347-BA1F-3DC2A706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23" y="2799192"/>
            <a:ext cx="3733800" cy="3657600"/>
          </a:xfrm>
          <a:prstGeom prst="rect">
            <a:avLst/>
          </a:prstGeom>
        </p:spPr>
      </p:pic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6F7E7-9A2B-1144-95C9-55C7DD4EED0D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8" y="2800866"/>
            <a:ext cx="7074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 err="1"/>
              <a:t>Сверточные</a:t>
            </a:r>
            <a:r>
              <a:rPr lang="ru-RU" b="0" dirty="0"/>
              <a:t> слои обладают двумя важными свойствами: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Рецептивное поле нейрона.</a:t>
            </a:r>
            <a:br>
              <a:rPr lang="ru-RU" dirty="0"/>
            </a:br>
            <a:r>
              <a:rPr lang="ru-RU" b="0" dirty="0"/>
              <a:t>Фактически, один </a:t>
            </a:r>
            <a:r>
              <a:rPr lang="ru-RU" b="0" dirty="0" err="1"/>
              <a:t>сверточный</a:t>
            </a:r>
            <a:r>
              <a:rPr lang="ru-RU" b="0" dirty="0"/>
              <a:t> слой размера 5х5 можно заменить двумя слоями 3х3, сохранив размер рецептивного поля и при этом уменьшив количество весов. С этой идеей мы столкнемся в обзоре современных </a:t>
            </a:r>
            <a:r>
              <a:rPr lang="ru-RU" b="0" dirty="0" err="1"/>
              <a:t>сверточных</a:t>
            </a:r>
            <a:r>
              <a:rPr lang="ru-RU" b="0" dirty="0"/>
              <a:t> архитектур.</a:t>
            </a:r>
            <a:endParaRPr lang="ru-RU" dirty="0"/>
          </a:p>
        </p:txBody>
      </p:sp>
      <p:sp>
        <p:nvSpPr>
          <p:cNvPr id="12" name="Заголовок слайда">
            <a:extLst>
              <a:ext uri="{FF2B5EF4-FFF2-40B4-BE49-F238E27FC236}">
                <a16:creationId xmlns:a16="http://schemas.microsoft.com/office/drawing/2014/main" id="{A4312300-D6C9-A747-9465-29D629B9ABE7}"/>
              </a:ext>
            </a:extLst>
          </p:cNvPr>
          <p:cNvSpPr txBox="1"/>
          <p:nvPr/>
        </p:nvSpPr>
        <p:spPr>
          <a:xfrm>
            <a:off x="510438" y="1636773"/>
            <a:ext cx="111424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Свойства свертки и рецептивное поле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2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50799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err="1"/>
              <a:t>Сверточные</a:t>
            </a:r>
            <a:r>
              <a:rPr lang="ru-RU" dirty="0"/>
              <a:t> сети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4116705"/>
            <a:ext cx="77360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Смотреть — еще не значит видеть.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3435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/>
              <a:t>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60BC6F-1987-E347-BA1F-3DC2A706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23" y="2799192"/>
            <a:ext cx="3733800" cy="3657600"/>
          </a:xfrm>
          <a:prstGeom prst="rect">
            <a:avLst/>
          </a:prstGeom>
        </p:spPr>
      </p:pic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95652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Свойства свертки и количество весов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6F7E7-9A2B-1144-95C9-55C7DD4EED0D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8" y="2800866"/>
            <a:ext cx="70749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 err="1"/>
              <a:t>Сверточные</a:t>
            </a:r>
            <a:r>
              <a:rPr lang="ru-RU" b="0" dirty="0"/>
              <a:t> слои обладают двумя важными свойствами: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b="0" dirty="0"/>
              <a:t>Рецептивное поле нейрона.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Количество параметров</a:t>
            </a:r>
            <a:br>
              <a:rPr lang="ru-RU" dirty="0"/>
            </a:br>
            <a:r>
              <a:rPr lang="ru-RU" b="0" dirty="0"/>
              <a:t>Типичный </a:t>
            </a:r>
            <a:r>
              <a:rPr lang="ru-RU" b="0" dirty="0" err="1"/>
              <a:t>сверточный</a:t>
            </a:r>
            <a:r>
              <a:rPr lang="ru-RU" b="0" dirty="0"/>
              <a:t> слой содержит от десятков до тысяч нейронов. Каждый нейрон </a:t>
            </a:r>
            <a:r>
              <a:rPr lang="ru-RU" b="0" dirty="0" err="1"/>
              <a:t>параметризуется</a:t>
            </a:r>
            <a:r>
              <a:rPr lang="ru-RU" b="0" dirty="0"/>
              <a:t> количеством весов равным </a:t>
            </a:r>
            <a:r>
              <a:rPr lang="en-US" b="0" dirty="0" err="1"/>
              <a:t>HxWxD</a:t>
            </a:r>
            <a:r>
              <a:rPr lang="ru-RU" b="0" dirty="0"/>
              <a:t>,</a:t>
            </a:r>
            <a:r>
              <a:rPr lang="en-US" b="0" dirty="0"/>
              <a:t> </a:t>
            </a:r>
            <a:r>
              <a:rPr lang="ru-RU" b="0" dirty="0"/>
              <a:t>где </a:t>
            </a:r>
            <a:r>
              <a:rPr lang="en-US" b="0" dirty="0"/>
              <a:t>H=W=3 </a:t>
            </a:r>
            <a:r>
              <a:rPr lang="ru-RU" b="0" dirty="0"/>
              <a:t>в большинстве случаев, а </a:t>
            </a:r>
            <a:r>
              <a:rPr lang="en-US" b="0" dirty="0"/>
              <a:t>D </a:t>
            </a:r>
            <a:r>
              <a:rPr lang="ru-RU" b="0" dirty="0"/>
              <a:t>соответствует количеству нейронов в предыдущем слое.</a:t>
            </a:r>
            <a:br>
              <a:rPr lang="ru-RU" b="0" dirty="0"/>
            </a:br>
            <a:r>
              <a:rPr lang="ru-RU" b="0" dirty="0"/>
              <a:t>Типичный первый </a:t>
            </a:r>
            <a:r>
              <a:rPr lang="ru-RU" b="0" dirty="0" err="1"/>
              <a:t>сверточный</a:t>
            </a:r>
            <a:r>
              <a:rPr lang="ru-RU" b="0" dirty="0"/>
              <a:t> слой на </a:t>
            </a:r>
            <a:r>
              <a:rPr lang="en-US" b="0" dirty="0"/>
              <a:t>MNIST: 3x3x</a:t>
            </a:r>
            <a:r>
              <a:rPr lang="ru-RU" b="0" dirty="0"/>
              <a:t>1</a:t>
            </a:r>
            <a:r>
              <a:rPr lang="en-US" b="0" dirty="0"/>
              <a:t>x32 + 32= 320</a:t>
            </a:r>
            <a:br>
              <a:rPr lang="en-US" b="0" dirty="0"/>
            </a:br>
            <a:r>
              <a:rPr lang="ru-RU" b="0" dirty="0"/>
              <a:t>против 784</a:t>
            </a:r>
            <a:r>
              <a:rPr lang="en-US" b="0" dirty="0"/>
              <a:t>x128 + 128= 100480 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93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45928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Max-pooling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040D4F-4C45-2743-A50F-374819D2297B}"/>
              </a:ext>
            </a:extLst>
          </p:cNvPr>
          <p:cNvSpPr/>
          <p:nvPr/>
        </p:nvSpPr>
        <p:spPr>
          <a:xfrm>
            <a:off x="2885700" y="8143022"/>
            <a:ext cx="722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http</a:t>
            </a:r>
            <a:r>
              <a:rPr lang="ru-RU" dirty="0"/>
              <a:t>://cs231n.github.io/</a:t>
            </a:r>
            <a:r>
              <a:rPr lang="ru-RU" dirty="0" err="1"/>
              <a:t>convolutional-networks</a:t>
            </a:r>
            <a:r>
              <a:rPr lang="ru-RU" dirty="0"/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D6767-1284-EF4C-AE12-23BA6A1D3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678781"/>
            <a:ext cx="11277600" cy="527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8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45928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Max-pooling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040D4F-4C45-2743-A50F-374819D2297B}"/>
              </a:ext>
            </a:extLst>
          </p:cNvPr>
          <p:cNvSpPr/>
          <p:nvPr/>
        </p:nvSpPr>
        <p:spPr>
          <a:xfrm>
            <a:off x="2885700" y="8143022"/>
            <a:ext cx="722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http</a:t>
            </a:r>
            <a:r>
              <a:rPr lang="ru-RU" dirty="0"/>
              <a:t>://cs231n.github.io/</a:t>
            </a:r>
            <a:r>
              <a:rPr lang="ru-RU" dirty="0" err="1"/>
              <a:t>convolutional-networks</a:t>
            </a:r>
            <a:r>
              <a:rPr lang="ru-RU" dirty="0"/>
              <a:t>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DE7FE-543C-F741-8FF2-4C4D3ABA9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10" y="2677165"/>
            <a:ext cx="6678209" cy="52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33612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Деконволюция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F2318-1DD6-4249-B1D7-975CDF64D9F0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AED33E-65F9-2849-8A07-FAA31D89FC50}"/>
                  </a:ext>
                </a:extLst>
              </p:cNvPr>
              <p:cNvSpPr txBox="1"/>
              <p:nvPr/>
            </p:nvSpPr>
            <p:spPr>
              <a:xfrm>
                <a:off x="273124" y="2800866"/>
                <a:ext cx="12433152" cy="1284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6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ru-RU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AED33E-65F9-2849-8A07-FAA31D89F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4" y="2800866"/>
                <a:ext cx="12433152" cy="1284647"/>
              </a:xfrm>
              <a:prstGeom prst="rect">
                <a:avLst/>
              </a:prstGeom>
              <a:blipFill>
                <a:blip r:embed="rId4"/>
                <a:stretch>
                  <a:fillRect l="-919" t="-1961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AC26438-BD5B-1544-A3B8-79D5C629C7A3}"/>
              </a:ext>
            </a:extLst>
          </p:cNvPr>
          <p:cNvSpPr txBox="1"/>
          <p:nvPr/>
        </p:nvSpPr>
        <p:spPr>
          <a:xfrm>
            <a:off x="510437" y="4467217"/>
            <a:ext cx="12195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dirty="0"/>
              <a:t>Если свертка это умножение на разреженную матрицу, то операция обратная свертке — это умножение на такую же, но транспонированную матрицу.</a:t>
            </a:r>
          </a:p>
        </p:txBody>
      </p:sp>
    </p:spTree>
    <p:extLst>
      <p:ext uri="{BB962C8B-B14F-4D97-AF65-F5344CB8AC3E}">
        <p14:creationId xmlns:p14="http://schemas.microsoft.com/office/powerpoint/2010/main" val="396236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33612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Деконволюция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F2318-1DD6-4249-B1D7-975CDF64D9F0}"/>
              </a:ext>
            </a:extLst>
          </p:cNvPr>
          <p:cNvSpPr txBox="1"/>
          <p:nvPr/>
        </p:nvSpPr>
        <p:spPr>
          <a:xfrm>
            <a:off x="2859108" y="8137768"/>
            <a:ext cx="72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vdumoulin</a:t>
            </a:r>
            <a:r>
              <a:rPr lang="en-US" b="0" dirty="0"/>
              <a:t>/</a:t>
            </a:r>
            <a:r>
              <a:rPr lang="en-US" b="0" dirty="0" err="1"/>
              <a:t>conv_arithmetic</a:t>
            </a:r>
            <a:endParaRPr lang="ru-RU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4DFB7C-EC49-E74C-9BC6-0BD25FB53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44" y="2514133"/>
            <a:ext cx="9789746" cy="55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0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 err="1"/>
              <a:t>Сверточная</a:t>
            </a:r>
            <a:r>
              <a:rPr lang="ru-RU" b="0" dirty="0"/>
              <a:t> нейронная сеть.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Свертка, </a:t>
            </a:r>
            <a:r>
              <a:rPr lang="ru-RU" b="0" dirty="0" err="1"/>
              <a:t>деконволюция</a:t>
            </a:r>
            <a:r>
              <a:rPr lang="ru-RU" b="0" dirty="0"/>
              <a:t>, </a:t>
            </a:r>
            <a:r>
              <a:rPr lang="ru-RU" b="0" dirty="0" err="1"/>
              <a:t>субдискретизация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dirty="0"/>
              <a:t>Dropout </a:t>
            </a:r>
            <a:r>
              <a:rPr lang="ru-RU" dirty="0"/>
              <a:t>и </a:t>
            </a:r>
            <a:r>
              <a:rPr lang="en-US" dirty="0" err="1"/>
              <a:t>BatchNorm</a:t>
            </a:r>
            <a:r>
              <a:rPr lang="en-US" dirty="0"/>
              <a:t> </a:t>
            </a:r>
            <a:r>
              <a:rPr lang="ru-RU" dirty="0"/>
              <a:t>для сверток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Классификатор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ru-RU" b="0" dirty="0" err="1"/>
              <a:t>Автокодировщик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14667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02275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Dropout </a:t>
            </a:r>
            <a:r>
              <a:rPr lang="ru-RU" dirty="0"/>
              <a:t>и </a:t>
            </a:r>
            <a:r>
              <a:rPr lang="en-US" dirty="0" err="1"/>
              <a:t>BatchNorm</a:t>
            </a:r>
            <a:r>
              <a:rPr lang="en-US" dirty="0"/>
              <a:t> 2D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7" y="2800866"/>
            <a:ext cx="12051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0" dirty="0"/>
              <a:t>Для изображений, так же как и для векторов можно использовать обыкновенные слои </a:t>
            </a:r>
            <a:r>
              <a:rPr lang="ru-RU" sz="2800" b="0" dirty="0" err="1"/>
              <a:t>побатчевой</a:t>
            </a:r>
            <a:r>
              <a:rPr lang="ru-RU" sz="2800" b="0" dirty="0"/>
              <a:t> нормализации и </a:t>
            </a:r>
            <a:r>
              <a:rPr lang="ru-RU" sz="2800" b="0" dirty="0" err="1"/>
              <a:t>дропаута</a:t>
            </a:r>
            <a:r>
              <a:rPr lang="ru-RU" sz="2800" b="0" dirty="0"/>
              <a:t>, но есть нюанс.</a:t>
            </a:r>
            <a:endParaRPr lang="en-US" sz="2800" b="0" dirty="0"/>
          </a:p>
          <a:p>
            <a:pPr algn="l"/>
            <a:endParaRPr lang="ru-RU" sz="2800" b="0" dirty="0"/>
          </a:p>
          <a:p>
            <a:pPr algn="l"/>
            <a:r>
              <a:rPr lang="ru-RU" sz="2800" b="0" dirty="0"/>
              <a:t>Какой?</a:t>
            </a:r>
          </a:p>
        </p:txBody>
      </p:sp>
    </p:spTree>
    <p:extLst>
      <p:ext uri="{BB962C8B-B14F-4D97-AF65-F5344CB8AC3E}">
        <p14:creationId xmlns:p14="http://schemas.microsoft.com/office/powerpoint/2010/main" val="281728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02275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Dropout </a:t>
            </a:r>
            <a:r>
              <a:rPr lang="ru-RU" dirty="0"/>
              <a:t>и </a:t>
            </a:r>
            <a:r>
              <a:rPr lang="en-US" dirty="0" err="1"/>
              <a:t>BatchNorm</a:t>
            </a:r>
            <a:r>
              <a:rPr lang="en-US" dirty="0"/>
              <a:t> 2D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7" y="2800866"/>
            <a:ext cx="12051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0" dirty="0"/>
              <a:t>Для изображений, так же как и для векторов можно использовать обыкновенные слои </a:t>
            </a:r>
            <a:r>
              <a:rPr lang="ru-RU" sz="2800" b="0" dirty="0" err="1"/>
              <a:t>побатчевой</a:t>
            </a:r>
            <a:r>
              <a:rPr lang="ru-RU" sz="2800" b="0" dirty="0"/>
              <a:t> нормализации и </a:t>
            </a:r>
            <a:r>
              <a:rPr lang="ru-RU" sz="2800" b="0" dirty="0" err="1"/>
              <a:t>дропаута</a:t>
            </a:r>
            <a:r>
              <a:rPr lang="ru-RU" sz="2800" b="0" dirty="0"/>
              <a:t>, но есть нюанс.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b="0" dirty="0"/>
              <a:t>Каждая карта признаков или канал по своей сути представляет активацию одного нейрона в разных частях входного изображения. </a:t>
            </a:r>
          </a:p>
        </p:txBody>
      </p:sp>
    </p:spTree>
    <p:extLst>
      <p:ext uri="{BB962C8B-B14F-4D97-AF65-F5344CB8AC3E}">
        <p14:creationId xmlns:p14="http://schemas.microsoft.com/office/powerpoint/2010/main" val="50061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02275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Dropout </a:t>
            </a:r>
            <a:r>
              <a:rPr lang="ru-RU" dirty="0"/>
              <a:t>и </a:t>
            </a:r>
            <a:r>
              <a:rPr lang="en-US" dirty="0" err="1"/>
              <a:t>BatchNorm</a:t>
            </a:r>
            <a:r>
              <a:rPr lang="en-US" dirty="0"/>
              <a:t> 2D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7" y="2800866"/>
            <a:ext cx="120519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0" dirty="0"/>
              <a:t>Для изображений, так же как и для векторов можно использовать обыкновенные слои </a:t>
            </a:r>
            <a:r>
              <a:rPr lang="ru-RU" sz="2800" b="0" dirty="0" err="1"/>
              <a:t>побатчевой</a:t>
            </a:r>
            <a:r>
              <a:rPr lang="ru-RU" sz="2800" b="0" dirty="0"/>
              <a:t> нормализации и </a:t>
            </a:r>
            <a:r>
              <a:rPr lang="ru-RU" sz="2800" b="0" dirty="0" err="1"/>
              <a:t>дропаута</a:t>
            </a:r>
            <a:r>
              <a:rPr lang="ru-RU" sz="2800" b="0" dirty="0"/>
              <a:t>, но есть нюанс.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b="0" dirty="0"/>
              <a:t>Каждая карта признаков или канал по своей сути представляет активацию одного нейрона в разных частях входного изображения.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b="0" dirty="0"/>
              <a:t>Соседние значения в одной карте признаков сильно </a:t>
            </a:r>
            <a:r>
              <a:rPr lang="ru-RU" sz="2800" b="0" dirty="0" err="1"/>
              <a:t>скоррелированы</a:t>
            </a:r>
            <a:endParaRPr lang="ru-RU" sz="2800" b="0" dirty="0"/>
          </a:p>
          <a:p>
            <a:pPr algn="l"/>
            <a:endParaRPr lang="ru-RU" sz="2800" b="0" dirty="0"/>
          </a:p>
          <a:p>
            <a:pPr algn="l"/>
            <a:r>
              <a:rPr lang="ru-RU" sz="2800" b="0" dirty="0"/>
              <a:t>Что делать?</a:t>
            </a:r>
          </a:p>
        </p:txBody>
      </p:sp>
    </p:spTree>
    <p:extLst>
      <p:ext uri="{BB962C8B-B14F-4D97-AF65-F5344CB8AC3E}">
        <p14:creationId xmlns:p14="http://schemas.microsoft.com/office/powerpoint/2010/main" val="198307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02275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Dropout </a:t>
            </a:r>
            <a:r>
              <a:rPr lang="ru-RU" dirty="0"/>
              <a:t>и </a:t>
            </a:r>
            <a:r>
              <a:rPr lang="en-US" dirty="0" err="1"/>
              <a:t>BatchNorm</a:t>
            </a:r>
            <a:r>
              <a:rPr lang="en-US" dirty="0"/>
              <a:t> 2D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87A592-3705-7F40-A245-DFE25F209304}"/>
              </a:ext>
            </a:extLst>
          </p:cNvPr>
          <p:cNvSpPr txBox="1"/>
          <p:nvPr/>
        </p:nvSpPr>
        <p:spPr>
          <a:xfrm>
            <a:off x="510437" y="2800866"/>
            <a:ext cx="120519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0" dirty="0"/>
              <a:t>Для изображений, так же как и для векторов можно использовать обыкновенные слои </a:t>
            </a:r>
            <a:r>
              <a:rPr lang="ru-RU" sz="2800" b="0" dirty="0" err="1"/>
              <a:t>побатчевой</a:t>
            </a:r>
            <a:r>
              <a:rPr lang="ru-RU" sz="2800" b="0" dirty="0"/>
              <a:t> нормализации и </a:t>
            </a:r>
            <a:r>
              <a:rPr lang="ru-RU" sz="2800" b="0" dirty="0" err="1"/>
              <a:t>дропаута</a:t>
            </a:r>
            <a:r>
              <a:rPr lang="ru-RU" sz="2800" b="0" dirty="0"/>
              <a:t>, но есть нюанс.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b="0" dirty="0"/>
              <a:t>Каждая карта признаков или канал по своей сути представляет активацию одного нейрона в разных частях входного изображения.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b="0" dirty="0"/>
              <a:t>Соседние значения в одной карте признаков сильно </a:t>
            </a:r>
            <a:r>
              <a:rPr lang="ru-RU" sz="2800" b="0" dirty="0" err="1"/>
              <a:t>скоррелированы</a:t>
            </a:r>
            <a:endParaRPr lang="ru-RU" sz="2800" b="0" dirty="0"/>
          </a:p>
          <a:p>
            <a:pPr algn="l"/>
            <a:r>
              <a:rPr lang="ru-RU" sz="2800" b="0" dirty="0"/>
              <a:t>Поэтому </a:t>
            </a:r>
            <a:r>
              <a:rPr lang="ru-RU" sz="2800" b="0" dirty="0" err="1"/>
              <a:t>дропаут</a:t>
            </a:r>
            <a:r>
              <a:rPr lang="ru-RU" sz="2800" b="0" dirty="0"/>
              <a:t> и </a:t>
            </a:r>
            <a:r>
              <a:rPr lang="ru-RU" sz="2800" b="0" dirty="0" err="1"/>
              <a:t>батч</a:t>
            </a:r>
            <a:r>
              <a:rPr lang="ru-RU" sz="2800" b="0" dirty="0"/>
              <a:t>-нормализацию часто применяют к каналам целиком, а не к каждому пикселю в отдельности.</a:t>
            </a:r>
          </a:p>
          <a:p>
            <a:pPr algn="l"/>
            <a:endParaRPr lang="ru-RU" sz="2800" b="0" dirty="0"/>
          </a:p>
        </p:txBody>
      </p:sp>
    </p:spTree>
    <p:extLst>
      <p:ext uri="{BB962C8B-B14F-4D97-AF65-F5344CB8AC3E}">
        <p14:creationId xmlns:p14="http://schemas.microsoft.com/office/powerpoint/2010/main" val="389836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 err="1"/>
              <a:t>Сверточная</a:t>
            </a:r>
            <a:r>
              <a:rPr lang="ru-RU" dirty="0"/>
              <a:t> нейронная сеть.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Свертка, </a:t>
            </a:r>
            <a:r>
              <a:rPr lang="ru-RU" b="0" dirty="0" err="1"/>
              <a:t>деконволюция</a:t>
            </a:r>
            <a:r>
              <a:rPr lang="ru-RU" b="0" dirty="0"/>
              <a:t>, </a:t>
            </a:r>
            <a:r>
              <a:rPr lang="ru-RU" b="0" dirty="0" err="1"/>
              <a:t>субдискретизация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Dropout </a:t>
            </a:r>
            <a:r>
              <a:rPr lang="ru-RU" b="0" dirty="0"/>
              <a:t>и </a:t>
            </a:r>
            <a:r>
              <a:rPr lang="en-US" b="0" dirty="0" err="1"/>
              <a:t>BatchNorm</a:t>
            </a:r>
            <a:r>
              <a:rPr lang="en-US" b="0" dirty="0"/>
              <a:t> </a:t>
            </a:r>
            <a:r>
              <a:rPr lang="ru-RU" b="0" dirty="0"/>
              <a:t>для сверток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Классификатор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ru-RU" b="0" dirty="0" err="1"/>
              <a:t>Автокодировщик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748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9532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Зрительная кора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DC1A6C-AED2-6F45-9B6A-7AEDD5E53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933700"/>
            <a:ext cx="5796620" cy="408212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0958445-644A-CC48-B42C-A6FACDEECC8F}"/>
              </a:ext>
            </a:extLst>
          </p:cNvPr>
          <p:cNvSpPr txBox="1"/>
          <p:nvPr/>
        </p:nvSpPr>
        <p:spPr>
          <a:xfrm>
            <a:off x="6754091" y="2876404"/>
            <a:ext cx="6063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Каждый нейрон «видит» только свою часть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43007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9532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Зрительная кора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DC1A6C-AED2-6F45-9B6A-7AEDD5E53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933700"/>
            <a:ext cx="5796620" cy="4082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7DFECD-7A1D-804D-A085-E94934298F1E}"/>
              </a:ext>
            </a:extLst>
          </p:cNvPr>
          <p:cNvSpPr txBox="1"/>
          <p:nvPr/>
        </p:nvSpPr>
        <p:spPr>
          <a:xfrm>
            <a:off x="6754091" y="2876404"/>
            <a:ext cx="6063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Каждый нейрон «видит» только свою часть изображения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Первичная зрительная кора (6 слоев) — предназначена для распознавания простых образов. Нейроны первого слоя активируются, например, при виде полосок</a:t>
            </a:r>
          </a:p>
        </p:txBody>
      </p:sp>
    </p:spTree>
    <p:extLst>
      <p:ext uri="{BB962C8B-B14F-4D97-AF65-F5344CB8AC3E}">
        <p14:creationId xmlns:p14="http://schemas.microsoft.com/office/powerpoint/2010/main" val="322113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9532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Зрительная кора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DC1A6C-AED2-6F45-9B6A-7AEDD5E53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" y="2933700"/>
            <a:ext cx="5796620" cy="4082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23B038-536A-794F-8083-F1635BA289FD}"/>
              </a:ext>
            </a:extLst>
          </p:cNvPr>
          <p:cNvSpPr txBox="1"/>
          <p:nvPr/>
        </p:nvSpPr>
        <p:spPr>
          <a:xfrm>
            <a:off x="6754091" y="2876404"/>
            <a:ext cx="6063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Каждый нейрон «видит» только свою часть изображения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Первичная зрительная кора (6 слоев) — предназначена для распознавания простых образов. Нейроны первого слоя активируются, например, при виде полосок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Вторичная зрительная кора и последующие регионы входят в зрительную ассоциативную зону</a:t>
            </a:r>
          </a:p>
        </p:txBody>
      </p:sp>
    </p:spTree>
    <p:extLst>
      <p:ext uri="{BB962C8B-B14F-4D97-AF65-F5344CB8AC3E}">
        <p14:creationId xmlns:p14="http://schemas.microsoft.com/office/powerpoint/2010/main" val="33578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81088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Зрительная «кора»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EA4924-2440-EE41-AD4E-424CA8CB682F}"/>
              </a:ext>
            </a:extLst>
          </p:cNvPr>
          <p:cNvSpPr txBox="1"/>
          <p:nvPr/>
        </p:nvSpPr>
        <p:spPr>
          <a:xfrm>
            <a:off x="6754091" y="2876404"/>
            <a:ext cx="6063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Каждый нейрон «видит» только свою часть изображения</a:t>
            </a:r>
            <a:br>
              <a:rPr lang="ru-RU" b="0" dirty="0"/>
            </a:br>
            <a:r>
              <a:rPr lang="ru-RU" dirty="0"/>
              <a:t>В очередном слое может быть несколько нейронов(на картинке 5)</a:t>
            </a:r>
            <a:br>
              <a:rPr lang="ru-RU" dirty="0"/>
            </a:br>
            <a:r>
              <a:rPr lang="ru-RU" dirty="0"/>
              <a:t>Выходы нейронов расположены в пространстве в соответствии с частью входного изображения к которому они относятся.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D63EA1-0C77-9C44-8D2D-1FFD358A8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0" y="2968225"/>
            <a:ext cx="6023897" cy="40476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499FF7-BA60-9545-BE6C-A15EE30E877F}"/>
              </a:ext>
            </a:extLst>
          </p:cNvPr>
          <p:cNvSpPr/>
          <p:nvPr/>
        </p:nvSpPr>
        <p:spPr>
          <a:xfrm>
            <a:off x="-48138" y="8212435"/>
            <a:ext cx="722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http</a:t>
            </a:r>
            <a:r>
              <a:rPr lang="ru-RU" dirty="0"/>
              <a:t>://cs231n.github.io/</a:t>
            </a:r>
            <a:r>
              <a:rPr lang="ru-RU" dirty="0" err="1"/>
              <a:t>convolutional-networks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7499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81088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Зрительная «кора»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EA4924-2440-EE41-AD4E-424CA8CB682F}"/>
              </a:ext>
            </a:extLst>
          </p:cNvPr>
          <p:cNvSpPr txBox="1"/>
          <p:nvPr/>
        </p:nvSpPr>
        <p:spPr>
          <a:xfrm>
            <a:off x="6754091" y="2876404"/>
            <a:ext cx="6063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Каждый нейрон «видит» только свою часть изображения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Первичная зрительная кора (6 слоев) — предназначена для распознавания простых образов. Нейроны первого слоя активируются, например, при виде полосок</a:t>
            </a:r>
            <a:br>
              <a:rPr lang="ru-RU" b="0" dirty="0"/>
            </a:br>
            <a:r>
              <a:rPr lang="ru-RU" dirty="0"/>
              <a:t>Обычно </a:t>
            </a:r>
            <a:r>
              <a:rPr lang="ru-RU" dirty="0" err="1"/>
              <a:t>сверточные</a:t>
            </a:r>
            <a:r>
              <a:rPr lang="ru-RU" dirty="0"/>
              <a:t> слои идут один за другим и с ростом глубины признаки на которых активируются нейроны усложняются.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D63EA1-0C77-9C44-8D2D-1FFD358A8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0" y="2968225"/>
            <a:ext cx="6023897" cy="40476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99C2F8-3E94-A54B-9F81-D24FDA57221B}"/>
              </a:ext>
            </a:extLst>
          </p:cNvPr>
          <p:cNvSpPr/>
          <p:nvPr/>
        </p:nvSpPr>
        <p:spPr>
          <a:xfrm>
            <a:off x="-48138" y="8212435"/>
            <a:ext cx="722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http</a:t>
            </a:r>
            <a:r>
              <a:rPr lang="ru-RU" dirty="0"/>
              <a:t>://cs231n.github.io/</a:t>
            </a:r>
            <a:r>
              <a:rPr lang="ru-RU" dirty="0" err="1"/>
              <a:t>convolutional-networks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6793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81088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Зрительная «кора»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EA4924-2440-EE41-AD4E-424CA8CB682F}"/>
              </a:ext>
            </a:extLst>
          </p:cNvPr>
          <p:cNvSpPr txBox="1"/>
          <p:nvPr/>
        </p:nvSpPr>
        <p:spPr>
          <a:xfrm>
            <a:off x="6754091" y="2876404"/>
            <a:ext cx="6063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Каждый нейрон «видит» только свою часть изображения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Первичная зрительная кора (6 слоев) — предназначена для распознавания простых образов. Нейроны первого слоя активируются, например, при виде полосок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dirty="0"/>
              <a:t>Вторичная зрительная кора и последующие регионы входят в зрительную ассоциативную зону</a:t>
            </a:r>
            <a:br>
              <a:rPr lang="ru-RU" b="0" dirty="0"/>
            </a:br>
            <a:r>
              <a:rPr lang="ru-RU" dirty="0"/>
              <a:t>В моделях, использующих несколько типов данных, изображения </a:t>
            </a:r>
            <a:r>
              <a:rPr lang="ru-RU" dirty="0" err="1"/>
              <a:t>предобрабатываются</a:t>
            </a:r>
            <a:r>
              <a:rPr lang="ru-RU" dirty="0"/>
              <a:t> свертками и затем комбинируются с остальными данными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D63EA1-0C77-9C44-8D2D-1FFD358A8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0" y="2968225"/>
            <a:ext cx="6023897" cy="40476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01C06D-CB1C-9441-983D-58E0F2B52DEA}"/>
              </a:ext>
            </a:extLst>
          </p:cNvPr>
          <p:cNvSpPr/>
          <p:nvPr/>
        </p:nvSpPr>
        <p:spPr>
          <a:xfrm>
            <a:off x="-48138" y="8212435"/>
            <a:ext cx="7229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http</a:t>
            </a:r>
            <a:r>
              <a:rPr lang="ru-RU" dirty="0"/>
              <a:t>://cs231n.github.io/</a:t>
            </a:r>
            <a:r>
              <a:rPr lang="ru-RU" dirty="0" err="1"/>
              <a:t>convolutional-networks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6784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951</Words>
  <Application>Microsoft Macintosh PowerPoint</Application>
  <PresentationFormat>Custom</PresentationFormat>
  <Paragraphs>166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Roboto Bold</vt:lpstr>
      <vt:lpstr>Roboto Regular</vt:lpstr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Kadurin</cp:lastModifiedBy>
  <cp:revision>76</cp:revision>
  <cp:lastPrinted>2018-07-03T16:46:07Z</cp:lastPrinted>
  <dcterms:modified xsi:type="dcterms:W3CDTF">2018-12-22T06:33:18Z</dcterms:modified>
</cp:coreProperties>
</file>