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3" r:id="rId1"/>
  </p:sldMasterIdLst>
  <p:notesMasterIdLst>
    <p:notesMasterId r:id="rId42"/>
  </p:notesMasterIdLst>
  <p:sldIdLst>
    <p:sldId id="256" r:id="rId2"/>
    <p:sldId id="257" r:id="rId3"/>
    <p:sldId id="297" r:id="rId4"/>
    <p:sldId id="264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398" r:id="rId14"/>
    <p:sldId id="440" r:id="rId15"/>
    <p:sldId id="439" r:id="rId16"/>
    <p:sldId id="442" r:id="rId17"/>
    <p:sldId id="441" r:id="rId18"/>
    <p:sldId id="447" r:id="rId19"/>
    <p:sldId id="446" r:id="rId20"/>
    <p:sldId id="448" r:id="rId21"/>
    <p:sldId id="402" r:id="rId22"/>
    <p:sldId id="449" r:id="rId23"/>
    <p:sldId id="452" r:id="rId24"/>
    <p:sldId id="450" r:id="rId25"/>
    <p:sldId id="401" r:id="rId26"/>
    <p:sldId id="462" r:id="rId27"/>
    <p:sldId id="463" r:id="rId28"/>
    <p:sldId id="464" r:id="rId29"/>
    <p:sldId id="451" r:id="rId30"/>
    <p:sldId id="453" r:id="rId31"/>
    <p:sldId id="454" r:id="rId32"/>
    <p:sldId id="455" r:id="rId33"/>
    <p:sldId id="403" r:id="rId34"/>
    <p:sldId id="456" r:id="rId35"/>
    <p:sldId id="458" r:id="rId36"/>
    <p:sldId id="457" r:id="rId37"/>
    <p:sldId id="459" r:id="rId38"/>
    <p:sldId id="460" r:id="rId39"/>
    <p:sldId id="461" r:id="rId40"/>
    <p:sldId id="263" r:id="rId4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66"/>
    <p:restoredTop sz="94522"/>
  </p:normalViewPr>
  <p:slideViewPr>
    <p:cSldViewPr snapToGrid="0" snapToObjects="1">
      <p:cViewPr varScale="1">
        <p:scale>
          <a:sx n="82" d="100"/>
          <a:sy n="82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243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417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8162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1165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997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FF68-703C-704A-B92E-52FC5E0B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C8FF5-0D40-3F49-946A-49F8E39B9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36790-3151-C24B-A205-4B1CE2C9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6DB90-8D61-7945-BEB2-86936773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0EA07-D18D-3741-842E-FBA5B4D1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71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97F2-DB8C-E244-AC3F-8949B439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F5980-2DF6-C74B-93F3-95C2F1B26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DC06A-231E-E44E-96FB-218F3E0D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499D-4EED-A944-ABDC-B9BB8AE1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5976-967A-5048-AE39-D25A7828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18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0F709-D304-E846-8683-41A8F9C34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B14F3-EEE1-244E-A3A6-94A940F2B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F1751-58EE-264E-A1B4-5EE21930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99017-8870-E144-804F-06D96F91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0B298-0CEF-394B-8A64-DB760BA7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87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52D0-C421-904D-BB12-39D19DD7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1704-A13E-1B48-974C-C5DFE08B3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2CB23-F3E8-CE41-A2C7-D78095FD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9A197-73D9-7E49-96D8-6DDCF1E1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96FA6-BFE2-064F-866C-C3A11FA7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46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0A4C-17C1-5840-A63D-BADF0957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9CD6C-A547-5A4A-8AD2-EB19C812E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DB431-C317-0640-A3F5-1F1624C1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FAC26-0A0B-7F4E-8F1E-450BED64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04C86-60B5-414F-B8DA-39B5E0C8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80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1BC7-110A-0A4B-B628-3C012026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3E3D-07C5-CF4F-9230-29482651B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79698-EF1D-DC4D-86C0-40B2EC208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B0674-304B-4443-9BD6-06606029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D85C7-76F9-2D48-AED4-21ADC2A5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A4DBA-87BB-3348-B1BC-2FBB628B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0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429B-0F08-8047-AC66-A6F82589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519290"/>
            <a:ext cx="11216640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B56AB-0579-944E-B55D-6C960AC07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21C25-F67D-6F4C-AACB-FB5348F8E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44EB6B-258D-EB4C-A9D7-D6D1C4834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26B9B-44F1-9A45-94F7-782BDA37E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D0549-4F9F-1C42-BAB2-62A76C32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94381-D0DB-8641-BE31-01BA54B3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D4DE3-DEAE-9D48-8797-1C4F09F9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5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05A4-8B2D-FA45-8520-CB337A73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E992D-8832-E24E-8E16-16D81392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5E833-B339-1243-A180-EACFC540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0D91B-C59B-0C4F-A969-1B6FE9EC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8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46EBE-D1C7-8E4A-BD83-F04853A3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EF6E4-BF1B-994E-9A33-86AB94B6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EAED1-CFAC-EB48-A0DD-475B57E6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71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869F-CC34-5647-9D57-BA54578C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0E7B-C68C-7549-8802-01B64E8F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9B26F-9860-C84E-B168-E59C1B90D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5B9E9-3902-D24B-AD50-C0288DF3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F50BE-1224-C546-A1CC-547CB0A9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38ED-3B66-9546-9ED9-26034ED1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36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6647-65AF-124A-AB02-908DDC80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18201-98CD-E444-8E87-3189D8A98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03B22-F995-4642-941C-93C04FAF0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4233-D8EF-4248-94EB-E96B0AAF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523D9-E5A9-FF43-93E5-D85F3A72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485EF-530A-CB4E-A3BB-4F01A1B6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12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7B91D-F267-1F49-9725-CB867ECC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8EAE3-0EC6-7E4B-A435-9C09AA263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8D58-8203-3C49-A7CB-0FADF3DBA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0F03B-6403-4141-8D44-327E04D92276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802C-2163-A84B-B955-B919E2B99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C22A0-11F0-8C4C-9464-4686DB7B7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89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5" Type="http://schemas.openxmlformats.org/officeDocument/2006/relationships/image" Target="../media/image27.png"/><Relationship Id="rId4" Type="http://schemas.openxmlformats.org/officeDocument/2006/relationships/image" Target="../media/image1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6596" y="3717176"/>
            <a:ext cx="5711608" cy="23192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970618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Обработка последовательностей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3DDF95-6FF6-E54C-8004-68330B07F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8" y="2800866"/>
            <a:ext cx="12051906" cy="31694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F97EF6-7CCD-824D-B6D0-B2F87B418540}"/>
              </a:ext>
            </a:extLst>
          </p:cNvPr>
          <p:cNvSpPr/>
          <p:nvPr/>
        </p:nvSpPr>
        <p:spPr>
          <a:xfrm>
            <a:off x="510437" y="6127339"/>
            <a:ext cx="122080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0" dirty="0"/>
              <a:t>Задачи обработки последовательностей можно разделить на 5 видов</a:t>
            </a:r>
          </a:p>
          <a:p>
            <a:pPr algn="l"/>
            <a:r>
              <a:rPr lang="ru-RU" b="0" dirty="0"/>
              <a:t>а. Один вход — один выход. Обычная </a:t>
            </a:r>
            <a:r>
              <a:rPr lang="ru-RU" b="0" dirty="0" err="1"/>
              <a:t>нейросеть</a:t>
            </a:r>
            <a:r>
              <a:rPr lang="ru-RU" b="0" dirty="0"/>
              <a:t>.</a:t>
            </a:r>
          </a:p>
          <a:p>
            <a:pPr algn="l"/>
            <a:r>
              <a:rPr lang="ru-RU" b="0" dirty="0"/>
              <a:t>б. Один вход — последовательность выходов. Пример: аннотация изображения</a:t>
            </a:r>
          </a:p>
          <a:p>
            <a:pPr algn="l"/>
            <a:r>
              <a:rPr lang="ru-RU" b="0" dirty="0"/>
              <a:t>в. Последовательность входов — один выход. Пример: классификация</a:t>
            </a:r>
          </a:p>
          <a:p>
            <a:pPr algn="l"/>
            <a:r>
              <a:rPr lang="ru-RU" b="0" dirty="0"/>
              <a:t>г. Последовательность входов — последовательность выходов. Пример: </a:t>
            </a:r>
            <a:r>
              <a:rPr lang="ru-RU" dirty="0"/>
              <a:t>перевод</a:t>
            </a:r>
          </a:p>
        </p:txBody>
      </p:sp>
    </p:spTree>
    <p:extLst>
      <p:ext uri="{BB962C8B-B14F-4D97-AF65-F5344CB8AC3E}">
        <p14:creationId xmlns:p14="http://schemas.microsoft.com/office/powerpoint/2010/main" val="260344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970618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Обработка последовательностей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3DDF95-6FF6-E54C-8004-68330B07F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8" y="2800866"/>
            <a:ext cx="12051906" cy="31694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F97EF6-7CCD-824D-B6D0-B2F87B418540}"/>
              </a:ext>
            </a:extLst>
          </p:cNvPr>
          <p:cNvSpPr/>
          <p:nvPr/>
        </p:nvSpPr>
        <p:spPr>
          <a:xfrm>
            <a:off x="510438" y="6127339"/>
            <a:ext cx="120519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0" dirty="0"/>
              <a:t>Задачи обработки последовательностей можно разделить на 5 видов</a:t>
            </a:r>
          </a:p>
          <a:p>
            <a:pPr algn="l"/>
            <a:r>
              <a:rPr lang="ru-RU" b="0" dirty="0"/>
              <a:t>а. Один вход — один выход. Обычная </a:t>
            </a:r>
            <a:r>
              <a:rPr lang="ru-RU" b="0" dirty="0" err="1"/>
              <a:t>нейросеть</a:t>
            </a:r>
            <a:r>
              <a:rPr lang="ru-RU" b="0" dirty="0"/>
              <a:t>.</a:t>
            </a:r>
          </a:p>
          <a:p>
            <a:pPr algn="l"/>
            <a:r>
              <a:rPr lang="ru-RU" b="0" dirty="0"/>
              <a:t>б. Один вход — последовательность выходов. Пример: аннотация изображения</a:t>
            </a:r>
          </a:p>
          <a:p>
            <a:pPr algn="l"/>
            <a:r>
              <a:rPr lang="ru-RU" b="0" dirty="0"/>
              <a:t>в. Последовательность входов — один выход. Пример: классификация</a:t>
            </a:r>
          </a:p>
          <a:p>
            <a:pPr algn="l"/>
            <a:r>
              <a:rPr lang="ru-RU" b="0" dirty="0"/>
              <a:t>г. Последовательность входов — последовательность выходов. Пример: перевод</a:t>
            </a:r>
          </a:p>
          <a:p>
            <a:pPr algn="l"/>
            <a:r>
              <a:rPr lang="ru-RU" b="0" dirty="0"/>
              <a:t>д. Синхронизированные последовательности. Пример?</a:t>
            </a:r>
          </a:p>
        </p:txBody>
      </p:sp>
    </p:spTree>
    <p:extLst>
      <p:ext uri="{BB962C8B-B14F-4D97-AF65-F5344CB8AC3E}">
        <p14:creationId xmlns:p14="http://schemas.microsoft.com/office/powerpoint/2010/main" val="325547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970618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Обработка последовательностей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3DDF95-6FF6-E54C-8004-68330B07F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8" y="2800866"/>
            <a:ext cx="12051906" cy="31694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F97EF6-7CCD-824D-B6D0-B2F87B418540}"/>
              </a:ext>
            </a:extLst>
          </p:cNvPr>
          <p:cNvSpPr/>
          <p:nvPr/>
        </p:nvSpPr>
        <p:spPr>
          <a:xfrm>
            <a:off x="510438" y="6127339"/>
            <a:ext cx="120519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0" dirty="0"/>
              <a:t>Задачи обработки последовательностей можно разделить на 5 видов</a:t>
            </a:r>
          </a:p>
          <a:p>
            <a:pPr algn="l"/>
            <a:r>
              <a:rPr lang="ru-RU" b="0" dirty="0"/>
              <a:t>а. Один вход — один выход. Обычная </a:t>
            </a:r>
            <a:r>
              <a:rPr lang="ru-RU" b="0" dirty="0" err="1"/>
              <a:t>нейросеть</a:t>
            </a:r>
            <a:r>
              <a:rPr lang="ru-RU" b="0" dirty="0"/>
              <a:t>.</a:t>
            </a:r>
          </a:p>
          <a:p>
            <a:pPr algn="l"/>
            <a:r>
              <a:rPr lang="ru-RU" b="0" dirty="0"/>
              <a:t>б. Один вход — последовательность выходов. Пример: аннотация изображения</a:t>
            </a:r>
          </a:p>
          <a:p>
            <a:pPr algn="l"/>
            <a:r>
              <a:rPr lang="ru-RU" b="0" dirty="0"/>
              <a:t>в. Последовательность входов — один выход. Пример: классификация</a:t>
            </a:r>
          </a:p>
          <a:p>
            <a:pPr algn="l"/>
            <a:r>
              <a:rPr lang="ru-RU" b="0" dirty="0"/>
              <a:t>г. Последовательность входов — последовательность выходов. Пример: перевод</a:t>
            </a:r>
          </a:p>
          <a:p>
            <a:pPr algn="l"/>
            <a:r>
              <a:rPr lang="ru-RU" b="0" dirty="0"/>
              <a:t>д. Синхронизированные последовательности. Пример: </a:t>
            </a:r>
            <a:r>
              <a:rPr lang="ru-RU" dirty="0"/>
              <a:t>Аннотация видео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2975723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5228996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Простое решение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DB07BAB-F4D7-D742-AD77-6F2449D4CFCF}"/>
              </a:ext>
            </a:extLst>
          </p:cNvPr>
          <p:cNvSpPr/>
          <p:nvPr/>
        </p:nvSpPr>
        <p:spPr>
          <a:xfrm>
            <a:off x="510438" y="2511282"/>
            <a:ext cx="120519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0" dirty="0"/>
              <a:t>Зафиксировав длину последовательности мы можем предсказывать ее свойства или очередной элемент с помощью многослойной </a:t>
            </a:r>
            <a:r>
              <a:rPr lang="ru-RU" b="0" dirty="0" err="1"/>
              <a:t>полносвязной</a:t>
            </a:r>
            <a:r>
              <a:rPr lang="ru-RU" b="0" dirty="0"/>
              <a:t> </a:t>
            </a:r>
            <a:r>
              <a:rPr lang="ru-RU" b="0" dirty="0" err="1"/>
              <a:t>нейросети</a:t>
            </a:r>
            <a:r>
              <a:rPr lang="ru-RU" b="0" dirty="0"/>
              <a:t>.</a:t>
            </a:r>
          </a:p>
          <a:p>
            <a:pPr algn="l"/>
            <a:r>
              <a:rPr lang="ru-RU" dirty="0"/>
              <a:t>Какие проблемы?</a:t>
            </a:r>
          </a:p>
        </p:txBody>
      </p:sp>
    </p:spTree>
    <p:extLst>
      <p:ext uri="{BB962C8B-B14F-4D97-AF65-F5344CB8AC3E}">
        <p14:creationId xmlns:p14="http://schemas.microsoft.com/office/powerpoint/2010/main" val="3221133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5228996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Простое решение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DB07BAB-F4D7-D742-AD77-6F2449D4CFCF}"/>
              </a:ext>
            </a:extLst>
          </p:cNvPr>
          <p:cNvSpPr/>
          <p:nvPr/>
        </p:nvSpPr>
        <p:spPr>
          <a:xfrm>
            <a:off x="510438" y="2511282"/>
            <a:ext cx="120519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0" dirty="0"/>
              <a:t>Зафиксировав длину последовательности мы можем предсказывать ее свойства или очередной элемент с помощью многослойной </a:t>
            </a:r>
            <a:r>
              <a:rPr lang="ru-RU" b="0" dirty="0" err="1"/>
              <a:t>полносвязной</a:t>
            </a:r>
            <a:r>
              <a:rPr lang="ru-RU" b="0" dirty="0"/>
              <a:t> </a:t>
            </a:r>
            <a:r>
              <a:rPr lang="ru-RU" b="0" dirty="0" err="1"/>
              <a:t>нейросети</a:t>
            </a:r>
            <a:r>
              <a:rPr lang="ru-RU" b="0" dirty="0"/>
              <a:t>.</a:t>
            </a:r>
          </a:p>
          <a:p>
            <a:pPr algn="l"/>
            <a:r>
              <a:rPr lang="ru-RU" b="0" dirty="0"/>
              <a:t>Можно делать свертки по времени!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26762E-07EC-B145-9550-56EA82703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900" y="3811372"/>
            <a:ext cx="6440981" cy="48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10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688329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Представление данных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E1540D-DE4D-4F44-BF18-178743603074}"/>
              </a:ext>
            </a:extLst>
          </p:cNvPr>
          <p:cNvSpPr/>
          <p:nvPr/>
        </p:nvSpPr>
        <p:spPr>
          <a:xfrm>
            <a:off x="510438" y="2642536"/>
            <a:ext cx="120519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0" dirty="0"/>
              <a:t>Если корпус текстов содержит ограниченное количество слов, то каждое слово может быть представлено </a:t>
            </a:r>
            <a:r>
              <a:rPr lang="ru-RU" dirty="0" err="1"/>
              <a:t>one-hot</a:t>
            </a:r>
            <a:r>
              <a:rPr lang="ru-RU" b="0" dirty="0"/>
              <a:t> вектором размерности равной количеству различных слов в корпусе. Для больших словарей проще хранить </a:t>
            </a:r>
            <a:r>
              <a:rPr lang="ru-RU" dirty="0" err="1"/>
              <a:t>id</a:t>
            </a:r>
            <a:r>
              <a:rPr lang="ru-RU" b="0" dirty="0"/>
              <a:t> слова.</a:t>
            </a:r>
          </a:p>
          <a:p>
            <a:pPr algn="l"/>
            <a:r>
              <a:rPr lang="ru-RU" b="0" dirty="0"/>
              <a:t>Для этого в </a:t>
            </a:r>
            <a:r>
              <a:rPr lang="en-US" b="0" dirty="0" err="1"/>
              <a:t>PyTorch</a:t>
            </a:r>
            <a:r>
              <a:rPr lang="en-US" b="0" dirty="0"/>
              <a:t> </a:t>
            </a:r>
            <a:r>
              <a:rPr lang="ru-RU" b="0" dirty="0"/>
              <a:t>есть слой </a:t>
            </a:r>
            <a:r>
              <a:rPr lang="en-US" b="0" dirty="0" err="1"/>
              <a:t>nn.Embeddings</a:t>
            </a:r>
            <a:endParaRPr lang="ru-RU" b="0" dirty="0"/>
          </a:p>
          <a:p>
            <a:pPr algn="l"/>
            <a:r>
              <a:rPr lang="ru-RU" dirty="0"/>
              <a:t>Проблемы?</a:t>
            </a:r>
          </a:p>
        </p:txBody>
      </p:sp>
    </p:spTree>
    <p:extLst>
      <p:ext uri="{BB962C8B-B14F-4D97-AF65-F5344CB8AC3E}">
        <p14:creationId xmlns:p14="http://schemas.microsoft.com/office/powerpoint/2010/main" val="3408841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688329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Представление данных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3E1540D-DE4D-4F44-BF18-178743603074}"/>
                  </a:ext>
                </a:extLst>
              </p:cNvPr>
              <p:cNvSpPr/>
              <p:nvPr/>
            </p:nvSpPr>
            <p:spPr>
              <a:xfrm>
                <a:off x="510438" y="2642536"/>
                <a:ext cx="12051906" cy="23975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ru-RU" b="0" dirty="0"/>
                  <a:t>Если корпус текстов содержит ограниченное количество слов, то каждое слово может быть представлено </a:t>
                </a:r>
                <a:r>
                  <a:rPr lang="ru-RU" dirty="0" err="1"/>
                  <a:t>one-hot</a:t>
                </a:r>
                <a:r>
                  <a:rPr lang="ru-RU" b="0" dirty="0"/>
                  <a:t> вектором размерности равной количеству различных слов в корпусе. Для больших словарей проще хранить </a:t>
                </a:r>
                <a:r>
                  <a:rPr lang="ru-RU" dirty="0" err="1"/>
                  <a:t>id</a:t>
                </a:r>
                <a:r>
                  <a:rPr lang="ru-RU" b="0" dirty="0"/>
                  <a:t> слова.</a:t>
                </a:r>
              </a:p>
              <a:p>
                <a:pPr marL="457200" indent="-457200" algn="l">
                  <a:buAutoNum type="arabicPeriod"/>
                </a:pPr>
                <a:r>
                  <a:rPr lang="ru-RU" b="0" dirty="0"/>
                  <a:t>Слов очень много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ru-RU" b="0" dirty="0"/>
              </a:p>
              <a:p>
                <a:pPr marL="457200" indent="-457200" algn="l">
                  <a:buAutoNum type="arabicPeriod"/>
                </a:pPr>
                <a:r>
                  <a:rPr lang="ru-RU" b="0" dirty="0"/>
                  <a:t>Словоформ очень много(особенно в русском языке)</a:t>
                </a:r>
                <a:r>
                  <a:rPr lang="en-US" b="0" dirty="0"/>
                  <a:t> </a:t>
                </a:r>
                <a:endParaRPr lang="ru-RU" b="0" dirty="0"/>
              </a:p>
              <a:p>
                <a:pPr marL="457200" indent="-457200" algn="l">
                  <a:buAutoNum type="arabicPeriod"/>
                </a:pPr>
                <a:r>
                  <a:rPr lang="ru-RU" b="0" dirty="0"/>
                  <a:t>Редкие слова — очень редкие.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3E1540D-DE4D-4F44-BF18-178743603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2642536"/>
                <a:ext cx="12051906" cy="2397516"/>
              </a:xfrm>
              <a:prstGeom prst="rect">
                <a:avLst/>
              </a:prstGeom>
              <a:blipFill>
                <a:blip r:embed="rId4"/>
                <a:stretch>
                  <a:fillRect l="-737" t="-1579" b="-10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095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688329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Представление данных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E1540D-DE4D-4F44-BF18-178743603074}"/>
              </a:ext>
            </a:extLst>
          </p:cNvPr>
          <p:cNvSpPr/>
          <p:nvPr/>
        </p:nvSpPr>
        <p:spPr>
          <a:xfrm>
            <a:off x="510438" y="2642536"/>
            <a:ext cx="120519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0" dirty="0"/>
              <a:t>Если корпус текстов содержит ограниченное количество слов, то каждое слово может быть представлено </a:t>
            </a:r>
            <a:r>
              <a:rPr lang="ru-RU" dirty="0" err="1"/>
              <a:t>one-hot</a:t>
            </a:r>
            <a:r>
              <a:rPr lang="ru-RU" b="0" dirty="0"/>
              <a:t> вектором размерности равной количеству различных слов в корпусе. Для больших словарей проще хранить </a:t>
            </a:r>
            <a:r>
              <a:rPr lang="ru-RU" dirty="0" err="1"/>
              <a:t>id</a:t>
            </a:r>
            <a:r>
              <a:rPr lang="ru-RU" b="0" dirty="0"/>
              <a:t> слова.</a:t>
            </a:r>
          </a:p>
          <a:p>
            <a:pPr algn="l"/>
            <a:endParaRPr lang="ru-RU" b="0" dirty="0"/>
          </a:p>
          <a:p>
            <a:pPr algn="l"/>
            <a:r>
              <a:rPr lang="ru-RU" b="0" dirty="0"/>
              <a:t>Слово может быть представлено списком </a:t>
            </a:r>
            <a:r>
              <a:rPr lang="ru-RU" dirty="0" err="1"/>
              <a:t>n</a:t>
            </a:r>
            <a:r>
              <a:rPr lang="ru-RU" dirty="0"/>
              <a:t>-грамм</a:t>
            </a:r>
            <a:r>
              <a:rPr lang="ru-RU" b="0" dirty="0"/>
              <a:t>: </a:t>
            </a:r>
          </a:p>
          <a:p>
            <a:r>
              <a:rPr lang="ru-RU" b="0" dirty="0"/>
              <a:t>#слово# —&gt; [#</a:t>
            </a:r>
            <a:r>
              <a:rPr lang="ru-RU" b="0" dirty="0" err="1"/>
              <a:t>сл</a:t>
            </a:r>
            <a:r>
              <a:rPr lang="ru-RU" b="0" dirty="0"/>
              <a:t>, </a:t>
            </a:r>
            <a:r>
              <a:rPr lang="ru-RU" b="0" dirty="0" err="1"/>
              <a:t>сло</a:t>
            </a:r>
            <a:r>
              <a:rPr lang="ru-RU" b="0" dirty="0"/>
              <a:t>, лов, </a:t>
            </a:r>
            <a:r>
              <a:rPr lang="ru-RU" b="0" dirty="0" err="1"/>
              <a:t>ово</a:t>
            </a:r>
            <a:r>
              <a:rPr lang="ru-RU" b="0" dirty="0"/>
              <a:t>, во#]</a:t>
            </a:r>
          </a:p>
          <a:p>
            <a:pPr algn="l"/>
            <a:r>
              <a:rPr lang="ru-RU" dirty="0"/>
              <a:t>Преимущества?</a:t>
            </a:r>
          </a:p>
        </p:txBody>
      </p:sp>
    </p:spTree>
    <p:extLst>
      <p:ext uri="{BB962C8B-B14F-4D97-AF65-F5344CB8AC3E}">
        <p14:creationId xmlns:p14="http://schemas.microsoft.com/office/powerpoint/2010/main" val="834262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688329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Представление данных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3E1540D-DE4D-4F44-BF18-178743603074}"/>
                  </a:ext>
                </a:extLst>
              </p:cNvPr>
              <p:cNvSpPr/>
              <p:nvPr/>
            </p:nvSpPr>
            <p:spPr>
              <a:xfrm>
                <a:off x="510438" y="2642536"/>
                <a:ext cx="12051906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ru-RU" b="0" dirty="0"/>
                  <a:t>Если корпус текстов содержит ограниченное количество слов, то каждое слово может быть представлено </a:t>
                </a:r>
                <a:r>
                  <a:rPr lang="ru-RU" dirty="0" err="1"/>
                  <a:t>one-hot</a:t>
                </a:r>
                <a:r>
                  <a:rPr lang="ru-RU" b="0" dirty="0"/>
                  <a:t> вектором размерности равной количеству различных слов в корпусе. Для больших словарей проще хранить </a:t>
                </a:r>
                <a:r>
                  <a:rPr lang="ru-RU" dirty="0" err="1"/>
                  <a:t>id</a:t>
                </a:r>
                <a:r>
                  <a:rPr lang="ru-RU" b="0" dirty="0"/>
                  <a:t> слова.</a:t>
                </a:r>
              </a:p>
              <a:p>
                <a:pPr algn="l"/>
                <a:endParaRPr lang="ru-RU" b="0" dirty="0"/>
              </a:p>
              <a:p>
                <a:pPr algn="l"/>
                <a:r>
                  <a:rPr lang="ru-RU" b="0" dirty="0"/>
                  <a:t>Слово может быть представлено списком </a:t>
                </a:r>
                <a:r>
                  <a:rPr lang="ru-RU" dirty="0" err="1"/>
                  <a:t>n</a:t>
                </a:r>
                <a:r>
                  <a:rPr lang="ru-RU" dirty="0"/>
                  <a:t>-грамм</a:t>
                </a:r>
                <a:r>
                  <a:rPr lang="ru-RU" b="0" dirty="0"/>
                  <a:t>: </a:t>
                </a:r>
              </a:p>
              <a:p>
                <a:r>
                  <a:rPr lang="ru-RU" b="0" dirty="0"/>
                  <a:t>#слово# —&gt; [#</a:t>
                </a:r>
                <a:r>
                  <a:rPr lang="ru-RU" b="0" dirty="0" err="1"/>
                  <a:t>сл</a:t>
                </a:r>
                <a:r>
                  <a:rPr lang="ru-RU" b="0" dirty="0"/>
                  <a:t>, </a:t>
                </a:r>
                <a:r>
                  <a:rPr lang="ru-RU" b="0" dirty="0" err="1"/>
                  <a:t>сло</a:t>
                </a:r>
                <a:r>
                  <a:rPr lang="ru-RU" b="0" dirty="0"/>
                  <a:t>, лов, </a:t>
                </a:r>
                <a:r>
                  <a:rPr lang="ru-RU" b="0" dirty="0" err="1"/>
                  <a:t>ово</a:t>
                </a:r>
                <a:r>
                  <a:rPr lang="ru-RU" b="0" dirty="0"/>
                  <a:t>, во#]</a:t>
                </a:r>
              </a:p>
              <a:p>
                <a:pPr marL="457200" indent="-457200" algn="l">
                  <a:buAutoNum type="arabicPeriod"/>
                </a:pPr>
                <a:r>
                  <a:rPr lang="ru-RU" b="0" dirty="0"/>
                  <a:t>Словарь </a:t>
                </a:r>
                <a:r>
                  <a:rPr lang="ru-RU" dirty="0" err="1"/>
                  <a:t>n</a:t>
                </a:r>
                <a:r>
                  <a:rPr lang="ru-RU" dirty="0"/>
                  <a:t>-грамм</a:t>
                </a:r>
                <a:r>
                  <a:rPr lang="ru-RU" b="0" dirty="0"/>
                  <a:t> почти всегда сильно меньше обычного.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ru-RU" b="0" dirty="0"/>
              </a:p>
              <a:p>
                <a:pPr marL="457200" indent="-457200" algn="l">
                  <a:buAutoNum type="arabicPeriod"/>
                </a:pPr>
                <a:r>
                  <a:rPr lang="ru-RU" b="0" dirty="0"/>
                  <a:t>Словоформы похожи!</a:t>
                </a:r>
              </a:p>
              <a:p>
                <a:pPr marL="457200" indent="-457200" algn="l">
                  <a:buAutoNum type="arabicPeriod"/>
                </a:pPr>
                <a:r>
                  <a:rPr lang="ru-RU" b="0" dirty="0"/>
                  <a:t>Редкие слова сразу! имеют смысл</a:t>
                </a:r>
              </a:p>
              <a:p>
                <a:pPr algn="l"/>
                <a:r>
                  <a:rPr lang="ru-RU" dirty="0"/>
                  <a:t>Проблемы?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3E1540D-DE4D-4F44-BF18-178743603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2642536"/>
                <a:ext cx="12051906" cy="3785652"/>
              </a:xfrm>
              <a:prstGeom prst="rect">
                <a:avLst/>
              </a:prstGeom>
              <a:blipFill>
                <a:blip r:embed="rId4"/>
                <a:stretch>
                  <a:fillRect l="-737" t="-1003" b="-26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167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688329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Представление данных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3E1540D-DE4D-4F44-BF18-178743603074}"/>
                  </a:ext>
                </a:extLst>
              </p:cNvPr>
              <p:cNvSpPr/>
              <p:nvPr/>
            </p:nvSpPr>
            <p:spPr>
              <a:xfrm>
                <a:off x="510437" y="2642536"/>
                <a:ext cx="12481663" cy="4893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ru-RU" b="0" dirty="0"/>
                  <a:t>Если корпус текстов содержит ограниченное количество слов, то каждое слово может быть представлено </a:t>
                </a:r>
                <a:r>
                  <a:rPr lang="ru-RU" dirty="0" err="1"/>
                  <a:t>one-hot</a:t>
                </a:r>
                <a:r>
                  <a:rPr lang="ru-RU" b="0" dirty="0"/>
                  <a:t> вектором размерности равной количеству различных слов в корпусе. Для больших словарей проще хранить </a:t>
                </a:r>
                <a:r>
                  <a:rPr lang="ru-RU" dirty="0" err="1"/>
                  <a:t>id</a:t>
                </a:r>
                <a:r>
                  <a:rPr lang="ru-RU" b="0" dirty="0"/>
                  <a:t> слова.</a:t>
                </a:r>
              </a:p>
              <a:p>
                <a:pPr algn="l"/>
                <a:endParaRPr lang="ru-RU" b="0" dirty="0"/>
              </a:p>
              <a:p>
                <a:pPr algn="l"/>
                <a:r>
                  <a:rPr lang="ru-RU" b="0" dirty="0"/>
                  <a:t>Слово может быть представлено списком </a:t>
                </a:r>
                <a:r>
                  <a:rPr lang="ru-RU" dirty="0" err="1"/>
                  <a:t>n</a:t>
                </a:r>
                <a:r>
                  <a:rPr lang="ru-RU" dirty="0"/>
                  <a:t>-грамм</a:t>
                </a:r>
                <a:r>
                  <a:rPr lang="ru-RU" b="0" dirty="0"/>
                  <a:t>: </a:t>
                </a:r>
              </a:p>
              <a:p>
                <a:r>
                  <a:rPr lang="ru-RU" b="0" dirty="0"/>
                  <a:t>#слово# —&gt; [#</a:t>
                </a:r>
                <a:r>
                  <a:rPr lang="ru-RU" b="0" dirty="0" err="1"/>
                  <a:t>сл</a:t>
                </a:r>
                <a:r>
                  <a:rPr lang="ru-RU" b="0" dirty="0"/>
                  <a:t>, </a:t>
                </a:r>
                <a:r>
                  <a:rPr lang="ru-RU" b="0" dirty="0" err="1"/>
                  <a:t>сло</a:t>
                </a:r>
                <a:r>
                  <a:rPr lang="ru-RU" b="0" dirty="0"/>
                  <a:t>, лов, </a:t>
                </a:r>
                <a:r>
                  <a:rPr lang="ru-RU" b="0" dirty="0" err="1"/>
                  <a:t>ово</a:t>
                </a:r>
                <a:r>
                  <a:rPr lang="ru-RU" b="0" dirty="0"/>
                  <a:t>, во#]</a:t>
                </a:r>
              </a:p>
              <a:p>
                <a:pPr marL="457200" indent="-457200" algn="l">
                  <a:buAutoNum type="arabicPeriod"/>
                </a:pPr>
                <a:r>
                  <a:rPr lang="ru-RU" b="0" dirty="0"/>
                  <a:t>Словарь </a:t>
                </a:r>
                <a:r>
                  <a:rPr lang="ru-RU" dirty="0" err="1"/>
                  <a:t>n</a:t>
                </a:r>
                <a:r>
                  <a:rPr lang="ru-RU" dirty="0"/>
                  <a:t>-грамм</a:t>
                </a:r>
                <a:r>
                  <a:rPr lang="ru-RU" b="0" dirty="0"/>
                  <a:t> почти всегда сильно меньше обычного.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ru-RU" b="0" dirty="0"/>
              </a:p>
              <a:p>
                <a:pPr marL="457200" indent="-457200" algn="l">
                  <a:buAutoNum type="arabicPeriod"/>
                </a:pPr>
                <a:r>
                  <a:rPr lang="ru-RU" b="0" dirty="0"/>
                  <a:t>Словоформы похожи!</a:t>
                </a:r>
              </a:p>
              <a:p>
                <a:pPr marL="457200" indent="-457200" algn="l">
                  <a:buAutoNum type="arabicPeriod"/>
                </a:pPr>
                <a:r>
                  <a:rPr lang="ru-RU" b="0" dirty="0"/>
                  <a:t>Редкие слова сразу! имеют смысл</a:t>
                </a:r>
              </a:p>
              <a:p>
                <a:pPr algn="l"/>
                <a:r>
                  <a:rPr lang="ru-RU" b="0" dirty="0"/>
                  <a:t>Проблемы</a:t>
                </a:r>
                <a:r>
                  <a:rPr lang="en-US" b="0" dirty="0"/>
                  <a:t>:</a:t>
                </a:r>
              </a:p>
              <a:p>
                <a:pPr marL="457200" indent="-457200" algn="l">
                  <a:buAutoNum type="arabicPeriod"/>
                </a:pPr>
                <a:r>
                  <a:rPr lang="ru-RU" b="0" dirty="0"/>
                  <a:t>Разное количество </a:t>
                </a:r>
                <a:r>
                  <a:rPr lang="ru-RU" b="0" dirty="0" err="1"/>
                  <a:t>токенов</a:t>
                </a:r>
                <a:r>
                  <a:rPr lang="ru-RU" b="0" dirty="0"/>
                  <a:t> в слове —</a:t>
                </a:r>
                <a:r>
                  <a:rPr lang="en-US" b="0" dirty="0"/>
                  <a:t>&gt; </a:t>
                </a:r>
                <a:r>
                  <a:rPr lang="ru-RU" b="0" dirty="0"/>
                  <a:t>разный уровень активации в первом слое</a:t>
                </a:r>
              </a:p>
              <a:p>
                <a:pPr marL="457200" indent="-457200" algn="l">
                  <a:buAutoNum type="arabicPeriod"/>
                </a:pPr>
                <a:r>
                  <a:rPr lang="ru-RU" b="0" dirty="0"/>
                  <a:t>Коллизии. (на самом деле их очень мало)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3E1540D-DE4D-4F44-BF18-178743603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7" y="2642536"/>
                <a:ext cx="12481663" cy="4893647"/>
              </a:xfrm>
              <a:prstGeom prst="rect">
                <a:avLst/>
              </a:prstGeom>
              <a:blipFill>
                <a:blip r:embed="rId4"/>
                <a:stretch>
                  <a:fillRect l="-711" t="-777" b="-18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56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Заголовок презентации…"/>
          <p:cNvSpPr txBox="1"/>
          <p:nvPr/>
        </p:nvSpPr>
        <p:spPr>
          <a:xfrm>
            <a:off x="1272438" y="2410440"/>
            <a:ext cx="935672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ru-RU" dirty="0"/>
              <a:t>Рекуррентные сети(и не только)</a:t>
            </a:r>
            <a:endParaRPr dirty="0"/>
          </a:p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endParaRPr dirty="0"/>
          </a:p>
        </p:txBody>
      </p:sp>
      <p:sp>
        <p:nvSpPr>
          <p:cNvPr id="123" name="Подзаголовок или пояснение"/>
          <p:cNvSpPr txBox="1"/>
          <p:nvPr/>
        </p:nvSpPr>
        <p:spPr>
          <a:xfrm>
            <a:off x="1285138" y="4116705"/>
            <a:ext cx="1019349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Будущее должно быть заложено в настоящем</a:t>
            </a:r>
            <a:endParaRPr dirty="0"/>
          </a:p>
        </p:txBody>
      </p:sp>
      <p:sp>
        <p:nvSpPr>
          <p:cNvPr id="124" name="Алексей Иванов…"/>
          <p:cNvSpPr txBox="1"/>
          <p:nvPr/>
        </p:nvSpPr>
        <p:spPr>
          <a:xfrm>
            <a:off x="1412138" y="6691373"/>
            <a:ext cx="234359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ru-RU" dirty="0"/>
              <a:t>Артур </a:t>
            </a:r>
            <a:r>
              <a:rPr lang="ru-RU" dirty="0" err="1"/>
              <a:t>Кадурин</a:t>
            </a:r>
            <a:endParaRPr dirty="0"/>
          </a:p>
          <a:p>
            <a:pPr algn="l">
              <a:defRPr b="0">
                <a:solidFill>
                  <a:srgbClr val="35545C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ru-RU" dirty="0"/>
              <a:t>Преподаватель</a:t>
            </a:r>
            <a:endParaRPr dirty="0"/>
          </a:p>
        </p:txBody>
      </p:sp>
      <p:sp>
        <p:nvSpPr>
          <p:cNvPr id="125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26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37252" y="5765007"/>
            <a:ext cx="3167694" cy="3016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8635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План на сегодня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lang="en-US"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7FAD0522-9249-2F4D-9371-55187650F73A}"/>
              </a:ext>
            </a:extLst>
          </p:cNvPr>
          <p:cNvSpPr txBox="1"/>
          <p:nvPr/>
        </p:nvSpPr>
        <p:spPr>
          <a:xfrm>
            <a:off x="549786" y="3413549"/>
            <a:ext cx="10755523" cy="3251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Последовательности: задачи и данные</a:t>
            </a:r>
            <a:endParaRPr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Рекуррентные нейронные сети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Ячейки, слои и свойства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en-US" b="0" dirty="0" err="1"/>
              <a:t>BatchNorm</a:t>
            </a:r>
            <a:r>
              <a:rPr lang="en-US" b="0" dirty="0"/>
              <a:t> </a:t>
            </a:r>
            <a:r>
              <a:rPr lang="ru-RU" b="0" dirty="0"/>
              <a:t>для рекуррентных сетей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Практика: </a:t>
            </a:r>
            <a:r>
              <a:rPr lang="en-US" b="0" dirty="0"/>
              <a:t>Wikipedia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226897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876682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Рекуррентная нейронная сеть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D6078E-B81A-4749-85DA-27D243C3C4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32"/>
          <a:stretch/>
        </p:blipFill>
        <p:spPr>
          <a:xfrm>
            <a:off x="510438" y="2716466"/>
            <a:ext cx="2502926" cy="33470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5D176FB-3A97-D046-9030-9C436FD7DDDB}"/>
              </a:ext>
            </a:extLst>
          </p:cNvPr>
          <p:cNvSpPr/>
          <p:nvPr/>
        </p:nvSpPr>
        <p:spPr>
          <a:xfrm>
            <a:off x="510438" y="6301919"/>
            <a:ext cx="120519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0" dirty="0"/>
              <a:t>A — </a:t>
            </a:r>
            <a:r>
              <a:rPr lang="ru-RU" b="0" dirty="0"/>
              <a:t>ячейка рекуррентной нейронной сети, она получает на вход очередной элемент последовательности вместе с выходом с предыдущего шага и возвращает какой-то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2574992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876682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Рекуррентная нейронная сеть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D6078E-B81A-4749-85DA-27D243C3C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8" y="2716466"/>
            <a:ext cx="12051906" cy="33470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5D176FB-3A97-D046-9030-9C436FD7DDDB}"/>
              </a:ext>
            </a:extLst>
          </p:cNvPr>
          <p:cNvSpPr/>
          <p:nvPr/>
        </p:nvSpPr>
        <p:spPr>
          <a:xfrm>
            <a:off x="510438" y="6301919"/>
            <a:ext cx="120519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0" dirty="0"/>
              <a:t>A — </a:t>
            </a:r>
            <a:r>
              <a:rPr lang="ru-RU" b="0" dirty="0"/>
              <a:t>ячейка рекуррентной нейронной сети, она получает на вход очередной элемент последовательности вместе с выходом с предыдущего шага и возвращает какой-то результат.</a:t>
            </a:r>
          </a:p>
          <a:p>
            <a:pPr algn="l"/>
            <a:r>
              <a:rPr lang="ru-RU" b="0" dirty="0"/>
              <a:t>Рекуррентная нейронная сеть подразумевает циклы. Но на самом деле, когда мы говорим про обработку последовательностей, мы можем развернуть цикл в последовательные вычисления и применять стандартные методы обучения.</a:t>
            </a:r>
          </a:p>
        </p:txBody>
      </p:sp>
    </p:spTree>
    <p:extLst>
      <p:ext uri="{BB962C8B-B14F-4D97-AF65-F5344CB8AC3E}">
        <p14:creationId xmlns:p14="http://schemas.microsoft.com/office/powerpoint/2010/main" val="779392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8635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План на сегодня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3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lang="en-US"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7FAD0522-9249-2F4D-9371-55187650F73A}"/>
              </a:ext>
            </a:extLst>
          </p:cNvPr>
          <p:cNvSpPr txBox="1"/>
          <p:nvPr/>
        </p:nvSpPr>
        <p:spPr>
          <a:xfrm>
            <a:off x="549786" y="3413549"/>
            <a:ext cx="10755523" cy="3251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Последовательности: задачи и данные</a:t>
            </a:r>
            <a:endParaRPr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Рекуррентные нейронные сети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Ячейки, слои и свойства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en-US" b="0" dirty="0" err="1"/>
              <a:t>BatchNorm</a:t>
            </a:r>
            <a:r>
              <a:rPr lang="en-US" b="0" dirty="0"/>
              <a:t> </a:t>
            </a:r>
            <a:r>
              <a:rPr lang="ru-RU" b="0" dirty="0"/>
              <a:t>для рекуррентных сетей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Практика: </a:t>
            </a:r>
            <a:r>
              <a:rPr lang="en-US" b="0" dirty="0"/>
              <a:t>Wikipedia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665252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9906558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Простейшая рекуррентная ячейка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EEFC1A-679A-064F-89EC-F1816126A3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594" y="2859733"/>
            <a:ext cx="8875611" cy="45773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136134-BC02-C947-8D26-4AAC9EADD375}"/>
                  </a:ext>
                </a:extLst>
              </p:cNvPr>
              <p:cNvSpPr txBox="1"/>
              <p:nvPr/>
            </p:nvSpPr>
            <p:spPr>
              <a:xfrm>
                <a:off x="3424537" y="7469754"/>
                <a:ext cx="615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136134-BC02-C947-8D26-4AAC9EADD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537" y="7469754"/>
                <a:ext cx="6155724" cy="523220"/>
              </a:xfrm>
              <a:prstGeom prst="rect">
                <a:avLst/>
              </a:prstGeom>
              <a:blipFill>
                <a:blip r:embed="rId5"/>
                <a:stretch>
                  <a:fillRect b="-195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B7B8D3-E159-A644-A8F5-CBCB8C864EB3}"/>
                  </a:ext>
                </a:extLst>
              </p:cNvPr>
              <p:cNvSpPr txBox="1"/>
              <p:nvPr/>
            </p:nvSpPr>
            <p:spPr>
              <a:xfrm>
                <a:off x="4117483" y="8071927"/>
                <a:ext cx="47698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B7B8D3-E159-A644-A8F5-CBCB8C864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483" y="8071927"/>
                <a:ext cx="4769831" cy="523220"/>
              </a:xfrm>
              <a:prstGeom prst="rect">
                <a:avLst/>
              </a:prstGeom>
              <a:blipFill>
                <a:blip r:embed="rId6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033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71590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Long Short-Term Memory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832BC5-0FBC-8047-83F6-0152E33A63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563" y="2661260"/>
            <a:ext cx="8603673" cy="32357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9957361-CFA5-5241-A30B-55DF383EA95E}"/>
              </a:ext>
            </a:extLst>
          </p:cNvPr>
          <p:cNvSpPr/>
          <p:nvPr/>
        </p:nvSpPr>
        <p:spPr>
          <a:xfrm>
            <a:off x="510438" y="6077842"/>
            <a:ext cx="12051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dirty="0"/>
              <a:t>LSTM</a:t>
            </a:r>
            <a:r>
              <a:rPr lang="ru-RU" b="0" dirty="0"/>
              <a:t>-ячейка устроена намного сложнее. Она содержит 3 основных вида </a:t>
            </a:r>
            <a:r>
              <a:rPr lang="ru-RU" b="0" dirty="0" err="1"/>
              <a:t>гейтов</a:t>
            </a:r>
            <a:r>
              <a:rPr lang="en-US" b="0" dirty="0"/>
              <a:t>:</a:t>
            </a:r>
            <a:endParaRPr lang="ru-RU" b="0" dirty="0"/>
          </a:p>
          <a:p>
            <a:pPr algn="l"/>
            <a:r>
              <a:rPr lang="en-US" b="0" dirty="0"/>
              <a:t>1. </a:t>
            </a:r>
            <a:r>
              <a:rPr lang="ru-RU" dirty="0"/>
              <a:t>Забывающий </a:t>
            </a:r>
            <a:r>
              <a:rPr lang="ru-RU" dirty="0" err="1"/>
              <a:t>гейт</a:t>
            </a:r>
            <a:r>
              <a:rPr lang="ru-RU" dirty="0"/>
              <a:t> </a:t>
            </a:r>
            <a:r>
              <a:rPr lang="ru-RU" b="0" dirty="0"/>
              <a:t>«чистит» память.</a:t>
            </a:r>
          </a:p>
          <a:p>
            <a:pPr algn="l"/>
            <a:r>
              <a:rPr lang="en-US" b="0" dirty="0"/>
              <a:t>2. </a:t>
            </a:r>
            <a:r>
              <a:rPr lang="ru-RU" dirty="0"/>
              <a:t>Входной </a:t>
            </a:r>
            <a:r>
              <a:rPr lang="ru-RU" dirty="0" err="1"/>
              <a:t>гейт</a:t>
            </a:r>
            <a:r>
              <a:rPr lang="ru-RU" b="0" dirty="0"/>
              <a:t> выбирает какую новую информацию сохранить в ячейке.</a:t>
            </a:r>
          </a:p>
          <a:p>
            <a:pPr algn="l"/>
            <a:r>
              <a:rPr lang="en-US" b="0" dirty="0"/>
              <a:t>3. </a:t>
            </a:r>
            <a:r>
              <a:rPr lang="ru-RU" dirty="0"/>
              <a:t>Выходной </a:t>
            </a:r>
            <a:r>
              <a:rPr lang="ru-RU" dirty="0" err="1"/>
              <a:t>гейт</a:t>
            </a:r>
            <a:r>
              <a:rPr lang="ru-RU" b="0" dirty="0"/>
              <a:t> выбирает что ячейка выдаст в качестве выходов.</a:t>
            </a:r>
          </a:p>
        </p:txBody>
      </p:sp>
    </p:spTree>
    <p:extLst>
      <p:ext uri="{BB962C8B-B14F-4D97-AF65-F5344CB8AC3E}">
        <p14:creationId xmlns:p14="http://schemas.microsoft.com/office/powerpoint/2010/main" val="1867937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8808D0-D355-454C-8E7D-ECC4352F9A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605" y="1181100"/>
            <a:ext cx="7569496" cy="74633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B97C76-C545-D44F-B23C-859B5B4F915A}"/>
                  </a:ext>
                </a:extLst>
              </p:cNvPr>
              <p:cNvSpPr txBox="1"/>
              <p:nvPr/>
            </p:nvSpPr>
            <p:spPr>
              <a:xfrm>
                <a:off x="-16665" y="1580585"/>
                <a:ext cx="5632454" cy="52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B97C76-C545-D44F-B23C-859B5B4F9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665" y="1580585"/>
                <a:ext cx="5632454" cy="528030"/>
              </a:xfrm>
              <a:prstGeom prst="rect">
                <a:avLst/>
              </a:prstGeom>
              <a:blipFill>
                <a:blip r:embed="rId6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C654BB-49EF-AF48-A97D-076D49C0254A}"/>
                  </a:ext>
                </a:extLst>
              </p:cNvPr>
              <p:cNvSpPr txBox="1"/>
              <p:nvPr/>
            </p:nvSpPr>
            <p:spPr>
              <a:xfrm>
                <a:off x="-12700" y="2226304"/>
                <a:ext cx="53278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ru-RU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C654BB-49EF-AF48-A97D-076D49C02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700" y="2226304"/>
                <a:ext cx="5327893" cy="523220"/>
              </a:xfrm>
              <a:prstGeom prst="rect">
                <a:avLst/>
              </a:prstGeom>
              <a:blipFill>
                <a:blip r:embed="rId7"/>
                <a:stretch>
                  <a:fillRect l="-476" b="-47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405D25-D894-2A4B-A5B0-CDEF9667D030}"/>
                  </a:ext>
                </a:extLst>
              </p:cNvPr>
              <p:cNvSpPr txBox="1"/>
              <p:nvPr/>
            </p:nvSpPr>
            <p:spPr>
              <a:xfrm>
                <a:off x="-12701" y="2870496"/>
                <a:ext cx="5327893" cy="594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ru-RU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405D25-D894-2A4B-A5B0-CDEF9667D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701" y="2870496"/>
                <a:ext cx="5327893" cy="594906"/>
              </a:xfrm>
              <a:prstGeom prst="rect">
                <a:avLst/>
              </a:prstGeom>
              <a:blipFill>
                <a:blip r:embed="rId8"/>
                <a:stretch>
                  <a:fillRect l="-1429" b="-104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DA73A9-89A1-F747-9D84-15B20C775C20}"/>
                  </a:ext>
                </a:extLst>
              </p:cNvPr>
              <p:cNvSpPr txBox="1"/>
              <p:nvPr/>
            </p:nvSpPr>
            <p:spPr>
              <a:xfrm>
                <a:off x="-16665" y="3579149"/>
                <a:ext cx="53278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ru-RU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DA73A9-89A1-F747-9D84-15B20C775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665" y="3579149"/>
                <a:ext cx="5327893" cy="523220"/>
              </a:xfrm>
              <a:prstGeom prst="rect">
                <a:avLst/>
              </a:prstGeom>
              <a:blipFill>
                <a:blip r:embed="rId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28A2FF-343C-EF47-AB73-2332A1631FB2}"/>
                  </a:ext>
                </a:extLst>
              </p:cNvPr>
              <p:cNvSpPr txBox="1"/>
              <p:nvPr/>
            </p:nvSpPr>
            <p:spPr>
              <a:xfrm>
                <a:off x="-16668" y="4218430"/>
                <a:ext cx="53278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ru-RU" sz="2800" b="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28A2FF-343C-EF47-AB73-2332A1631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668" y="4218430"/>
                <a:ext cx="5327893" cy="523220"/>
              </a:xfrm>
              <a:prstGeom prst="rect">
                <a:avLst/>
              </a:prstGeom>
              <a:blipFill>
                <a:blip r:embed="rId10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B2995D-FF04-FB43-A36C-DFAF4DB425B2}"/>
                  </a:ext>
                </a:extLst>
              </p:cNvPr>
              <p:cNvSpPr txBox="1"/>
              <p:nvPr/>
            </p:nvSpPr>
            <p:spPr>
              <a:xfrm>
                <a:off x="-16668" y="4851941"/>
                <a:ext cx="53278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r>
                        <a:rPr lang="en-US" sz="2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b="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B2995D-FF04-FB43-A36C-DFAF4DB42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668" y="4851941"/>
                <a:ext cx="5327893" cy="523220"/>
              </a:xfrm>
              <a:prstGeom prst="rect">
                <a:avLst/>
              </a:prstGeom>
              <a:blipFill>
                <a:blip r:embed="rId11"/>
                <a:stretch>
                  <a:fillRect l="-716" b="-7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070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Заголовок слайда">
            <a:extLst>
              <a:ext uri="{FF2B5EF4-FFF2-40B4-BE49-F238E27FC236}">
                <a16:creationId xmlns:a16="http://schemas.microsoft.com/office/drawing/2014/main" id="{429D080D-6EF8-9948-9496-57F2509F645F}"/>
              </a:ext>
            </a:extLst>
          </p:cNvPr>
          <p:cNvSpPr txBox="1"/>
          <p:nvPr/>
        </p:nvSpPr>
        <p:spPr>
          <a:xfrm>
            <a:off x="510438" y="1636773"/>
            <a:ext cx="8811708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Карусель константной ошибки</a:t>
            </a: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1B173F-7ACE-FF45-8553-83C1CDE31C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563" y="2661260"/>
            <a:ext cx="8603673" cy="32357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4E89D6-7158-C146-8C7C-E891AF7BBFFA}"/>
                  </a:ext>
                </a:extLst>
              </p:cNvPr>
              <p:cNvSpPr txBox="1"/>
              <p:nvPr/>
            </p:nvSpPr>
            <p:spPr>
              <a:xfrm>
                <a:off x="3838452" y="6112047"/>
                <a:ext cx="53278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ru-RU" sz="2800" b="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4E89D6-7158-C146-8C7C-E891AF7BB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452" y="6112047"/>
                <a:ext cx="5327893" cy="523220"/>
              </a:xfrm>
              <a:prstGeom prst="rect">
                <a:avLst/>
              </a:prstGeom>
              <a:blipFill>
                <a:blip r:embed="rId6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032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Заголовок слайда">
            <a:extLst>
              <a:ext uri="{FF2B5EF4-FFF2-40B4-BE49-F238E27FC236}">
                <a16:creationId xmlns:a16="http://schemas.microsoft.com/office/drawing/2014/main" id="{429D080D-6EF8-9948-9496-57F2509F645F}"/>
              </a:ext>
            </a:extLst>
          </p:cNvPr>
          <p:cNvSpPr txBox="1"/>
          <p:nvPr/>
        </p:nvSpPr>
        <p:spPr>
          <a:xfrm>
            <a:off x="510438" y="1636773"/>
            <a:ext cx="8811708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Карусель константной ошибки</a:t>
            </a: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1B173F-7ACE-FF45-8553-83C1CDE31C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563" y="2661260"/>
            <a:ext cx="8603673" cy="32357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22A1DB-CA02-D846-A565-7884D6EFF94C}"/>
                  </a:ext>
                </a:extLst>
              </p:cNvPr>
              <p:cNvSpPr txBox="1"/>
              <p:nvPr/>
            </p:nvSpPr>
            <p:spPr>
              <a:xfrm>
                <a:off x="3994253" y="6850301"/>
                <a:ext cx="5327893" cy="594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ru-RU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22A1DB-CA02-D846-A565-7884D6EFF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253" y="6850301"/>
                <a:ext cx="5327893" cy="594906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4E89D6-7158-C146-8C7C-E891AF7BBFFA}"/>
                  </a:ext>
                </a:extLst>
              </p:cNvPr>
              <p:cNvSpPr txBox="1"/>
              <p:nvPr/>
            </p:nvSpPr>
            <p:spPr>
              <a:xfrm>
                <a:off x="3838452" y="6112047"/>
                <a:ext cx="53278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ru-RU" sz="2800" b="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4E89D6-7158-C146-8C7C-E891AF7BB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452" y="6112047"/>
                <a:ext cx="5327893" cy="523220"/>
              </a:xfrm>
              <a:prstGeom prst="rect">
                <a:avLst/>
              </a:prstGeom>
              <a:blipFill>
                <a:blip r:embed="rId7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048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5926302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Gated Recurrent Unit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FE3908-625C-F441-8FD6-90C086AADF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623" y="2859733"/>
            <a:ext cx="5608154" cy="40220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FDFC5C2-F22B-AA45-8801-3B2D942F509C}"/>
              </a:ext>
            </a:extLst>
          </p:cNvPr>
          <p:cNvSpPr/>
          <p:nvPr/>
        </p:nvSpPr>
        <p:spPr>
          <a:xfrm>
            <a:off x="510438" y="7120179"/>
            <a:ext cx="120519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0" dirty="0"/>
              <a:t>Несмотря на визуально более сложную структуру ячейки </a:t>
            </a:r>
            <a:r>
              <a:rPr lang="ru-RU" dirty="0"/>
              <a:t>GRU</a:t>
            </a:r>
            <a:r>
              <a:rPr lang="ru-RU" b="0" dirty="0"/>
              <a:t> требует меньшего количества параметров. Кроме того, </a:t>
            </a:r>
            <a:r>
              <a:rPr lang="ru-RU" dirty="0"/>
              <a:t>GRU</a:t>
            </a:r>
            <a:r>
              <a:rPr lang="ru-RU" b="0" dirty="0"/>
              <a:t> объединяет состояние ячейки и память в один вектор. </a:t>
            </a:r>
          </a:p>
        </p:txBody>
      </p:sp>
    </p:spTree>
    <p:extLst>
      <p:ext uri="{BB962C8B-B14F-4D97-AF65-F5344CB8AC3E}">
        <p14:creationId xmlns:p14="http://schemas.microsoft.com/office/powerpoint/2010/main" val="41456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8635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План на сегодня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9004299"/>
            <a:ext cx="3650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1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lang="en-US"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7FAD0522-9249-2F4D-9371-55187650F73A}"/>
              </a:ext>
            </a:extLst>
          </p:cNvPr>
          <p:cNvSpPr txBox="1"/>
          <p:nvPr/>
        </p:nvSpPr>
        <p:spPr>
          <a:xfrm>
            <a:off x="549786" y="3413549"/>
            <a:ext cx="10755523" cy="3251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Последовательности: задачи и данные</a:t>
            </a:r>
            <a:endParaRPr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Рекуррентные нейронные сети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Ячейки, слои и свойства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en-US" b="0" dirty="0" err="1"/>
              <a:t>BatchNorm</a:t>
            </a:r>
            <a:r>
              <a:rPr lang="en-US" b="0" dirty="0"/>
              <a:t> </a:t>
            </a:r>
            <a:r>
              <a:rPr lang="ru-RU" b="0" dirty="0"/>
              <a:t>для рекуррентных сетей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Практика: </a:t>
            </a:r>
            <a:r>
              <a:rPr lang="en-US" b="0" dirty="0"/>
              <a:t>Wikipedia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869220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340798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Параметры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9004299"/>
            <a:ext cx="3650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1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lang="en-US"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8B0C3B-A07C-1146-ABE3-BDAA998F87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87" b="30933"/>
          <a:stretch/>
        </p:blipFill>
        <p:spPr>
          <a:xfrm>
            <a:off x="1316933" y="2760083"/>
            <a:ext cx="10438916" cy="41574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3D42D8-F3B1-4A4C-AB1F-6A368D0316ED}"/>
              </a:ext>
            </a:extLst>
          </p:cNvPr>
          <p:cNvSpPr txBox="1"/>
          <p:nvPr/>
        </p:nvSpPr>
        <p:spPr>
          <a:xfrm>
            <a:off x="510438" y="7278854"/>
            <a:ext cx="12051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dirty="0"/>
              <a:t>Так же как к </a:t>
            </a:r>
            <a:r>
              <a:rPr lang="ru-RU" b="0" dirty="0" err="1"/>
              <a:t>сверточным</a:t>
            </a:r>
            <a:r>
              <a:rPr lang="ru-RU" b="0" dirty="0"/>
              <a:t> сетям, к рекуррентным сетям применимы растяжение и шаг.</a:t>
            </a:r>
          </a:p>
        </p:txBody>
      </p:sp>
    </p:spTree>
    <p:extLst>
      <p:ext uri="{BB962C8B-B14F-4D97-AF65-F5344CB8AC3E}">
        <p14:creationId xmlns:p14="http://schemas.microsoft.com/office/powerpoint/2010/main" val="3562837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340798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Параметры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9004299"/>
            <a:ext cx="3650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1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lang="en-US"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3D42D8-F3B1-4A4C-AB1F-6A368D0316ED}"/>
              </a:ext>
            </a:extLst>
          </p:cNvPr>
          <p:cNvSpPr txBox="1"/>
          <p:nvPr/>
        </p:nvSpPr>
        <p:spPr>
          <a:xfrm>
            <a:off x="510438" y="7278854"/>
            <a:ext cx="12051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dirty="0"/>
              <a:t>Так же как к </a:t>
            </a:r>
            <a:r>
              <a:rPr lang="ru-RU" b="0" dirty="0" err="1"/>
              <a:t>сверточным</a:t>
            </a:r>
            <a:r>
              <a:rPr lang="ru-RU" b="0" dirty="0"/>
              <a:t> сетям, к рекуррентным сетям применимы растяжение и шаг.</a:t>
            </a:r>
          </a:p>
          <a:p>
            <a:pPr algn="l"/>
            <a:r>
              <a:rPr lang="ru-RU" dirty="0"/>
              <a:t>Но еще у них есть направление!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E6EEC0-556B-0942-8F1F-D3B4C522DD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6"/>
          <a:stretch/>
        </p:blipFill>
        <p:spPr>
          <a:xfrm>
            <a:off x="3833051" y="2692051"/>
            <a:ext cx="5406679" cy="437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38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8635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План на сегодня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3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lang="en-US"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7FAD0522-9249-2F4D-9371-55187650F73A}"/>
              </a:ext>
            </a:extLst>
          </p:cNvPr>
          <p:cNvSpPr txBox="1"/>
          <p:nvPr/>
        </p:nvSpPr>
        <p:spPr>
          <a:xfrm>
            <a:off x="549786" y="3413549"/>
            <a:ext cx="10755523" cy="3251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Последовательности: задачи и данные</a:t>
            </a:r>
            <a:endParaRPr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Рекуррентные нейронные сети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Ячейки, слои и свойства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en-US" dirty="0" err="1"/>
              <a:t>BatchNorm</a:t>
            </a:r>
            <a:r>
              <a:rPr lang="en-US" dirty="0"/>
              <a:t> </a:t>
            </a:r>
            <a:r>
              <a:rPr lang="ru-RU" dirty="0"/>
              <a:t>для рекуррентных сетей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Практика: </a:t>
            </a:r>
            <a:r>
              <a:rPr lang="en-US" b="0" dirty="0"/>
              <a:t>Wikipedia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4171462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561532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Batch Normalization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4F5976-65D1-6D4C-8D8A-0E2989E68D95}"/>
                  </a:ext>
                </a:extLst>
              </p:cNvPr>
              <p:cNvSpPr txBox="1"/>
              <p:nvPr/>
            </p:nvSpPr>
            <p:spPr>
              <a:xfrm>
                <a:off x="2632718" y="2795162"/>
                <a:ext cx="7739363" cy="1401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4F5976-65D1-6D4C-8D8A-0E2989E68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718" y="2795162"/>
                <a:ext cx="7739363" cy="1401153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B203543-D591-2844-A947-946B2ABA0065}"/>
              </a:ext>
            </a:extLst>
          </p:cNvPr>
          <p:cNvSpPr txBox="1"/>
          <p:nvPr/>
        </p:nvSpPr>
        <p:spPr>
          <a:xfrm>
            <a:off x="510438" y="4513448"/>
            <a:ext cx="1205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dirty="0"/>
              <a:t>В чем проблема?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7844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561532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Batch Normalization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4F5976-65D1-6D4C-8D8A-0E2989E68D95}"/>
                  </a:ext>
                </a:extLst>
              </p:cNvPr>
              <p:cNvSpPr txBox="1"/>
              <p:nvPr/>
            </p:nvSpPr>
            <p:spPr>
              <a:xfrm>
                <a:off x="2632718" y="2795162"/>
                <a:ext cx="7739363" cy="1401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4F5976-65D1-6D4C-8D8A-0E2989E68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718" y="2795162"/>
                <a:ext cx="7739363" cy="1401153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B203543-D591-2844-A947-946B2ABA0065}"/>
              </a:ext>
            </a:extLst>
          </p:cNvPr>
          <p:cNvSpPr txBox="1"/>
          <p:nvPr/>
        </p:nvSpPr>
        <p:spPr>
          <a:xfrm>
            <a:off x="510438" y="4513448"/>
            <a:ext cx="120519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dirty="0"/>
              <a:t>В чем проблема?</a:t>
            </a:r>
          </a:p>
          <a:p>
            <a:pPr marL="457200" indent="-457200" algn="l">
              <a:buAutoNum type="arabicPeriod"/>
            </a:pPr>
            <a:r>
              <a:rPr lang="ru-RU" b="0" dirty="0"/>
              <a:t>Элементы разных последовательностей на разном шаге могут иметь разную семантику. Например часть последовательностей вообще может закончиться.</a:t>
            </a:r>
          </a:p>
          <a:p>
            <a:pPr marL="457200" indent="-457200" algn="l">
              <a:buAutoNum type="arabicPeriod"/>
            </a:pPr>
            <a:r>
              <a:rPr lang="ru-RU" b="0" dirty="0"/>
              <a:t>Ячейка — одна, а шагов много, какие веса использовать?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8194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561532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Batch Normalization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4F5976-65D1-6D4C-8D8A-0E2989E68D95}"/>
                  </a:ext>
                </a:extLst>
              </p:cNvPr>
              <p:cNvSpPr txBox="1"/>
              <p:nvPr/>
            </p:nvSpPr>
            <p:spPr>
              <a:xfrm>
                <a:off x="2632718" y="2795162"/>
                <a:ext cx="7739363" cy="1401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4F5976-65D1-6D4C-8D8A-0E2989E68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718" y="2795162"/>
                <a:ext cx="7739363" cy="1401153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B203543-D591-2844-A947-946B2ABA0065}"/>
              </a:ext>
            </a:extLst>
          </p:cNvPr>
          <p:cNvSpPr txBox="1"/>
          <p:nvPr/>
        </p:nvSpPr>
        <p:spPr>
          <a:xfrm>
            <a:off x="510438" y="4513448"/>
            <a:ext cx="120519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dirty="0"/>
              <a:t>В чем проблема?</a:t>
            </a:r>
          </a:p>
          <a:p>
            <a:pPr marL="457200" indent="-457200" algn="l">
              <a:buAutoNum type="arabicPeriod"/>
            </a:pPr>
            <a:r>
              <a:rPr lang="ru-RU" b="0" dirty="0"/>
              <a:t>Элементы разных последовательностей на разном шаге могут иметь разную семантику. Например часть последовательностей вообще может закончиться.</a:t>
            </a:r>
          </a:p>
          <a:p>
            <a:pPr marL="457200" indent="-457200" algn="l">
              <a:buAutoNum type="arabicPeriod"/>
            </a:pPr>
            <a:r>
              <a:rPr lang="ru-RU" b="0" dirty="0"/>
              <a:t>Ячейка — одна, а шагов много, какие веса использовать?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60AC77-47FD-A549-A3F8-497825CE01DA}"/>
                  </a:ext>
                </a:extLst>
              </p:cNvPr>
              <p:cNvSpPr txBox="1"/>
              <p:nvPr/>
            </p:nvSpPr>
            <p:spPr>
              <a:xfrm>
                <a:off x="510438" y="6231734"/>
                <a:ext cx="7895303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𝐵𝑁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𝐵𝑁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60AC77-47FD-A549-A3F8-497825CE0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6231734"/>
                <a:ext cx="7895303" cy="578685"/>
              </a:xfrm>
              <a:prstGeom prst="rect">
                <a:avLst/>
              </a:prstGeom>
              <a:blipFill>
                <a:blip r:embed="rId5"/>
                <a:stretch>
                  <a:fillRect l="-482" b="-13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378549-A064-FE49-81BA-05FC21E3E8CC}"/>
                  </a:ext>
                </a:extLst>
              </p:cNvPr>
              <p:cNvSpPr txBox="1"/>
              <p:nvPr/>
            </p:nvSpPr>
            <p:spPr>
              <a:xfrm>
                <a:off x="510438" y="6959045"/>
                <a:ext cx="3186257" cy="52322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378549-A064-FE49-81BA-05FC21E3E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6959045"/>
                <a:ext cx="3186257" cy="523220"/>
              </a:xfrm>
              <a:prstGeom prst="rect">
                <a:avLst/>
              </a:prstGeom>
              <a:blipFill>
                <a:blip r:embed="rId6"/>
                <a:stretch>
                  <a:fillRect l="-1984" b="-190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D79A56-D223-8847-B738-56A319682092}"/>
                  </a:ext>
                </a:extLst>
              </p:cNvPr>
              <p:cNvSpPr txBox="1"/>
              <p:nvPr/>
            </p:nvSpPr>
            <p:spPr>
              <a:xfrm>
                <a:off x="3679062" y="6954163"/>
                <a:ext cx="3049168" cy="52322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D79A56-D223-8847-B738-56A319682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062" y="6954163"/>
                <a:ext cx="3049168" cy="523220"/>
              </a:xfrm>
              <a:prstGeom prst="rect">
                <a:avLst/>
              </a:prstGeom>
              <a:blipFill>
                <a:blip r:embed="rId7"/>
                <a:stretch>
                  <a:fillRect l="-830" b="-7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570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5581656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Layer Normalization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4F5976-65D1-6D4C-8D8A-0E2989E68D95}"/>
                  </a:ext>
                </a:extLst>
              </p:cNvPr>
              <p:cNvSpPr txBox="1"/>
              <p:nvPr/>
            </p:nvSpPr>
            <p:spPr>
              <a:xfrm>
                <a:off x="3130644" y="2795162"/>
                <a:ext cx="6743513" cy="1401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4F5976-65D1-6D4C-8D8A-0E2989E68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644" y="2795162"/>
                <a:ext cx="6743513" cy="1401153"/>
              </a:xfrm>
              <a:prstGeom prst="rect">
                <a:avLst/>
              </a:prstGeom>
              <a:blipFill>
                <a:blip r:embed="rId4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B203543-D591-2844-A947-946B2ABA0065}"/>
              </a:ext>
            </a:extLst>
          </p:cNvPr>
          <p:cNvSpPr txBox="1"/>
          <p:nvPr/>
        </p:nvSpPr>
        <p:spPr>
          <a:xfrm>
            <a:off x="510438" y="4513448"/>
            <a:ext cx="12051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dirty="0"/>
              <a:t>А что, если нормировать без привязки к </a:t>
            </a:r>
            <a:r>
              <a:rPr lang="ru-RU" b="0" dirty="0" err="1"/>
              <a:t>батчу</a:t>
            </a:r>
            <a:r>
              <a:rPr lang="ru-RU" b="0" dirty="0"/>
              <a:t>?</a:t>
            </a:r>
          </a:p>
          <a:p>
            <a:pPr algn="l"/>
            <a:r>
              <a:rPr lang="ru-RU" b="0" dirty="0"/>
              <a:t>Раньше мы брали среднее по нулевой размерности, а теперь будем брать среднее по первой размерности и все </a:t>
            </a:r>
            <a:r>
              <a:rPr lang="en-US" b="0" dirty="0"/>
              <a:t>— </a:t>
            </a:r>
            <a:r>
              <a:rPr lang="ru-RU" b="0" dirty="0" err="1"/>
              <a:t>ок</a:t>
            </a:r>
            <a:r>
              <a:rPr lang="en-US" b="0" dirty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4161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5956759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Weight Normalization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4F5976-65D1-6D4C-8D8A-0E2989E68D95}"/>
                  </a:ext>
                </a:extLst>
              </p:cNvPr>
              <p:cNvSpPr txBox="1"/>
              <p:nvPr/>
            </p:nvSpPr>
            <p:spPr>
              <a:xfrm>
                <a:off x="4229693" y="2795162"/>
                <a:ext cx="4545411" cy="1134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Sup>
                        <m:sSubSup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4F5976-65D1-6D4C-8D8A-0E2989E68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693" y="2795162"/>
                <a:ext cx="4545411" cy="1134478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B203543-D591-2844-A947-946B2ABA0065}"/>
              </a:ext>
            </a:extLst>
          </p:cNvPr>
          <p:cNvSpPr txBox="1"/>
          <p:nvPr/>
        </p:nvSpPr>
        <p:spPr>
          <a:xfrm>
            <a:off x="510438" y="4513448"/>
            <a:ext cx="12051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dirty="0"/>
              <a:t>Но и это еще не все! А давайте вообще нормировать не активации, а веса!</a:t>
            </a:r>
          </a:p>
          <a:p>
            <a:pPr algn="l"/>
            <a:r>
              <a:rPr lang="ru-RU" b="0" dirty="0"/>
              <a:t>Этот подход, конечно, применим не только к </a:t>
            </a:r>
            <a:r>
              <a:rPr lang="ru-RU" b="0" dirty="0" err="1"/>
              <a:t>рекуррентым</a:t>
            </a:r>
            <a:r>
              <a:rPr lang="ru-RU" b="0" dirty="0"/>
              <a:t> сетям.</a:t>
            </a:r>
          </a:p>
        </p:txBody>
      </p:sp>
    </p:spTree>
    <p:extLst>
      <p:ext uri="{BB962C8B-B14F-4D97-AF65-F5344CB8AC3E}">
        <p14:creationId xmlns:p14="http://schemas.microsoft.com/office/powerpoint/2010/main" val="3802414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8635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План на сегодня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3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lang="en-US"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7FAD0522-9249-2F4D-9371-55187650F73A}"/>
              </a:ext>
            </a:extLst>
          </p:cNvPr>
          <p:cNvSpPr txBox="1"/>
          <p:nvPr/>
        </p:nvSpPr>
        <p:spPr>
          <a:xfrm>
            <a:off x="549786" y="3413549"/>
            <a:ext cx="10755523" cy="3251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Последовательности: задачи и данные</a:t>
            </a:r>
            <a:endParaRPr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Рекуррентные нейронные сети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Ячейки, слои и свойства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en-US" b="0" dirty="0" err="1"/>
              <a:t>BatchNorm</a:t>
            </a:r>
            <a:r>
              <a:rPr lang="en-US" b="0" dirty="0"/>
              <a:t> </a:t>
            </a:r>
            <a:r>
              <a:rPr lang="ru-RU" b="0" dirty="0"/>
              <a:t>для рекуррентных сетей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Практика: </a:t>
            </a:r>
            <a:r>
              <a:rPr lang="en-US" dirty="0"/>
              <a:t>Wikipedia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8401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727603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Perplexity </a:t>
            </a:r>
            <a:r>
              <a:rPr lang="ru-RU" dirty="0"/>
              <a:t>и Температура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3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lang="en-US"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04BB0E-D46F-9740-B4E5-3BE28398AB0D}"/>
                  </a:ext>
                </a:extLst>
              </p:cNvPr>
              <p:cNvSpPr txBox="1"/>
              <p:nvPr/>
            </p:nvSpPr>
            <p:spPr>
              <a:xfrm>
                <a:off x="510438" y="2933701"/>
                <a:ext cx="4708917" cy="683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Η</m:t>
                          </m:r>
                          <m:d>
                            <m:d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  <m:r>
                            <m:rPr>
                              <m:nor/>
                            </m:rPr>
                            <a:rPr lang="ru-RU" sz="3600" dirty="0"/>
                            <m:t> </m:t>
                          </m:r>
                        </m:sup>
                      </m:sSup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04BB0E-D46F-9740-B4E5-3BE28398A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2933701"/>
                <a:ext cx="4708917" cy="683905"/>
              </a:xfrm>
              <a:prstGeom prst="rect">
                <a:avLst/>
              </a:prstGeom>
              <a:blipFill>
                <a:blip r:embed="rId4"/>
                <a:stretch>
                  <a:fillRect l="-806" t="-90909" b="-1145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6E9D95B-22D2-5449-8A95-B93501E5A494}"/>
              </a:ext>
            </a:extLst>
          </p:cNvPr>
          <p:cNvSpPr txBox="1"/>
          <p:nvPr/>
        </p:nvSpPr>
        <p:spPr>
          <a:xfrm>
            <a:off x="476447" y="3817471"/>
            <a:ext cx="1205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dirty="0" err="1"/>
              <a:t>Перплексити</a:t>
            </a:r>
            <a:r>
              <a:rPr lang="ru-RU" b="0" dirty="0"/>
              <a:t> — это мера того, насколько хорошо модель предсказывает данные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0E9613-2E5A-2940-8906-DE0BE5707458}"/>
                  </a:ext>
                </a:extLst>
              </p:cNvPr>
              <p:cNvSpPr txBox="1"/>
              <p:nvPr/>
            </p:nvSpPr>
            <p:spPr>
              <a:xfrm>
                <a:off x="510438" y="4660840"/>
                <a:ext cx="3085332" cy="894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0E9613-2E5A-2940-8906-DE0BE5707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4660840"/>
                <a:ext cx="3085332" cy="894925"/>
              </a:xfrm>
              <a:prstGeom prst="rect">
                <a:avLst/>
              </a:prstGeom>
              <a:blipFill>
                <a:blip r:embed="rId5"/>
                <a:stretch>
                  <a:fillRect l="-1230" b="-126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F9AB1E3-0259-EE4A-BEAE-B5607D864838}"/>
              </a:ext>
            </a:extLst>
          </p:cNvPr>
          <p:cNvSpPr txBox="1"/>
          <p:nvPr/>
        </p:nvSpPr>
        <p:spPr>
          <a:xfrm>
            <a:off x="510438" y="5878602"/>
            <a:ext cx="12051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T</a:t>
            </a:r>
            <a:r>
              <a:rPr lang="ru-RU" b="0" dirty="0"/>
              <a:t> — это температура. Так как каждый символ мы </a:t>
            </a:r>
            <a:r>
              <a:rPr lang="ru-RU" b="0" dirty="0" err="1"/>
              <a:t>сэмплируем</a:t>
            </a:r>
            <a:r>
              <a:rPr lang="ru-RU" b="0" dirty="0"/>
              <a:t> из многомерного распределения Бернулли, то добавив параметр </a:t>
            </a:r>
            <a:r>
              <a:rPr lang="en-US" b="0" dirty="0"/>
              <a:t>T </a:t>
            </a:r>
            <a:r>
              <a:rPr lang="ru-RU" b="0" dirty="0"/>
              <a:t>мы можем «сгладить» вероятности или, наоборот, »растащить»</a:t>
            </a:r>
          </a:p>
        </p:txBody>
      </p:sp>
    </p:spTree>
    <p:extLst>
      <p:ext uri="{BB962C8B-B14F-4D97-AF65-F5344CB8AC3E}">
        <p14:creationId xmlns:p14="http://schemas.microsoft.com/office/powerpoint/2010/main" val="159877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970618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Обработка последовательностей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3DDF95-6FF6-E54C-8004-68330B07F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8" y="2800866"/>
            <a:ext cx="12051906" cy="31694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F97EF6-7CCD-824D-B6D0-B2F87B418540}"/>
              </a:ext>
            </a:extLst>
          </p:cNvPr>
          <p:cNvSpPr/>
          <p:nvPr/>
        </p:nvSpPr>
        <p:spPr>
          <a:xfrm>
            <a:off x="510438" y="6127339"/>
            <a:ext cx="120519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0" dirty="0"/>
              <a:t>Задачи обработки последовательностей можно разделить на 5 видов</a:t>
            </a:r>
          </a:p>
          <a:p>
            <a:pPr algn="l"/>
            <a:r>
              <a:rPr lang="ru-RU" b="0" dirty="0"/>
              <a:t>а. Один вход — один выход. Обычная </a:t>
            </a:r>
            <a:r>
              <a:rPr lang="ru-RU" b="0" dirty="0" err="1"/>
              <a:t>нейросеть</a:t>
            </a:r>
            <a:r>
              <a:rPr lang="ru-RU" b="0" dirty="0"/>
              <a:t>. </a:t>
            </a:r>
            <a:br>
              <a:rPr lang="ru-RU" b="0" dirty="0"/>
            </a:br>
            <a:r>
              <a:rPr lang="ru-RU" dirty="0"/>
              <a:t>Любая задача может быть сведена к этой!</a:t>
            </a:r>
          </a:p>
        </p:txBody>
      </p:sp>
    </p:spTree>
    <p:extLst>
      <p:ext uri="{BB962C8B-B14F-4D97-AF65-F5344CB8AC3E}">
        <p14:creationId xmlns:p14="http://schemas.microsoft.com/office/powerpoint/2010/main" val="3430075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6" name="Спасибо…"/>
          <p:cNvSpPr txBox="1"/>
          <p:nvPr/>
        </p:nvSpPr>
        <p:spPr>
          <a:xfrm>
            <a:off x="6657238" y="2645419"/>
            <a:ext cx="3919539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Спасибо</a:t>
            </a:r>
          </a:p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за внимание!</a:t>
            </a:r>
          </a:p>
        </p:txBody>
      </p:sp>
      <p:pic>
        <p:nvPicPr>
          <p:cNvPr id="177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1552" y="3128058"/>
            <a:ext cx="4180853" cy="398064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7748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970618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Обработка последовательностей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3DDF95-6FF6-E54C-8004-68330B07F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8" y="2800866"/>
            <a:ext cx="12051906" cy="31694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F97EF6-7CCD-824D-B6D0-B2F87B418540}"/>
              </a:ext>
            </a:extLst>
          </p:cNvPr>
          <p:cNvSpPr/>
          <p:nvPr/>
        </p:nvSpPr>
        <p:spPr>
          <a:xfrm>
            <a:off x="510438" y="6127339"/>
            <a:ext cx="120519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0" dirty="0"/>
              <a:t>Задачи обработки последовательностей можно разделить на 5 видов</a:t>
            </a:r>
          </a:p>
          <a:p>
            <a:pPr algn="l"/>
            <a:r>
              <a:rPr lang="ru-RU" b="0" dirty="0"/>
              <a:t>а. Один вход — один выход. Обычная </a:t>
            </a:r>
            <a:r>
              <a:rPr lang="ru-RU" b="0" dirty="0" err="1"/>
              <a:t>нейросеть</a:t>
            </a:r>
            <a:r>
              <a:rPr lang="ru-RU" b="0" dirty="0"/>
              <a:t>.</a:t>
            </a:r>
          </a:p>
          <a:p>
            <a:pPr algn="l"/>
            <a:r>
              <a:rPr lang="ru-RU" b="0" dirty="0"/>
              <a:t>б. Один вход — последовательность выходов. Пример?</a:t>
            </a:r>
          </a:p>
        </p:txBody>
      </p:sp>
    </p:spTree>
    <p:extLst>
      <p:ext uri="{BB962C8B-B14F-4D97-AF65-F5344CB8AC3E}">
        <p14:creationId xmlns:p14="http://schemas.microsoft.com/office/powerpoint/2010/main" val="25590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970618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Обработка последовательностей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3DDF95-6FF6-E54C-8004-68330B07F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8" y="2800866"/>
            <a:ext cx="12051906" cy="31694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F97EF6-7CCD-824D-B6D0-B2F87B418540}"/>
              </a:ext>
            </a:extLst>
          </p:cNvPr>
          <p:cNvSpPr/>
          <p:nvPr/>
        </p:nvSpPr>
        <p:spPr>
          <a:xfrm>
            <a:off x="510438" y="6127339"/>
            <a:ext cx="120519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0" dirty="0"/>
              <a:t>Задачи обработки последовательностей можно разделить на 5 видов</a:t>
            </a:r>
          </a:p>
          <a:p>
            <a:pPr algn="l"/>
            <a:r>
              <a:rPr lang="ru-RU" b="0" dirty="0"/>
              <a:t>а. Один вход — один выход. Обычная </a:t>
            </a:r>
            <a:r>
              <a:rPr lang="ru-RU" b="0" dirty="0" err="1"/>
              <a:t>нейросеть</a:t>
            </a:r>
            <a:r>
              <a:rPr lang="ru-RU" b="0" dirty="0"/>
              <a:t>. </a:t>
            </a:r>
          </a:p>
          <a:p>
            <a:pPr algn="l"/>
            <a:r>
              <a:rPr lang="ru-RU" b="0" dirty="0"/>
              <a:t>б. Один вход — последовательность выходов. Пример: </a:t>
            </a:r>
            <a:r>
              <a:rPr lang="ru-RU" dirty="0"/>
              <a:t>аннотация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92729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970618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Обработка последовательностей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3DDF95-6FF6-E54C-8004-68330B07F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8" y="2800866"/>
            <a:ext cx="12051906" cy="31694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F97EF6-7CCD-824D-B6D0-B2F87B418540}"/>
              </a:ext>
            </a:extLst>
          </p:cNvPr>
          <p:cNvSpPr/>
          <p:nvPr/>
        </p:nvSpPr>
        <p:spPr>
          <a:xfrm>
            <a:off x="510438" y="6127339"/>
            <a:ext cx="12051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0" dirty="0"/>
              <a:t>Задачи обработки последовательностей можно разделить на 5 видов</a:t>
            </a:r>
          </a:p>
          <a:p>
            <a:pPr algn="l"/>
            <a:r>
              <a:rPr lang="ru-RU" b="0" dirty="0"/>
              <a:t>а. Один вход — один выход. Обычная </a:t>
            </a:r>
            <a:r>
              <a:rPr lang="ru-RU" b="0" dirty="0" err="1"/>
              <a:t>нейросеть</a:t>
            </a:r>
            <a:r>
              <a:rPr lang="ru-RU" b="0" dirty="0"/>
              <a:t>.</a:t>
            </a:r>
          </a:p>
          <a:p>
            <a:pPr algn="l"/>
            <a:r>
              <a:rPr lang="ru-RU" b="0" dirty="0"/>
              <a:t>б. Один вход — последовательность выходов. Пример: аннотация изображения</a:t>
            </a:r>
          </a:p>
          <a:p>
            <a:pPr algn="l"/>
            <a:r>
              <a:rPr lang="ru-RU" b="0" dirty="0"/>
              <a:t>в. Последовательность входов — один выход. Пример?</a:t>
            </a:r>
          </a:p>
        </p:txBody>
      </p:sp>
    </p:spTree>
    <p:extLst>
      <p:ext uri="{BB962C8B-B14F-4D97-AF65-F5344CB8AC3E}">
        <p14:creationId xmlns:p14="http://schemas.microsoft.com/office/powerpoint/2010/main" val="7456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970618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Обработка последовательностей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3DDF95-6FF6-E54C-8004-68330B07F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8" y="2800866"/>
            <a:ext cx="12051906" cy="31694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F97EF6-7CCD-824D-B6D0-B2F87B418540}"/>
              </a:ext>
            </a:extLst>
          </p:cNvPr>
          <p:cNvSpPr/>
          <p:nvPr/>
        </p:nvSpPr>
        <p:spPr>
          <a:xfrm>
            <a:off x="510438" y="6127339"/>
            <a:ext cx="12051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0" dirty="0"/>
              <a:t>Задачи обработки последовательностей можно разделить на 5 видов</a:t>
            </a:r>
          </a:p>
          <a:p>
            <a:pPr algn="l"/>
            <a:r>
              <a:rPr lang="ru-RU" b="0" dirty="0"/>
              <a:t>а. Один вход — один выход. Обычная </a:t>
            </a:r>
            <a:r>
              <a:rPr lang="ru-RU" b="0" dirty="0" err="1"/>
              <a:t>нейросеть</a:t>
            </a:r>
            <a:r>
              <a:rPr lang="ru-RU" b="0" dirty="0"/>
              <a:t>.</a:t>
            </a:r>
          </a:p>
          <a:p>
            <a:pPr algn="l"/>
            <a:r>
              <a:rPr lang="ru-RU" b="0" dirty="0"/>
              <a:t>б. Один вход — последовательность выходов. Пример: аннотация изображения</a:t>
            </a:r>
          </a:p>
          <a:p>
            <a:pPr algn="l"/>
            <a:r>
              <a:rPr lang="ru-RU" b="0" dirty="0"/>
              <a:t>в. Последовательность входов — один выход. Пример: </a:t>
            </a:r>
            <a:r>
              <a:rPr lang="ru-RU" dirty="0"/>
              <a:t>классификация</a:t>
            </a:r>
          </a:p>
        </p:txBody>
      </p:sp>
    </p:spTree>
    <p:extLst>
      <p:ext uri="{BB962C8B-B14F-4D97-AF65-F5344CB8AC3E}">
        <p14:creationId xmlns:p14="http://schemas.microsoft.com/office/powerpoint/2010/main" val="18078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970618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Обработка последовательностей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3DDF95-6FF6-E54C-8004-68330B07F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8" y="2800866"/>
            <a:ext cx="12051906" cy="31694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F97EF6-7CCD-824D-B6D0-B2F87B418540}"/>
              </a:ext>
            </a:extLst>
          </p:cNvPr>
          <p:cNvSpPr/>
          <p:nvPr/>
        </p:nvSpPr>
        <p:spPr>
          <a:xfrm>
            <a:off x="510438" y="6127339"/>
            <a:ext cx="120519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0" dirty="0"/>
              <a:t>Задачи обработки последовательностей можно разделить на 5 видов</a:t>
            </a:r>
          </a:p>
          <a:p>
            <a:pPr algn="l"/>
            <a:r>
              <a:rPr lang="ru-RU" b="0" dirty="0"/>
              <a:t>а. Один вход — один выход. Обычная </a:t>
            </a:r>
            <a:r>
              <a:rPr lang="ru-RU" b="0" dirty="0" err="1"/>
              <a:t>нейросеть</a:t>
            </a:r>
            <a:r>
              <a:rPr lang="ru-RU" b="0" dirty="0"/>
              <a:t>.</a:t>
            </a:r>
          </a:p>
          <a:p>
            <a:pPr algn="l"/>
            <a:r>
              <a:rPr lang="ru-RU" b="0" dirty="0"/>
              <a:t>б. Один вход — последовательность выходов. Пример: аннотация изображения</a:t>
            </a:r>
          </a:p>
          <a:p>
            <a:pPr algn="l"/>
            <a:r>
              <a:rPr lang="ru-RU" b="0" dirty="0"/>
              <a:t>в. Последовательность входов — один выход. Пример: классификация</a:t>
            </a:r>
          </a:p>
          <a:p>
            <a:pPr algn="l"/>
            <a:r>
              <a:rPr lang="ru-RU" b="0" dirty="0"/>
              <a:t>г. Последовательность входов — последовательность выходов. Пример?</a:t>
            </a:r>
          </a:p>
        </p:txBody>
      </p:sp>
    </p:spTree>
    <p:extLst>
      <p:ext uri="{BB962C8B-B14F-4D97-AF65-F5344CB8AC3E}">
        <p14:creationId xmlns:p14="http://schemas.microsoft.com/office/powerpoint/2010/main" val="224796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2432</TotalTime>
  <Words>1658</Words>
  <Application>Microsoft Macintosh PowerPoint</Application>
  <PresentationFormat>Custom</PresentationFormat>
  <Paragraphs>258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Roboto Bold</vt:lpstr>
      <vt:lpstr>Roboto Regular</vt:lpstr>
      <vt:lpstr>Arial</vt:lpstr>
      <vt:lpstr>Calibri</vt:lpstr>
      <vt:lpstr>Calibri Light</vt:lpstr>
      <vt:lpstr>Cambria Math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Artur Kadurin</cp:lastModifiedBy>
  <cp:revision>93</cp:revision>
  <cp:lastPrinted>2018-07-03T16:46:07Z</cp:lastPrinted>
  <dcterms:modified xsi:type="dcterms:W3CDTF">2018-12-26T19:20:48Z</dcterms:modified>
</cp:coreProperties>
</file>