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notesMasterIdLst>
    <p:notesMasterId r:id="rId21"/>
  </p:notesMasterIdLst>
  <p:sldIdLst>
    <p:sldId id="256" r:id="rId2"/>
    <p:sldId id="257" r:id="rId3"/>
    <p:sldId id="297" r:id="rId4"/>
    <p:sldId id="264" r:id="rId5"/>
    <p:sldId id="462" r:id="rId6"/>
    <p:sldId id="463" r:id="rId7"/>
    <p:sldId id="466" r:id="rId8"/>
    <p:sldId id="464" r:id="rId9"/>
    <p:sldId id="467" r:id="rId10"/>
    <p:sldId id="465" r:id="rId11"/>
    <p:sldId id="474" r:id="rId12"/>
    <p:sldId id="468" r:id="rId13"/>
    <p:sldId id="470" r:id="rId14"/>
    <p:sldId id="469" r:id="rId15"/>
    <p:sldId id="471" r:id="rId16"/>
    <p:sldId id="472" r:id="rId17"/>
    <p:sldId id="473" r:id="rId18"/>
    <p:sldId id="475" r:id="rId19"/>
    <p:sldId id="263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5"/>
    <p:restoredTop sz="96208"/>
  </p:normalViewPr>
  <p:slideViewPr>
    <p:cSldViewPr snapToGrid="0" snapToObjects="1">
      <p:cViewPr varScale="1">
        <p:scale>
          <a:sx n="87" d="100"/>
          <a:sy n="87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FF68-703C-704A-B92E-52FC5E0B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C8FF5-0D40-3F49-946A-49F8E39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6790-3151-C24B-A205-4B1CE2C9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DB90-8D61-7945-BEB2-86936773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EA07-D18D-3741-842E-FBA5B4D1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1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7F2-DB8C-E244-AC3F-8949B439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F5980-2DF6-C74B-93F3-95C2F1B26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C06A-231E-E44E-96FB-218F3E0D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499D-4EED-A944-ABDC-B9BB8AE1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5976-967A-5048-AE39-D25A7828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8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0F709-D304-E846-8683-41A8F9C34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B14F3-EEE1-244E-A3A6-94A940F2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1751-58EE-264E-A1B4-5EE21930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9017-8870-E144-804F-06D96F91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B298-0CEF-394B-8A64-DB760BA7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52D0-C421-904D-BB12-39D19DD7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1704-A13E-1B48-974C-C5DFE08B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CB23-F3E8-CE41-A2C7-D78095FD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A197-73D9-7E49-96D8-6DDCF1E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6FA6-BFE2-064F-866C-C3A11FA7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0A4C-17C1-5840-A63D-BADF0957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CD6C-A547-5A4A-8AD2-EB19C812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B431-C317-0640-A3F5-1F1624C1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AC26-0A0B-7F4E-8F1E-450BED64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4C86-60B5-414F-B8DA-39B5E0C8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1BC7-110A-0A4B-B628-3C012026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3E3D-07C5-CF4F-9230-29482651B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79698-EF1D-DC4D-86C0-40B2EC20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0674-304B-4443-9BD6-06606029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85C7-76F9-2D48-AED4-21ADC2A5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A4DBA-87BB-3348-B1BC-2FBB628B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0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429B-0F08-8047-AC66-A6F82589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B56AB-0579-944E-B55D-6C960AC07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21C25-F67D-6F4C-AACB-FB5348F8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4EB6B-258D-EB4C-A9D7-D6D1C4834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26B9B-44F1-9A45-94F7-782BDA37E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D0549-4F9F-1C42-BAB2-62A76C32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94381-D0DB-8641-BE31-01BA54B3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D4DE3-DEAE-9D48-8797-1C4F09F9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5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05A4-8B2D-FA45-8520-CB337A73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E992D-8832-E24E-8E16-16D81392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5E833-B339-1243-A180-EACFC540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0D91B-C59B-0C4F-A969-1B6FE9EC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46EBE-D1C7-8E4A-BD83-F04853A3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EF6E4-BF1B-994E-9A33-86AB94B6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AED1-CFAC-EB48-A0DD-475B57E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1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869F-CC34-5647-9D57-BA54578C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0E7B-C68C-7549-8802-01B64E8F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9B26F-9860-C84E-B168-E59C1B90D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5B9E9-3902-D24B-AD50-C0288DF3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F50BE-1224-C546-A1CC-547CB0A9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38ED-3B66-9546-9ED9-26034ED1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6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647-65AF-124A-AB02-908DDC80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18201-98CD-E444-8E87-3189D8A98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03B22-F995-4642-941C-93C04FAF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4233-D8EF-4248-94EB-E96B0AA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523D9-E5A9-FF43-93E5-D85F3A72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485EF-530A-CB4E-A3BB-4F01A1B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7B91D-F267-1F49-9725-CB867ECC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EAE3-0EC6-7E4B-A435-9C09AA26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8D58-8203-3C49-A7CB-0FADF3DBA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F03B-6403-4141-8D44-327E04D92276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802C-2163-A84B-B955-B919E2B9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22A0-11F0-8C4C-9464-4686DB7B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9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596" y="3717176"/>
            <a:ext cx="5711608" cy="2319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818653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Метод моментов Нестерова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/>
              <p:nvPr/>
            </p:nvSpPr>
            <p:spPr>
              <a:xfrm>
                <a:off x="510438" y="3467630"/>
                <a:ext cx="32670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3467630"/>
                <a:ext cx="3267048" cy="646331"/>
              </a:xfrm>
              <a:prstGeom prst="rect">
                <a:avLst/>
              </a:prstGeom>
              <a:blipFill>
                <a:blip r:embed="rId4"/>
                <a:stretch>
                  <a:fillRect l="-1938" b="-5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090866-4EBB-2044-9FF3-F711D921C0BC}"/>
                  </a:ext>
                </a:extLst>
              </p:cNvPr>
              <p:cNvSpPr/>
              <p:nvPr/>
            </p:nvSpPr>
            <p:spPr>
              <a:xfrm>
                <a:off x="510438" y="2800866"/>
                <a:ext cx="108987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090866-4EBB-2044-9FF3-F711D921C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800866"/>
                <a:ext cx="10898780" cy="646331"/>
              </a:xfrm>
              <a:prstGeom prst="rect">
                <a:avLst/>
              </a:prstGeom>
              <a:blipFill>
                <a:blip r:embed="rId5"/>
                <a:stretch>
                  <a:fillRect l="-116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4AD604B4-3DC3-9D4E-8ED3-EAB5EE9F2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89" y="5674417"/>
            <a:ext cx="9447821" cy="29996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8A865C0-20AF-C742-8B45-F3864414AEFD}"/>
              </a:ext>
            </a:extLst>
          </p:cNvPr>
          <p:cNvSpPr/>
          <p:nvPr/>
        </p:nvSpPr>
        <p:spPr>
          <a:xfrm>
            <a:off x="6899563" y="2478029"/>
            <a:ext cx="58396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Давайте накопим «инерцию» движения по ландшафту нашей функции ошибки. Тогда, если градиент какого-то параметра «скачет», мы будем менять его медленно, а если мы долго двигались в одном направлении, то накопим скорость.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26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260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Скорость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Инерция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Адаптация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69499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090866-4EBB-2044-9FF3-F711D921C0BC}"/>
                  </a:ext>
                </a:extLst>
              </p:cNvPr>
              <p:cNvSpPr/>
              <p:nvPr/>
            </p:nvSpPr>
            <p:spPr>
              <a:xfrm>
                <a:off x="510438" y="2800866"/>
                <a:ext cx="10898780" cy="127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090866-4EBB-2044-9FF3-F711D921C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800866"/>
                <a:ext cx="10898780" cy="1273426"/>
              </a:xfrm>
              <a:prstGeom prst="rect">
                <a:avLst/>
              </a:prstGeom>
              <a:blipFill>
                <a:blip r:embed="rId2"/>
                <a:stretch>
                  <a:fillRect l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Заголовок слайда"/>
          <p:cNvSpPr txBox="1"/>
          <p:nvPr/>
        </p:nvSpPr>
        <p:spPr>
          <a:xfrm>
            <a:off x="510438" y="1636773"/>
            <a:ext cx="243335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 err="1"/>
              <a:t>Adagrad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/>
              <p:nvPr/>
            </p:nvSpPr>
            <p:spPr>
              <a:xfrm>
                <a:off x="510438" y="4241231"/>
                <a:ext cx="6206411" cy="65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4241231"/>
                <a:ext cx="6206411" cy="650050"/>
              </a:xfrm>
              <a:prstGeom prst="rect">
                <a:avLst/>
              </a:prstGeom>
              <a:blipFill>
                <a:blip r:embed="rId5"/>
                <a:stretch>
                  <a:fillRect l="-816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8A865C0-20AF-C742-8B45-F3864414AEFD}"/>
              </a:ext>
            </a:extLst>
          </p:cNvPr>
          <p:cNvSpPr/>
          <p:nvPr/>
        </p:nvSpPr>
        <p:spPr>
          <a:xfrm>
            <a:off x="6899563" y="2478029"/>
            <a:ext cx="58396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Adagrad</a:t>
            </a:r>
            <a:r>
              <a:rPr lang="en-US" b="0" dirty="0"/>
              <a:t> </a:t>
            </a:r>
            <a:r>
              <a:rPr lang="ru-RU" b="0" dirty="0"/>
              <a:t>основан на той же идее: большая вариативность градиента должна уменьшать скорость обучения и наоборот.</a:t>
            </a:r>
          </a:p>
          <a:p>
            <a:pPr algn="l"/>
            <a:r>
              <a:rPr lang="ru-RU" b="0" dirty="0"/>
              <a:t>Теперь, если градиенты становятся очень большими, то скорость обучения в соответствующем направлении быстро затухает.</a:t>
            </a:r>
          </a:p>
          <a:p>
            <a:pPr algn="l"/>
            <a:r>
              <a:rPr lang="ru-RU" dirty="0"/>
              <a:t>Минусы?</a:t>
            </a:r>
          </a:p>
        </p:txBody>
      </p:sp>
    </p:spTree>
    <p:extLst>
      <p:ext uri="{BB962C8B-B14F-4D97-AF65-F5344CB8AC3E}">
        <p14:creationId xmlns:p14="http://schemas.microsoft.com/office/powerpoint/2010/main" val="110195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090866-4EBB-2044-9FF3-F711D921C0BC}"/>
                  </a:ext>
                </a:extLst>
              </p:cNvPr>
              <p:cNvSpPr/>
              <p:nvPr/>
            </p:nvSpPr>
            <p:spPr>
              <a:xfrm>
                <a:off x="510438" y="2800866"/>
                <a:ext cx="10898780" cy="127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090866-4EBB-2044-9FF3-F711D921C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800866"/>
                <a:ext cx="10898780" cy="1273426"/>
              </a:xfrm>
              <a:prstGeom prst="rect">
                <a:avLst/>
              </a:prstGeom>
              <a:blipFill>
                <a:blip r:embed="rId2"/>
                <a:stretch>
                  <a:fillRect l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Заголовок слайда"/>
          <p:cNvSpPr txBox="1"/>
          <p:nvPr/>
        </p:nvSpPr>
        <p:spPr>
          <a:xfrm>
            <a:off x="510438" y="1636773"/>
            <a:ext cx="243335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 err="1"/>
              <a:t>Adagrad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/>
              <p:nvPr/>
            </p:nvSpPr>
            <p:spPr>
              <a:xfrm>
                <a:off x="510438" y="4241231"/>
                <a:ext cx="6206411" cy="65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4241231"/>
                <a:ext cx="6206411" cy="650050"/>
              </a:xfrm>
              <a:prstGeom prst="rect">
                <a:avLst/>
              </a:prstGeom>
              <a:blipFill>
                <a:blip r:embed="rId5"/>
                <a:stretch>
                  <a:fillRect l="-816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A865C0-20AF-C742-8B45-F3864414AEFD}"/>
                  </a:ext>
                </a:extLst>
              </p:cNvPr>
              <p:cNvSpPr/>
              <p:nvPr/>
            </p:nvSpPr>
            <p:spPr>
              <a:xfrm>
                <a:off x="6899563" y="2478029"/>
                <a:ext cx="5839691" cy="4157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 err="1"/>
                  <a:t>Adagrad</a:t>
                </a:r>
                <a:r>
                  <a:rPr lang="en-US" b="0" dirty="0"/>
                  <a:t> </a:t>
                </a:r>
                <a:r>
                  <a:rPr lang="ru-RU" b="0" dirty="0"/>
                  <a:t>основан на той же идее: большая вариативность градиента должна уменьшать скорость обучения и наоборот.</a:t>
                </a:r>
              </a:p>
              <a:p>
                <a:pPr algn="l"/>
                <a:r>
                  <a:rPr lang="ru-RU" b="0" dirty="0"/>
                  <a:t>Теперь, если градиенты становятся очень большими, то скорость обучения в соответствующем направлении быстро затухает.</a:t>
                </a:r>
              </a:p>
              <a:p>
                <a:pPr algn="l"/>
                <a:endParaRPr lang="ru-RU" b="0" dirty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b="0" dirty="0"/>
                  <a:t> всегда больше 0! </a:t>
                </a:r>
              </a:p>
              <a:p>
                <a:pPr algn="l"/>
                <a:r>
                  <a:rPr lang="ru-RU" dirty="0"/>
                  <a:t>Как улучшить?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A865C0-20AF-C742-8B45-F3864414A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63" y="2478029"/>
                <a:ext cx="5839691" cy="4157420"/>
              </a:xfrm>
              <a:prstGeom prst="rect">
                <a:avLst/>
              </a:prstGeom>
              <a:blipFill>
                <a:blip r:embed="rId6"/>
                <a:stretch>
                  <a:fillRect l="-1518" t="-915" r="-1518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19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090866-4EBB-2044-9FF3-F711D921C0BC}"/>
                  </a:ext>
                </a:extLst>
              </p:cNvPr>
              <p:cNvSpPr/>
              <p:nvPr/>
            </p:nvSpPr>
            <p:spPr>
              <a:xfrm>
                <a:off x="510438" y="2800866"/>
                <a:ext cx="10898780" cy="127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090866-4EBB-2044-9FF3-F711D921C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800866"/>
                <a:ext cx="10898780" cy="1273426"/>
              </a:xfrm>
              <a:prstGeom prst="rect">
                <a:avLst/>
              </a:prstGeom>
              <a:blipFill>
                <a:blip r:embed="rId2"/>
                <a:stretch>
                  <a:fillRect l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Заголовок слайда"/>
          <p:cNvSpPr txBox="1"/>
          <p:nvPr/>
        </p:nvSpPr>
        <p:spPr>
          <a:xfrm>
            <a:off x="510438" y="1636773"/>
            <a:ext cx="277159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 err="1"/>
              <a:t>RMSProp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/>
              <p:nvPr/>
            </p:nvSpPr>
            <p:spPr>
              <a:xfrm>
                <a:off x="510438" y="4241231"/>
                <a:ext cx="6206411" cy="65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bSup>
                        <m:sSubSup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4241231"/>
                <a:ext cx="6206411" cy="650050"/>
              </a:xfrm>
              <a:prstGeom prst="rect">
                <a:avLst/>
              </a:prstGeom>
              <a:blipFill>
                <a:blip r:embed="rId5"/>
                <a:stretch>
                  <a:fillRect l="-816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A865C0-20AF-C742-8B45-F3864414AEFD}"/>
                  </a:ext>
                </a:extLst>
              </p:cNvPr>
              <p:cNvSpPr/>
              <p:nvPr/>
            </p:nvSpPr>
            <p:spPr>
              <a:xfrm>
                <a:off x="6899563" y="2478029"/>
                <a:ext cx="5839691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 err="1"/>
                  <a:t>RMSProp</a:t>
                </a:r>
                <a:r>
                  <a:rPr lang="ru-RU" dirty="0"/>
                  <a:t> </a:t>
                </a:r>
                <a:r>
                  <a:rPr lang="ru-RU" b="0" dirty="0"/>
                  <a:t>добавляет очевидное улучшение. Теперь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b="0" dirty="0"/>
                  <a:t> это не просто сумма квадратов, а экспоненциальное среднее.</a:t>
                </a:r>
                <a:endParaRPr lang="en-US" b="0" dirty="0"/>
              </a:p>
              <a:p>
                <a:pPr algn="l"/>
                <a:r>
                  <a:rPr lang="ru-RU" b="0" dirty="0"/>
                  <a:t>Несмотря на существенную популярность этого алгоритма, он никогда не был опубликован</a:t>
                </a:r>
                <a:r>
                  <a:rPr lang="ru-RU" b="0" dirty="0">
                    <a:sym typeface="Wingdings" pitchFamily="2" charset="2"/>
                  </a:rPr>
                  <a:t>. </a:t>
                </a:r>
                <a:r>
                  <a:rPr lang="ru-RU" b="0" dirty="0" err="1">
                    <a:sym typeface="Wingdings" pitchFamily="2" charset="2"/>
                  </a:rPr>
                  <a:t>Хинтон</a:t>
                </a:r>
                <a:r>
                  <a:rPr lang="ru-RU" b="0" dirty="0">
                    <a:sym typeface="Wingdings" pitchFamily="2" charset="2"/>
                  </a:rPr>
                  <a:t> просто рассказал о нем в одной из своих лекций на </a:t>
                </a:r>
                <a:r>
                  <a:rPr lang="ru-RU" b="0" dirty="0" err="1">
                    <a:sym typeface="Wingdings" pitchFamily="2" charset="2"/>
                  </a:rPr>
                  <a:t>курсере</a:t>
                </a:r>
                <a:r>
                  <a:rPr lang="ru-RU" b="0" dirty="0">
                    <a:sym typeface="Wingdings" pitchFamily="2" charset="2"/>
                  </a:rPr>
                  <a:t></a:t>
                </a:r>
                <a:endParaRPr lang="ru-RU" b="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A865C0-20AF-C742-8B45-F3864414A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63" y="2478029"/>
                <a:ext cx="5839691" cy="3416320"/>
              </a:xfrm>
              <a:prstGeom prst="rect">
                <a:avLst/>
              </a:prstGeom>
              <a:blipFill>
                <a:blip r:embed="rId6"/>
                <a:stretch>
                  <a:fillRect l="-1518" t="-1111" r="-1735" b="-2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8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090866-4EBB-2044-9FF3-F711D921C0BC}"/>
                  </a:ext>
                </a:extLst>
              </p:cNvPr>
              <p:cNvSpPr/>
              <p:nvPr/>
            </p:nvSpPr>
            <p:spPr>
              <a:xfrm>
                <a:off x="510438" y="2800866"/>
                <a:ext cx="10898780" cy="127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090866-4EBB-2044-9FF3-F711D921C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800866"/>
                <a:ext cx="10898780" cy="1273426"/>
              </a:xfrm>
              <a:prstGeom prst="rect">
                <a:avLst/>
              </a:prstGeom>
              <a:blipFill>
                <a:blip r:embed="rId2"/>
                <a:stretch>
                  <a:fillRect l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Заголовок слайда"/>
          <p:cNvSpPr txBox="1"/>
          <p:nvPr/>
        </p:nvSpPr>
        <p:spPr>
          <a:xfrm>
            <a:off x="510438" y="1636773"/>
            <a:ext cx="253595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 err="1"/>
              <a:t>Adadelta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/>
              <p:nvPr/>
            </p:nvSpPr>
            <p:spPr>
              <a:xfrm>
                <a:off x="510438" y="4241231"/>
                <a:ext cx="6206411" cy="65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bSup>
                        <m:sSubSup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4241231"/>
                <a:ext cx="6206411" cy="650050"/>
              </a:xfrm>
              <a:prstGeom prst="rect">
                <a:avLst/>
              </a:prstGeom>
              <a:blipFill>
                <a:blip r:embed="rId5"/>
                <a:stretch>
                  <a:fillRect l="-816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A865C0-20AF-C742-8B45-F3864414AEFD}"/>
                  </a:ext>
                </a:extLst>
              </p:cNvPr>
              <p:cNvSpPr/>
              <p:nvPr/>
            </p:nvSpPr>
            <p:spPr>
              <a:xfrm>
                <a:off x="6899563" y="2478029"/>
                <a:ext cx="5839691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/>
                  <a:t>Adadelta</a:t>
                </a:r>
                <a:r>
                  <a:rPr lang="ru-RU" dirty="0"/>
                  <a:t> </a:t>
                </a:r>
                <a:r>
                  <a:rPr lang="ru-RU" b="0" dirty="0"/>
                  <a:t>добавляет еще одно небольшое «улучшение» к </a:t>
                </a:r>
                <a:r>
                  <a:rPr lang="en-US" dirty="0" err="1"/>
                  <a:t>Adagrad</a:t>
                </a:r>
                <a:r>
                  <a:rPr lang="en-US" b="0" dirty="0"/>
                  <a:t>.</a:t>
                </a:r>
              </a:p>
              <a:p>
                <a:pPr algn="l"/>
                <a:r>
                  <a:rPr lang="ru-RU" b="0" dirty="0"/>
                  <a:t>Раз уж мы уже рассуждаем в физических терминах, то можно обратить внимание на «размерности». </a:t>
                </a:r>
              </a:p>
              <a:p>
                <a:pPr algn="l"/>
                <a:r>
                  <a:rPr lang="ru-RU" dirty="0"/>
                  <a:t>Какова размерность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ru-RU" dirty="0"/>
                  <a:t>?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A865C0-20AF-C742-8B45-F3864414A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63" y="2478029"/>
                <a:ext cx="5839691" cy="2308324"/>
              </a:xfrm>
              <a:prstGeom prst="rect">
                <a:avLst/>
              </a:prstGeom>
              <a:blipFill>
                <a:blip r:embed="rId6"/>
                <a:stretch>
                  <a:fillRect l="-1518" t="-1639" b="-43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9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5C8039-183F-C64A-9550-12CC2A6316C5}"/>
                  </a:ext>
                </a:extLst>
              </p:cNvPr>
              <p:cNvSpPr txBox="1"/>
              <p:nvPr/>
            </p:nvSpPr>
            <p:spPr>
              <a:xfrm>
                <a:off x="510437" y="4241231"/>
                <a:ext cx="6206411" cy="65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sSubSup>
                        <m:sSubSup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5C8039-183F-C64A-9550-12CC2A631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4241231"/>
                <a:ext cx="6206411" cy="650050"/>
              </a:xfrm>
              <a:prstGeom prst="rect">
                <a:avLst/>
              </a:prstGeom>
              <a:blipFill>
                <a:blip r:embed="rId2"/>
                <a:stretch>
                  <a:fillRect l="-816" b="-5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Заголовок слайда"/>
          <p:cNvSpPr txBox="1"/>
          <p:nvPr/>
        </p:nvSpPr>
        <p:spPr>
          <a:xfrm>
            <a:off x="510438" y="1636773"/>
            <a:ext cx="253595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 err="1"/>
              <a:t>Adadelta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/>
              <p:nvPr/>
            </p:nvSpPr>
            <p:spPr>
              <a:xfrm>
                <a:off x="510436" y="4891281"/>
                <a:ext cx="6206411" cy="65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bSup>
                        <m:sSubSup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6" y="4891281"/>
                <a:ext cx="6206411" cy="650050"/>
              </a:xfrm>
              <a:prstGeom prst="rect">
                <a:avLst/>
              </a:prstGeom>
              <a:blipFill>
                <a:blip r:embed="rId5"/>
                <a:stretch>
                  <a:fillRect l="-816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A865C0-20AF-C742-8B45-F3864414AEFD}"/>
                  </a:ext>
                </a:extLst>
              </p:cNvPr>
              <p:cNvSpPr/>
              <p:nvPr/>
            </p:nvSpPr>
            <p:spPr>
              <a:xfrm>
                <a:off x="6899563" y="2478029"/>
                <a:ext cx="5839691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/>
                  <a:t>Adadelta</a:t>
                </a:r>
                <a:r>
                  <a:rPr lang="ru-RU" dirty="0"/>
                  <a:t> </a:t>
                </a:r>
                <a:r>
                  <a:rPr lang="ru-RU" b="0" dirty="0"/>
                  <a:t>добавляет еще одно небольшое «улучшение» к </a:t>
                </a:r>
                <a:r>
                  <a:rPr lang="en-US" dirty="0" err="1"/>
                  <a:t>Adagrad</a:t>
                </a:r>
                <a:r>
                  <a:rPr lang="en-US" b="0" dirty="0"/>
                  <a:t>.</a:t>
                </a:r>
              </a:p>
              <a:p>
                <a:pPr algn="l"/>
                <a:r>
                  <a:rPr lang="ru-RU" b="0" dirty="0"/>
                  <a:t>Раз уж мы уже рассуждаем в физических терминах, то можно обратить внимание на «размерности». </a:t>
                </a:r>
              </a:p>
              <a:p>
                <a:pPr algn="l"/>
                <a:r>
                  <a:rPr lang="ru-RU" dirty="0"/>
                  <a:t>Какова размерность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ru-RU" dirty="0"/>
                  <a:t>?</a:t>
                </a:r>
              </a:p>
              <a:p>
                <a:pPr algn="l"/>
                <a:r>
                  <a:rPr lang="ru-RU" b="0" dirty="0"/>
                  <a:t>Если наши параметры имеют размерность, то шаг который мы делаем — нет, а это странно.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A865C0-20AF-C742-8B45-F3864414A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63" y="2478029"/>
                <a:ext cx="5839691" cy="3416320"/>
              </a:xfrm>
              <a:prstGeom prst="rect">
                <a:avLst/>
              </a:prstGeom>
              <a:blipFill>
                <a:blip r:embed="rId6"/>
                <a:stretch>
                  <a:fillRect l="-1518" t="-1111" r="-868" b="-2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C784D3-A6ED-C540-8E92-BFEC6DC9DBD2}"/>
                  </a:ext>
                </a:extLst>
              </p:cNvPr>
              <p:cNvSpPr/>
              <p:nvPr/>
            </p:nvSpPr>
            <p:spPr>
              <a:xfrm>
                <a:off x="510438" y="2552119"/>
                <a:ext cx="10898780" cy="1531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C784D3-A6ED-C540-8E92-BFEC6DC9D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552119"/>
                <a:ext cx="10898780" cy="1531894"/>
              </a:xfrm>
              <a:prstGeom prst="rect">
                <a:avLst/>
              </a:prstGeom>
              <a:blipFill>
                <a:blip r:embed="rId7"/>
                <a:stretch>
                  <a:fillRect l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003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171200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Adam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/>
              <p:nvPr/>
            </p:nvSpPr>
            <p:spPr>
              <a:xfrm>
                <a:off x="510436" y="4888109"/>
                <a:ext cx="6206411" cy="65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6" y="4888109"/>
                <a:ext cx="6206411" cy="650050"/>
              </a:xfrm>
              <a:prstGeom prst="rect">
                <a:avLst/>
              </a:prstGeom>
              <a:blipFill>
                <a:blip r:embed="rId4"/>
                <a:stretch>
                  <a:fillRect l="-816" b="-2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8A865C0-20AF-C742-8B45-F3864414AEFD}"/>
              </a:ext>
            </a:extLst>
          </p:cNvPr>
          <p:cNvSpPr/>
          <p:nvPr/>
        </p:nvSpPr>
        <p:spPr>
          <a:xfrm>
            <a:off x="6899563" y="2478029"/>
            <a:ext cx="58396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И, наконец, самый популярный на текущий момент метод оптимизации — </a:t>
            </a:r>
            <a:r>
              <a:rPr lang="en-US" dirty="0"/>
              <a:t>Adam</a:t>
            </a:r>
            <a:r>
              <a:rPr lang="ru-RU" b="0" dirty="0"/>
              <a:t>. В нем шаг градиентного спуска, так же как и в </a:t>
            </a:r>
            <a:r>
              <a:rPr lang="en-US" b="0" dirty="0" err="1"/>
              <a:t>RMSProp</a:t>
            </a:r>
            <a:r>
              <a:rPr lang="en-US" b="0" dirty="0"/>
              <a:t> </a:t>
            </a:r>
            <a:r>
              <a:rPr lang="ru-RU" b="0" dirty="0"/>
              <a:t>делится на экспоненциальное среднее квадратов, но сам шаг вычисляется как экспоненциальное среднее градиентов.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70A2C3-D7AF-5346-A85D-73E3E1C1C34A}"/>
                  </a:ext>
                </a:extLst>
              </p:cNvPr>
              <p:cNvSpPr/>
              <p:nvPr/>
            </p:nvSpPr>
            <p:spPr>
              <a:xfrm>
                <a:off x="510438" y="2800866"/>
                <a:ext cx="10898780" cy="127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70A2C3-D7AF-5346-A85D-73E3E1C1C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800866"/>
                <a:ext cx="10898780" cy="1273426"/>
              </a:xfrm>
              <a:prstGeom prst="rect">
                <a:avLst/>
              </a:prstGeom>
              <a:blipFill>
                <a:blip r:embed="rId5"/>
                <a:stretch>
                  <a:fillRect l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3FBEF4-3DD3-C046-B961-C97A2ACC6273}"/>
                  </a:ext>
                </a:extLst>
              </p:cNvPr>
              <p:cNvSpPr txBox="1"/>
              <p:nvPr/>
            </p:nvSpPr>
            <p:spPr>
              <a:xfrm>
                <a:off x="510436" y="4241231"/>
                <a:ext cx="6206411" cy="65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3FBEF4-3DD3-C046-B961-C97A2ACC6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6" y="4241231"/>
                <a:ext cx="6206411" cy="650050"/>
              </a:xfrm>
              <a:prstGeom prst="rect">
                <a:avLst/>
              </a:prstGeom>
              <a:blipFill>
                <a:blip r:embed="rId6"/>
                <a:stretch>
                  <a:fillRect l="-816" b="-2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37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260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Скорость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Инерция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Адаптация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Практика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78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Спасибо…"/>
          <p:cNvSpPr txBox="1"/>
          <p:nvPr/>
        </p:nvSpPr>
        <p:spPr>
          <a:xfrm>
            <a:off x="6657238" y="2645419"/>
            <a:ext cx="391953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Спасибо</a:t>
            </a:r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за внимание!</a:t>
            </a:r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7748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Заголовок презентации…"/>
          <p:cNvSpPr txBox="1"/>
          <p:nvPr/>
        </p:nvSpPr>
        <p:spPr>
          <a:xfrm>
            <a:off x="1272438" y="2410440"/>
            <a:ext cx="629499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Методы оптимизации</a:t>
            </a:r>
            <a:endParaRPr dirty="0"/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endParaRPr dirty="0"/>
          </a:p>
        </p:txBody>
      </p:sp>
      <p:sp>
        <p:nvSpPr>
          <p:cNvPr id="123" name="Подзаголовок или пояснение"/>
          <p:cNvSpPr txBox="1"/>
          <p:nvPr/>
        </p:nvSpPr>
        <p:spPr>
          <a:xfrm>
            <a:off x="1285138" y="3839706"/>
            <a:ext cx="759823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...а чтобы попасть в другое место, </a:t>
            </a:r>
          </a:p>
          <a:p>
            <a:r>
              <a:rPr lang="ru-RU" dirty="0"/>
              <a:t>нужно бежать вдвое быстрее.</a:t>
            </a:r>
            <a:endParaRPr dirty="0"/>
          </a:p>
        </p:txBody>
      </p:sp>
      <p:sp>
        <p:nvSpPr>
          <p:cNvPr id="124" name="Алексей Иванов…"/>
          <p:cNvSpPr txBox="1"/>
          <p:nvPr/>
        </p:nvSpPr>
        <p:spPr>
          <a:xfrm>
            <a:off x="1412138" y="6691373"/>
            <a:ext cx="234359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Артур </a:t>
            </a:r>
            <a:r>
              <a:rPr lang="ru-RU" dirty="0" err="1"/>
              <a:t>Кадурин</a:t>
            </a:r>
            <a:endParaRPr dirty="0"/>
          </a:p>
          <a:p>
            <a:pPr algn="l">
              <a:defRPr b="0">
                <a:solidFill>
                  <a:srgbClr val="35545C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ru-RU" dirty="0"/>
              <a:t>Преподаватель</a:t>
            </a:r>
            <a:endParaRPr dirty="0"/>
          </a:p>
        </p:txBody>
      </p:sp>
      <p:sp>
        <p:nvSpPr>
          <p:cNvPr id="12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6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7252" y="5765007"/>
            <a:ext cx="3167694" cy="30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9004299"/>
            <a:ext cx="365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260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Скорость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Инерция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Адаптация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86922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61532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Градиентный спуск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8B9306-6661-2E4A-A9AF-3D7B69101C15}"/>
                  </a:ext>
                </a:extLst>
              </p:cNvPr>
              <p:cNvSpPr/>
              <p:nvPr/>
            </p:nvSpPr>
            <p:spPr>
              <a:xfrm>
                <a:off x="510438" y="2800866"/>
                <a:ext cx="3184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8B9306-6661-2E4A-A9AF-3D7B69101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800866"/>
                <a:ext cx="3184526" cy="646331"/>
              </a:xfrm>
              <a:prstGeom prst="rect">
                <a:avLst/>
              </a:prstGeom>
              <a:blipFill>
                <a:blip r:embed="rId4"/>
                <a:stretch>
                  <a:fillRect l="-397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D0F13C-FF03-264E-B74E-EBF9C4565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5585326"/>
            <a:ext cx="9474200" cy="308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695746-6860-1E45-A7F4-6955DD0D809C}"/>
                  </a:ext>
                </a:extLst>
              </p:cNvPr>
              <p:cNvSpPr txBox="1"/>
              <p:nvPr/>
            </p:nvSpPr>
            <p:spPr>
              <a:xfrm>
                <a:off x="510438" y="3467630"/>
                <a:ext cx="32670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695746-6860-1E45-A7F4-6955DD0D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3467630"/>
                <a:ext cx="3267048" cy="646331"/>
              </a:xfrm>
              <a:prstGeom prst="rect">
                <a:avLst/>
              </a:prstGeom>
              <a:blipFill>
                <a:blip r:embed="rId6"/>
                <a:stretch>
                  <a:fillRect l="-1938" b="-5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5190B05-20C0-F744-8324-B9F267BCE600}"/>
              </a:ext>
            </a:extLst>
          </p:cNvPr>
          <p:cNvSpPr/>
          <p:nvPr/>
        </p:nvSpPr>
        <p:spPr>
          <a:xfrm>
            <a:off x="6102961" y="2478029"/>
            <a:ext cx="645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Каждый шаг мы вычисляем изменение весов как градиент от функции ошибки и делаем небольшой шаг в нужную сторону.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07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61532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Градиентный спуск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/>
              <p:nvPr/>
            </p:nvSpPr>
            <p:spPr>
              <a:xfrm>
                <a:off x="510438" y="3467630"/>
                <a:ext cx="32670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3467630"/>
                <a:ext cx="3267048" cy="646331"/>
              </a:xfrm>
              <a:prstGeom prst="rect">
                <a:avLst/>
              </a:prstGeom>
              <a:blipFill>
                <a:blip r:embed="rId4"/>
                <a:stretch>
                  <a:fillRect l="-1938" b="-5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8B9306-6661-2E4A-A9AF-3D7B69101C15}"/>
                  </a:ext>
                </a:extLst>
              </p:cNvPr>
              <p:cNvSpPr/>
              <p:nvPr/>
            </p:nvSpPr>
            <p:spPr>
              <a:xfrm>
                <a:off x="510438" y="2800866"/>
                <a:ext cx="3184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8B9306-6661-2E4A-A9AF-3D7B69101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800866"/>
                <a:ext cx="3184526" cy="646331"/>
              </a:xfrm>
              <a:prstGeom prst="rect">
                <a:avLst/>
              </a:prstGeom>
              <a:blipFill>
                <a:blip r:embed="rId5"/>
                <a:stretch>
                  <a:fillRect l="-397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8E9FC55-B0E7-8740-ADC7-9F4F6063C62A}"/>
              </a:ext>
            </a:extLst>
          </p:cNvPr>
          <p:cNvSpPr/>
          <p:nvPr/>
        </p:nvSpPr>
        <p:spPr>
          <a:xfrm>
            <a:off x="6102961" y="2478029"/>
            <a:ext cx="64593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Каждый шаг мы вычисляем изменение весов как градиент от функции ошибки и делаем небольшой шаг в нужную сторону.</a:t>
            </a:r>
            <a:br>
              <a:rPr lang="en-US" b="0" dirty="0"/>
            </a:br>
            <a:r>
              <a:rPr lang="ru-RU" b="0" dirty="0"/>
              <a:t>От размера шага может зависеть результат. Типичный способ: уменьшать шаг со временем.</a:t>
            </a: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0F13C-FF03-264E-B74E-EBF9C4565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5585326"/>
            <a:ext cx="9474200" cy="308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E0EF89-68EA-2F44-A6AA-B6241DC38AB8}"/>
                  </a:ext>
                </a:extLst>
              </p:cNvPr>
              <p:cNvSpPr/>
              <p:nvPr/>
            </p:nvSpPr>
            <p:spPr>
              <a:xfrm>
                <a:off x="514816" y="4134394"/>
                <a:ext cx="2361865" cy="889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E0EF89-68EA-2F44-A6AA-B6241DC38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6" y="4134394"/>
                <a:ext cx="2361865" cy="889282"/>
              </a:xfrm>
              <a:prstGeom prst="rect">
                <a:avLst/>
              </a:prstGeom>
              <a:blipFill>
                <a:blip r:embed="rId7"/>
                <a:stretch>
                  <a:fillRect l="-2674" b="-9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18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61532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Градиентный спуск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/>
              <p:nvPr/>
            </p:nvSpPr>
            <p:spPr>
              <a:xfrm>
                <a:off x="510438" y="3467630"/>
                <a:ext cx="32670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3467630"/>
                <a:ext cx="3267048" cy="646331"/>
              </a:xfrm>
              <a:prstGeom prst="rect">
                <a:avLst/>
              </a:prstGeom>
              <a:blipFill>
                <a:blip r:embed="rId4"/>
                <a:stretch>
                  <a:fillRect l="-1938" b="-5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8B9306-6661-2E4A-A9AF-3D7B69101C15}"/>
                  </a:ext>
                </a:extLst>
              </p:cNvPr>
              <p:cNvSpPr/>
              <p:nvPr/>
            </p:nvSpPr>
            <p:spPr>
              <a:xfrm>
                <a:off x="510438" y="2800866"/>
                <a:ext cx="3184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8B9306-6661-2E4A-A9AF-3D7B69101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800866"/>
                <a:ext cx="3184526" cy="646331"/>
              </a:xfrm>
              <a:prstGeom prst="rect">
                <a:avLst/>
              </a:prstGeom>
              <a:blipFill>
                <a:blip r:embed="rId5"/>
                <a:stretch>
                  <a:fillRect l="-397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8E9FC55-B0E7-8740-ADC7-9F4F6063C62A}"/>
              </a:ext>
            </a:extLst>
          </p:cNvPr>
          <p:cNvSpPr/>
          <p:nvPr/>
        </p:nvSpPr>
        <p:spPr>
          <a:xfrm>
            <a:off x="6102961" y="2478029"/>
            <a:ext cx="64593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Каждый шаг мы вычисляем изменение весов как градиент от функции ошибки и делаем небольшой шаг в нужную сторону.</a:t>
            </a:r>
            <a:br>
              <a:rPr lang="en-US" b="0" dirty="0"/>
            </a:br>
            <a:r>
              <a:rPr lang="ru-RU" b="0" dirty="0"/>
              <a:t>От размера шага может зависеть результат. Типичный способ: уменьшать шаг со временем.</a:t>
            </a:r>
            <a:endParaRPr lang="en-US" b="0" dirty="0"/>
          </a:p>
          <a:p>
            <a:pPr algn="l"/>
            <a:r>
              <a:rPr lang="ru-RU" b="0" dirty="0"/>
              <a:t>Но что если у нас разный наклон в разных измерениях?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0F13C-FF03-264E-B74E-EBF9C4565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5585326"/>
            <a:ext cx="9474200" cy="308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6A4BF3-844F-144F-9C4D-C11144522E25}"/>
                  </a:ext>
                </a:extLst>
              </p:cNvPr>
              <p:cNvSpPr/>
              <p:nvPr/>
            </p:nvSpPr>
            <p:spPr>
              <a:xfrm>
                <a:off x="514816" y="4134394"/>
                <a:ext cx="2361865" cy="889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6A4BF3-844F-144F-9C4D-C11144522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6" y="4134394"/>
                <a:ext cx="2361865" cy="889282"/>
              </a:xfrm>
              <a:prstGeom prst="rect">
                <a:avLst/>
              </a:prstGeom>
              <a:blipFill>
                <a:blip r:embed="rId7"/>
                <a:stretch>
                  <a:fillRect l="-2674" b="-9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20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260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Скорость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Инерция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Адаптация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97598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93885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Метод моментов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/>
              <p:nvPr/>
            </p:nvSpPr>
            <p:spPr>
              <a:xfrm>
                <a:off x="510438" y="3467630"/>
                <a:ext cx="32670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3467630"/>
                <a:ext cx="3267048" cy="646331"/>
              </a:xfrm>
              <a:prstGeom prst="rect">
                <a:avLst/>
              </a:prstGeom>
              <a:blipFill>
                <a:blip r:embed="rId4"/>
                <a:stretch>
                  <a:fillRect l="-1938" b="-5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090866-4EBB-2044-9FF3-F711D921C0BC}"/>
                  </a:ext>
                </a:extLst>
              </p:cNvPr>
              <p:cNvSpPr/>
              <p:nvPr/>
            </p:nvSpPr>
            <p:spPr>
              <a:xfrm>
                <a:off x="510438" y="2800866"/>
                <a:ext cx="48713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090866-4EBB-2044-9FF3-F711D921C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800866"/>
                <a:ext cx="4871398" cy="646331"/>
              </a:xfrm>
              <a:prstGeom prst="rect">
                <a:avLst/>
              </a:prstGeom>
              <a:blipFill>
                <a:blip r:embed="rId5"/>
                <a:stretch>
                  <a:fillRect l="-260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103C8E24-954B-7947-B024-C47EE76086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47"/>
          <a:stretch/>
        </p:blipFill>
        <p:spPr>
          <a:xfrm>
            <a:off x="1778490" y="5674417"/>
            <a:ext cx="3670802" cy="29996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CB8C006-75AD-8442-9185-2E1A45CE0716}"/>
              </a:ext>
            </a:extLst>
          </p:cNvPr>
          <p:cNvSpPr/>
          <p:nvPr/>
        </p:nvSpPr>
        <p:spPr>
          <a:xfrm>
            <a:off x="6899563" y="2478029"/>
            <a:ext cx="58396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Давайте накопим «инерцию» движения по ландшафту нашей функции ошибки. Тогда, если градиент какого-то параметра «скачет», мы будем менять его медленно, а если мы долго двигались в одном направлении, то накопим скорость.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18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93885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Метод моментов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/>
              <p:nvPr/>
            </p:nvSpPr>
            <p:spPr>
              <a:xfrm>
                <a:off x="510438" y="3467630"/>
                <a:ext cx="32670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A020F-FA8B-8C49-868F-53850687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3467630"/>
                <a:ext cx="3267048" cy="646331"/>
              </a:xfrm>
              <a:prstGeom prst="rect">
                <a:avLst/>
              </a:prstGeom>
              <a:blipFill>
                <a:blip r:embed="rId4"/>
                <a:stretch>
                  <a:fillRect l="-1938" b="-5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090866-4EBB-2044-9FF3-F711D921C0BC}"/>
                  </a:ext>
                </a:extLst>
              </p:cNvPr>
              <p:cNvSpPr/>
              <p:nvPr/>
            </p:nvSpPr>
            <p:spPr>
              <a:xfrm>
                <a:off x="510438" y="2800866"/>
                <a:ext cx="48713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090866-4EBB-2044-9FF3-F711D921C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800866"/>
                <a:ext cx="4871398" cy="646331"/>
              </a:xfrm>
              <a:prstGeom prst="rect">
                <a:avLst/>
              </a:prstGeom>
              <a:blipFill>
                <a:blip r:embed="rId5"/>
                <a:stretch>
                  <a:fillRect l="-260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103C8E24-954B-7947-B024-C47EE76086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47"/>
          <a:stretch/>
        </p:blipFill>
        <p:spPr>
          <a:xfrm>
            <a:off x="1778490" y="5674417"/>
            <a:ext cx="3670802" cy="29996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CB8C006-75AD-8442-9185-2E1A45CE0716}"/>
              </a:ext>
            </a:extLst>
          </p:cNvPr>
          <p:cNvSpPr/>
          <p:nvPr/>
        </p:nvSpPr>
        <p:spPr>
          <a:xfrm>
            <a:off x="6899563" y="2478029"/>
            <a:ext cx="58396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Давайте накопим «инерцию» движения по ландшафту нашей функции ошибки. Тогда, если градиент какого-то параметра «скачет», мы будем менять его медленно, а если мы долго двигались в одном направлении, то накопим скорость.</a:t>
            </a:r>
            <a:endParaRPr lang="ru-RU" dirty="0"/>
          </a:p>
          <a:p>
            <a:pPr algn="l"/>
            <a:endParaRPr lang="ru-RU" b="0" dirty="0"/>
          </a:p>
          <a:p>
            <a:pPr algn="l"/>
            <a:r>
              <a:rPr lang="ru-RU" dirty="0"/>
              <a:t>Какое улучшение можно сделать?</a:t>
            </a:r>
          </a:p>
        </p:txBody>
      </p:sp>
    </p:spTree>
    <p:extLst>
      <p:ext uri="{BB962C8B-B14F-4D97-AF65-F5344CB8AC3E}">
        <p14:creationId xmlns:p14="http://schemas.microsoft.com/office/powerpoint/2010/main" val="204808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2438</TotalTime>
  <Words>744</Words>
  <Application>Microsoft Macintosh PowerPoint</Application>
  <PresentationFormat>Custom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Roboto Bold</vt:lpstr>
      <vt:lpstr>Roboto Regular</vt:lpstr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Artur Kadurin</cp:lastModifiedBy>
  <cp:revision>104</cp:revision>
  <cp:lastPrinted>2019-01-09T16:25:56Z</cp:lastPrinted>
  <dcterms:modified xsi:type="dcterms:W3CDTF">2019-01-09T17:40:10Z</dcterms:modified>
</cp:coreProperties>
</file>