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Sniglet"/>
      <p:regular r:id="rId9"/>
    </p:embeddedFont>
    <p:embeddedFont>
      <p:font typeface="Walter Turncoat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WalterTurncoat-regular.fntdata"/><Relationship Id="rId9" Type="http://schemas.openxmlformats.org/officeDocument/2006/relationships/font" Target="fonts/Snigle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991812"/>
            <a:ext cx="7772400" cy="115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 algn="ctr">
              <a:spcBef>
                <a:spcPts val="0"/>
              </a:spcBef>
              <a:buSzPct val="100000"/>
              <a:buNone/>
              <a:defRPr sz="3000"/>
            </a:lvl2pPr>
            <a:lvl3pPr lvl="2" rtl="0" algn="ctr">
              <a:spcBef>
                <a:spcPts val="0"/>
              </a:spcBef>
              <a:buSzPct val="100000"/>
              <a:buNone/>
              <a:defRPr sz="3000"/>
            </a:lvl3pPr>
            <a:lvl4pPr lvl="3" rtl="0" algn="ctr">
              <a:spcBef>
                <a:spcPts val="0"/>
              </a:spcBef>
              <a:buSzPct val="100000"/>
              <a:buNone/>
              <a:defRPr sz="3000"/>
            </a:lvl4pPr>
            <a:lvl5pPr lvl="4" rtl="0" algn="ctr">
              <a:spcBef>
                <a:spcPts val="0"/>
              </a:spcBef>
              <a:buSzPct val="100000"/>
              <a:buNone/>
              <a:defRPr sz="3000"/>
            </a:lvl5pPr>
            <a:lvl6pPr lvl="5" rtl="0" algn="ctr">
              <a:spcBef>
                <a:spcPts val="0"/>
              </a:spcBef>
              <a:buSzPct val="100000"/>
              <a:buNone/>
              <a:defRPr sz="3000"/>
            </a:lvl6pPr>
            <a:lvl7pPr lvl="6" rtl="0" algn="ctr">
              <a:spcBef>
                <a:spcPts val="0"/>
              </a:spcBef>
              <a:buSzPct val="100000"/>
              <a:buNone/>
              <a:defRPr sz="3000"/>
            </a:lvl7pPr>
            <a:lvl8pPr lvl="7" rtl="0" algn="ctr">
              <a:spcBef>
                <a:spcPts val="0"/>
              </a:spcBef>
              <a:buSzPct val="100000"/>
              <a:buNone/>
              <a:defRPr sz="3000"/>
            </a:lvl8pPr>
            <a:lvl9pPr lvl="8" rtl="0" algn="ctr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000"/>
            </a:lvl1pPr>
            <a:lvl2pPr lvl="1" rtl="0" algn="ctr">
              <a:spcBef>
                <a:spcPts val="0"/>
              </a:spcBef>
              <a:buSzPct val="100000"/>
              <a:defRPr sz="3000"/>
            </a:lvl2pPr>
            <a:lvl3pPr lvl="2" rtl="0" algn="ctr">
              <a:spcBef>
                <a:spcPts val="0"/>
              </a:spcBef>
              <a:buSzPct val="100000"/>
              <a:defRPr sz="3000"/>
            </a:lvl3pPr>
            <a:lvl4pPr lvl="3" rtl="0" algn="ctr">
              <a:spcBef>
                <a:spcPts val="0"/>
              </a:spcBef>
              <a:buSzPct val="100000"/>
              <a:defRPr sz="3000"/>
            </a:lvl4pPr>
            <a:lvl5pPr lvl="4" rtl="0" algn="ctr">
              <a:spcBef>
                <a:spcPts val="0"/>
              </a:spcBef>
              <a:buSzPct val="100000"/>
              <a:defRPr sz="3000"/>
            </a:lvl5pPr>
            <a:lvl6pPr lvl="5" rtl="0" algn="ctr">
              <a:spcBef>
                <a:spcPts val="0"/>
              </a:spcBef>
              <a:buSzPct val="100000"/>
              <a:defRPr sz="3000"/>
            </a:lvl6pPr>
            <a:lvl7pPr lvl="6" rtl="0" algn="ctr">
              <a:spcBef>
                <a:spcPts val="0"/>
              </a:spcBef>
              <a:buSzPct val="100000"/>
              <a:defRPr sz="3000"/>
            </a:lvl7pPr>
            <a:lvl8pPr lvl="7" rtl="0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5" name="Shape 15"/>
          <p:cNvSpPr txBox="1"/>
          <p:nvPr/>
        </p:nvSpPr>
        <p:spPr>
          <a:xfrm>
            <a:off x="3593400" y="85756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6" name="Shape 16"/>
          <p:cNvSpPr/>
          <p:nvPr/>
        </p:nvSpPr>
        <p:spPr>
          <a:xfrm>
            <a:off x="4128150" y="550650"/>
            <a:ext cx="887711" cy="849160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3223963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2257224" y="1773000"/>
            <a:ext cx="49092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algn="l">
              <a:spcBef>
                <a:spcPts val="0"/>
              </a:spcBef>
              <a:buChar char="●"/>
            </a:pPr>
            <a:r>
              <a:rPr lang="sv"/>
              <a:t>Vad är en ekvation?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6833350" y="4687100"/>
            <a:ext cx="2257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solidFill>
                  <a:srgbClr val="666666"/>
                </a:solidFill>
              </a:rPr>
              <a:t>matgymkand@gmail.com</a:t>
            </a:r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191324" y="2513100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Hur löser man en ekvation?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sz="3000"/>
              <a:t>x=2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6833350" y="4687100"/>
            <a:ext cx="2257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solidFill>
                  <a:srgbClr val="666666"/>
                </a:solidFill>
              </a:rPr>
              <a:t>matgymkand@gmail.com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 sz="3000"/>
              <a:t>Exempel: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6833350" y="4687100"/>
            <a:ext cx="2257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solidFill>
                  <a:srgbClr val="666666"/>
                </a:solidFill>
              </a:rPr>
              <a:t>matgymkand@gmail.com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3121525" y="1961175"/>
            <a:ext cx="12951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 sz="2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x = 2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2985825" y="2423700"/>
            <a:ext cx="937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sz="2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2</a:t>
            </a:r>
            <a:r>
              <a:rPr lang="sv" sz="2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x = 4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2581000" y="2874125"/>
            <a:ext cx="18357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sz="2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2x + 5 = 4 + 5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5037750" y="2423700"/>
            <a:ext cx="12951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sz="2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(• 2 = • 2) 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5037750" y="2874125"/>
            <a:ext cx="15252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sz="2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(+ 5 = + 5)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715400" y="2625650"/>
            <a:ext cx="7585800" cy="179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sv" sz="2200"/>
              <a:t>Om vi nu skulle vilja göra den jobbigaste ekvationen någonsin, utifrån det vi har gjort nu, hur skulle vi göra?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6833350" y="4687100"/>
            <a:ext cx="2257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solidFill>
                  <a:srgbClr val="666666"/>
                </a:solidFill>
              </a:rPr>
              <a:t>matgymkand@gmail.com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715400" y="888100"/>
            <a:ext cx="72651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Walter Turncoat"/>
              <a:buChar char="●"/>
            </a:pPr>
            <a:r>
              <a:rPr lang="sv" sz="22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Går ekvationerna att lösa? Eller har de blivit för jobbiga?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715400" y="1997475"/>
            <a:ext cx="68580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Walter Turncoat"/>
              <a:buChar char="●"/>
            </a:pPr>
            <a:r>
              <a:rPr lang="sv" sz="22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Hur gör man då för att lösa dem?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