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Sniglet"/>
      <p:regular r:id="rId6"/>
    </p:embeddedFont>
    <p:embeddedFont>
      <p:font typeface="Walter Turncoat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Sniglet-regular.fntdata"/><Relationship Id="rId7" Type="http://schemas.openxmlformats.org/officeDocument/2006/relationships/font" Target="fonts/WalterTurnco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991812"/>
            <a:ext cx="7772400" cy="1159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/>
            </a:lvl1pPr>
            <a:lvl2pPr lvl="1" rtl="0" algn="ctr">
              <a:spcBef>
                <a:spcPts val="0"/>
              </a:spcBef>
              <a:buSzPct val="100000"/>
              <a:buNone/>
              <a:defRPr sz="3000"/>
            </a:lvl2pPr>
            <a:lvl3pPr lvl="2" rtl="0" algn="ctr">
              <a:spcBef>
                <a:spcPts val="0"/>
              </a:spcBef>
              <a:buSzPct val="100000"/>
              <a:buNone/>
              <a:defRPr sz="3000"/>
            </a:lvl3pPr>
            <a:lvl4pPr lvl="3" rtl="0" algn="ctr">
              <a:spcBef>
                <a:spcPts val="0"/>
              </a:spcBef>
              <a:buSzPct val="100000"/>
              <a:buNone/>
              <a:defRPr sz="3000"/>
            </a:lvl4pPr>
            <a:lvl5pPr lvl="4" rtl="0" algn="ctr">
              <a:spcBef>
                <a:spcPts val="0"/>
              </a:spcBef>
              <a:buSzPct val="100000"/>
              <a:buNone/>
              <a:defRPr sz="3000"/>
            </a:lvl5pPr>
            <a:lvl6pPr lvl="5" rtl="0" algn="ctr">
              <a:spcBef>
                <a:spcPts val="0"/>
              </a:spcBef>
              <a:buSzPct val="100000"/>
              <a:buNone/>
              <a:defRPr sz="3000"/>
            </a:lvl6pPr>
            <a:lvl7pPr lvl="6" rtl="0" algn="ctr">
              <a:spcBef>
                <a:spcPts val="0"/>
              </a:spcBef>
              <a:buSzPct val="100000"/>
              <a:buNone/>
              <a:defRPr sz="3000"/>
            </a:lvl7pPr>
            <a:lvl8pPr lvl="7" rtl="0" algn="ctr">
              <a:spcBef>
                <a:spcPts val="0"/>
              </a:spcBef>
              <a:buSzPct val="100000"/>
              <a:buNone/>
              <a:defRPr sz="3000"/>
            </a:lvl8pPr>
            <a:lvl9pPr lvl="8" rtl="0" algn="ctr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000"/>
            </a:lvl1pPr>
            <a:lvl2pPr lvl="1" rtl="0" algn="ctr">
              <a:spcBef>
                <a:spcPts val="0"/>
              </a:spcBef>
              <a:buSzPct val="100000"/>
              <a:defRPr sz="3000"/>
            </a:lvl2pPr>
            <a:lvl3pPr lvl="2" rtl="0" algn="ctr">
              <a:spcBef>
                <a:spcPts val="0"/>
              </a:spcBef>
              <a:buSzPct val="100000"/>
              <a:defRPr sz="3000"/>
            </a:lvl3pPr>
            <a:lvl4pPr lvl="3" rtl="0" algn="ctr">
              <a:spcBef>
                <a:spcPts val="0"/>
              </a:spcBef>
              <a:buSzPct val="100000"/>
              <a:defRPr sz="3000"/>
            </a:lvl4pPr>
            <a:lvl5pPr lvl="4" rtl="0" algn="ctr">
              <a:spcBef>
                <a:spcPts val="0"/>
              </a:spcBef>
              <a:buSzPct val="100000"/>
              <a:defRPr sz="3000"/>
            </a:lvl5pPr>
            <a:lvl6pPr lvl="5" rtl="0" algn="ctr">
              <a:spcBef>
                <a:spcPts val="0"/>
              </a:spcBef>
              <a:buSzPct val="100000"/>
              <a:defRPr sz="3000"/>
            </a:lvl6pPr>
            <a:lvl7pPr lvl="6" rtl="0" algn="ctr">
              <a:spcBef>
                <a:spcPts val="0"/>
              </a:spcBef>
              <a:buSzPct val="100000"/>
              <a:defRPr sz="3000"/>
            </a:lvl7pPr>
            <a:lvl8pPr lvl="7" rtl="0" algn="ctr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5" name="Shape 15"/>
          <p:cNvSpPr txBox="1"/>
          <p:nvPr/>
        </p:nvSpPr>
        <p:spPr>
          <a:xfrm>
            <a:off x="3593400" y="857568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16" name="Shape 16"/>
          <p:cNvSpPr/>
          <p:nvPr/>
        </p:nvSpPr>
        <p:spPr>
          <a:xfrm>
            <a:off x="4128150" y="550650"/>
            <a:ext cx="887711" cy="849160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3223963" y="1507925"/>
            <a:ext cx="26319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-6000" y="723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sv">
                <a:solidFill>
                  <a:schemeClr val="lt1"/>
                </a:solidFill>
              </a:rPr>
              <a:t>Olika fermiproblem: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72675" y="573775"/>
            <a:ext cx="4268400" cy="341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115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sv" sz="1300"/>
              <a:t>Hur många iPhones säljs det i Sverige på ett år?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300"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sv" sz="1300"/>
              <a:t>Hur många personer kommer du uppskattningsvis att korsa väg med under en dag? (Egen definition av att “korsa väg”)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300"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sv" sz="1300"/>
              <a:t>Hur stor blir den sammanlagda arean av alla löv i Göteborgs innerstad (alternativt byt ut mot den egna staden)?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300"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sv" sz="1300"/>
              <a:t>Hur många snapchats skickas varje dag från Sverige?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300"/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sv" sz="1300">
                <a:solidFill>
                  <a:schemeClr val="lt1"/>
                </a:solidFill>
              </a:rPr>
              <a:t>Hur mycket mindre skräp skulle det bli om det blev förbjudet att slänga matkassar av plast i Sverige? (Man får bestämma enhet själv, t.ex m2 eller kg)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300"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sv" sz="1300"/>
              <a:t>Hur många liter vatten använder ni i gruppen tillsammans varje vecka?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591800" y="573775"/>
            <a:ext cx="43632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115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sv" sz="1300">
                <a:solidFill>
                  <a:schemeClr val="lt1"/>
                </a:solidFill>
              </a:rPr>
              <a:t>Hur många hjärtslag slår ett hjärta under en livstid?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sv" sz="1300">
                <a:solidFill>
                  <a:schemeClr val="lt1"/>
                </a:solidFill>
              </a:rPr>
              <a:t>Om alla väggar (inner- och ytterväggar) i er skola vore gjorda med tegelsten, hur många tegelstenar skulle det bli?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sv" sz="1300">
                <a:solidFill>
                  <a:schemeClr val="lt1"/>
                </a:solidFill>
              </a:rPr>
              <a:t>Hur mycket mjölk säljs i Sverige per år?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sv" sz="1300">
                <a:solidFill>
                  <a:schemeClr val="lt1"/>
                </a:solidFill>
              </a:rPr>
              <a:t>Hur många bilar passerar Gårdamotet varje dag (eller annat vältrafikerat mot)?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sv" sz="1300">
                <a:solidFill>
                  <a:schemeClr val="lt1"/>
                </a:solidFill>
              </a:rPr>
              <a:t>Om man beslutade att alla skolklasser maximalt skulle få innehålla 20 elever, hur mycket skulle det kosta att anställa de nya lärarna som krävs?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sv" sz="1300">
                <a:solidFill>
                  <a:schemeClr val="lt1"/>
                </a:solidFill>
              </a:rPr>
              <a:t>Om en allvarlig influensa skulle spridas i Sverige, och alla behöver vaccineras av kvalificerad sjukvårdspersonal, hur snabbt skulle det kunna göras?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  <p:sp>
        <p:nvSpPr>
          <p:cNvPr id="45" name="Shape 45"/>
          <p:cNvSpPr txBox="1"/>
          <p:nvPr/>
        </p:nvSpPr>
        <p:spPr>
          <a:xfrm>
            <a:off x="6833350" y="4687100"/>
            <a:ext cx="2257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>
                <a:solidFill>
                  <a:srgbClr val="666666"/>
                </a:solidFill>
              </a:rPr>
              <a:t>matgymkand@gmail.com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