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Sniglet"/>
      <p:regular r:id="rId12"/>
    </p:embeddedFont>
    <p:embeddedFont>
      <p:font typeface="Walter Turncoat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WalterTurncoat-regular.fntdata"/><Relationship Id="rId12" Type="http://schemas.openxmlformats.org/officeDocument/2006/relationships/font" Target="fonts/Snigle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14400" y="2655750"/>
            <a:ext cx="10363200" cy="15465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914400" y="2619122"/>
            <a:ext cx="10363200" cy="15465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6400"/>
            </a:lvl1pPr>
            <a:lvl2pPr lvl="1" rtl="0" algn="ctr">
              <a:spcBef>
                <a:spcPts val="0"/>
              </a:spcBef>
              <a:buSzPct val="100000"/>
              <a:defRPr sz="6400"/>
            </a:lvl2pPr>
            <a:lvl3pPr lvl="2" rtl="0" algn="ctr">
              <a:spcBef>
                <a:spcPts val="0"/>
              </a:spcBef>
              <a:buSzPct val="100000"/>
              <a:defRPr sz="6400"/>
            </a:lvl3pPr>
            <a:lvl4pPr lvl="3" rtl="0" algn="ctr">
              <a:spcBef>
                <a:spcPts val="0"/>
              </a:spcBef>
              <a:buSzPct val="100000"/>
              <a:defRPr sz="6400"/>
            </a:lvl4pPr>
            <a:lvl5pPr lvl="4" rtl="0" algn="ctr">
              <a:spcBef>
                <a:spcPts val="0"/>
              </a:spcBef>
              <a:buSzPct val="100000"/>
              <a:defRPr sz="6400"/>
            </a:lvl5pPr>
            <a:lvl6pPr lvl="5" rtl="0" algn="ctr">
              <a:spcBef>
                <a:spcPts val="0"/>
              </a:spcBef>
              <a:buSzPct val="100000"/>
              <a:defRPr sz="6400"/>
            </a:lvl6pPr>
            <a:lvl7pPr lvl="6" rtl="0" algn="ctr">
              <a:spcBef>
                <a:spcPts val="0"/>
              </a:spcBef>
              <a:buSzPct val="100000"/>
              <a:defRPr sz="6400"/>
            </a:lvl7pPr>
            <a:lvl8pPr lvl="7" rtl="0" algn="ctr">
              <a:spcBef>
                <a:spcPts val="0"/>
              </a:spcBef>
              <a:buSzPct val="100000"/>
              <a:defRPr sz="6400"/>
            </a:lvl8pPr>
            <a:lvl9pPr lvl="8" rtl="0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914400" y="4193137"/>
            <a:ext cx="10363200" cy="10464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4000"/>
            </a:lvl2pPr>
            <a:lvl3pPr lvl="2" rtl="0" algn="ctr">
              <a:spcBef>
                <a:spcPts val="0"/>
              </a:spcBef>
              <a:buSzPct val="100000"/>
              <a:buNone/>
              <a:defRPr sz="4000"/>
            </a:lvl3pPr>
            <a:lvl4pPr lvl="3" rtl="0" algn="ctr">
              <a:spcBef>
                <a:spcPts val="0"/>
              </a:spcBef>
              <a:buSzPct val="100000"/>
              <a:buNone/>
              <a:defRPr sz="4000"/>
            </a:lvl4pPr>
            <a:lvl5pPr lvl="4" rtl="0" algn="ctr">
              <a:spcBef>
                <a:spcPts val="0"/>
              </a:spcBef>
              <a:buSzPct val="100000"/>
              <a:buNone/>
              <a:defRPr sz="4000"/>
            </a:lvl5pPr>
            <a:lvl6pPr lvl="5" rtl="0" algn="ctr">
              <a:spcBef>
                <a:spcPts val="0"/>
              </a:spcBef>
              <a:buSzPct val="100000"/>
              <a:buNone/>
              <a:defRPr sz="4000"/>
            </a:lvl6pPr>
            <a:lvl7pPr lvl="6" rtl="0" algn="ctr">
              <a:spcBef>
                <a:spcPts val="0"/>
              </a:spcBef>
              <a:buSzPct val="100000"/>
              <a:buNone/>
              <a:defRPr sz="4000"/>
            </a:lvl7pPr>
            <a:lvl8pPr lvl="7" rtl="0" algn="ctr">
              <a:spcBef>
                <a:spcPts val="0"/>
              </a:spcBef>
              <a:buSzPct val="100000"/>
              <a:buNone/>
              <a:defRPr sz="4000"/>
            </a:lvl8pPr>
            <a:lvl9pPr lvl="8" rtl="0" algn="ctr">
              <a:spcBef>
                <a:spcPts val="0"/>
              </a:spcBef>
              <a:buSzPct val="100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2267900" y="1866400"/>
            <a:ext cx="7656300" cy="109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4791200" y="1143425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sz="1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5504200" y="734200"/>
            <a:ext cx="1183669" cy="1132265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600" y="2084533"/>
            <a:ext cx="10972800" cy="3337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600" y="2010566"/>
            <a:ext cx="53259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256366" y="2010566"/>
            <a:ext cx="53259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600" y="2010566"/>
            <a:ext cx="35091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298618" y="2010566"/>
            <a:ext cx="35091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7987636" y="2010566"/>
            <a:ext cx="35091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50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2084533"/>
            <a:ext cx="109728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800"/>
              </a:spcBef>
              <a:buClr>
                <a:srgbClr val="FFFFFF"/>
              </a:buClr>
              <a:buSzPct val="100000"/>
              <a:buFont typeface="Sniglet"/>
              <a:buChar char="✘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>
            <a:off x="1949669" y="901592"/>
            <a:ext cx="1892489" cy="5687420"/>
            <a:chOff x="5368119" y="873457"/>
            <a:chExt cx="1892489" cy="5687420"/>
          </a:xfrm>
        </p:grpSpPr>
        <p:sp>
          <p:nvSpPr>
            <p:cNvPr id="39" name="Shape 39"/>
            <p:cNvSpPr/>
            <p:nvPr/>
          </p:nvSpPr>
          <p:spPr>
            <a:xfrm rot="10800000">
              <a:off x="5606244" y="6438047"/>
              <a:ext cx="109182" cy="12282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Shape 40"/>
            <p:cNvGrpSpPr/>
            <p:nvPr/>
          </p:nvGrpSpPr>
          <p:grpSpPr>
            <a:xfrm>
              <a:off x="5368119" y="873457"/>
              <a:ext cx="1892489" cy="4753969"/>
              <a:chOff x="5368119" y="873457"/>
              <a:chExt cx="1892489" cy="4753969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7042245" y="873457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7151427" y="2677234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6689678" y="4615217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5368119" y="5504596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6865677" y="5504596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5675478" y="4676632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556408" y="5409480"/>
            <a:ext cx="91595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293188" y="6325796"/>
            <a:ext cx="102134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31520" y="5394092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264203" y="4535421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99578" y="4518967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822857" y="2547040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707171" y="762952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61" name="Shape 61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Shape 62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073371" y="340330"/>
            <a:ext cx="5892428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Flygrutter: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 	-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		-	Kiruna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Karlstad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		-	Kiruna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	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84" name="Shape 84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Shape 85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flipH="1">
            <a:off x="2351775" y="2779375"/>
            <a:ext cx="1463700" cy="19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cxnSp>
        <p:nvCxnSpPr>
          <p:cNvPr id="107" name="Shape 107"/>
          <p:cNvCxnSpPr/>
          <p:nvPr/>
        </p:nvCxnSpPr>
        <p:spPr>
          <a:xfrm flipH="1">
            <a:off x="2335375" y="1007150"/>
            <a:ext cx="1299300" cy="37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3375375" y="2828725"/>
            <a:ext cx="440100" cy="18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endCxn id="110" idx="3"/>
          </p:cNvCxnSpPr>
          <p:nvPr/>
        </p:nvCxnSpPr>
        <p:spPr>
          <a:xfrm flipH="1">
            <a:off x="2280984" y="4752981"/>
            <a:ext cx="1063800" cy="17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1" name="Shape 111"/>
          <p:cNvCxnSpPr>
            <a:stCxn id="106" idx="1"/>
          </p:cNvCxnSpPr>
          <p:nvPr/>
        </p:nvCxnSpPr>
        <p:spPr>
          <a:xfrm flipH="1">
            <a:off x="3519971" y="963052"/>
            <a:ext cx="187200" cy="472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113" idx="5"/>
            <a:endCxn id="114" idx="6"/>
          </p:cNvCxnSpPr>
          <p:nvPr/>
        </p:nvCxnSpPr>
        <p:spPr>
          <a:xfrm flipH="1">
            <a:off x="2058836" y="4748083"/>
            <a:ext cx="1305600" cy="8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113" idx="6"/>
          </p:cNvCxnSpPr>
          <p:nvPr/>
        </p:nvCxnSpPr>
        <p:spPr>
          <a:xfrm>
            <a:off x="3380428" y="4704702"/>
            <a:ext cx="84900" cy="8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0" idx="1"/>
          </p:cNvCxnSpPr>
          <p:nvPr/>
        </p:nvCxnSpPr>
        <p:spPr>
          <a:xfrm flipH="1" rot="10800000">
            <a:off x="2280984" y="5584643"/>
            <a:ext cx="1200299" cy="9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7" name="Shape 117"/>
          <p:cNvCxnSpPr>
            <a:endCxn id="110" idx="4"/>
          </p:cNvCxnSpPr>
          <p:nvPr/>
        </p:nvCxnSpPr>
        <p:spPr>
          <a:xfrm>
            <a:off x="2042876" y="5584612"/>
            <a:ext cx="199500" cy="8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8" name="Shape 118"/>
          <p:cNvCxnSpPr>
            <a:endCxn id="114" idx="7"/>
          </p:cNvCxnSpPr>
          <p:nvPr/>
        </p:nvCxnSpPr>
        <p:spPr>
          <a:xfrm flipH="1">
            <a:off x="2042877" y="4741900"/>
            <a:ext cx="238200" cy="80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6073371" y="340330"/>
            <a:ext cx="5892300" cy="6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Flygrutter: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 	-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		-	Kiruna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Karlstad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		-	Kiruna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	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110" name="Shape 110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Shape 121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" name="Shape 126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5946975" y="3224725"/>
            <a:ext cx="53022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Är några vägar bättre än andra? Vilka faktorer skulle kunna tänkas avgöra det?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flipH="1">
            <a:off x="2351775" y="2779375"/>
            <a:ext cx="1463700" cy="19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cxnSp>
        <p:nvCxnSpPr>
          <p:cNvPr id="141" name="Shape 141"/>
          <p:cNvCxnSpPr/>
          <p:nvPr/>
        </p:nvCxnSpPr>
        <p:spPr>
          <a:xfrm flipH="1">
            <a:off x="2335375" y="1007150"/>
            <a:ext cx="1299300" cy="37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 flipH="1">
            <a:off x="3375375" y="2828725"/>
            <a:ext cx="440100" cy="18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140" idx="1"/>
          </p:cNvCxnSpPr>
          <p:nvPr/>
        </p:nvCxnSpPr>
        <p:spPr>
          <a:xfrm flipH="1">
            <a:off x="3519971" y="963052"/>
            <a:ext cx="187200" cy="472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endCxn id="145" idx="3"/>
          </p:cNvCxnSpPr>
          <p:nvPr/>
        </p:nvCxnSpPr>
        <p:spPr>
          <a:xfrm flipH="1">
            <a:off x="2280984" y="4752981"/>
            <a:ext cx="1063800" cy="17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47" idx="5"/>
            <a:endCxn id="148" idx="6"/>
          </p:cNvCxnSpPr>
          <p:nvPr/>
        </p:nvCxnSpPr>
        <p:spPr>
          <a:xfrm flipH="1">
            <a:off x="2058836" y="4748083"/>
            <a:ext cx="1305600" cy="8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47" idx="6"/>
          </p:cNvCxnSpPr>
          <p:nvPr/>
        </p:nvCxnSpPr>
        <p:spPr>
          <a:xfrm>
            <a:off x="3380428" y="4704702"/>
            <a:ext cx="84900" cy="8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45" idx="1"/>
          </p:cNvCxnSpPr>
          <p:nvPr/>
        </p:nvCxnSpPr>
        <p:spPr>
          <a:xfrm flipH="1" rot="10800000">
            <a:off x="2280984" y="5584643"/>
            <a:ext cx="1200299" cy="9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51" name="Shape 151"/>
          <p:cNvCxnSpPr>
            <a:endCxn id="145" idx="4"/>
          </p:cNvCxnSpPr>
          <p:nvPr/>
        </p:nvCxnSpPr>
        <p:spPr>
          <a:xfrm>
            <a:off x="2042876" y="5584612"/>
            <a:ext cx="199500" cy="8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endCxn id="148" idx="7"/>
          </p:cNvCxnSpPr>
          <p:nvPr/>
        </p:nvCxnSpPr>
        <p:spPr>
          <a:xfrm flipH="1">
            <a:off x="2042877" y="4741900"/>
            <a:ext cx="238200" cy="80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153" name="Shape 153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145" name="Shape 145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Shape 154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" name="Shape 159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946975" y="1944950"/>
            <a:ext cx="53022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Hur kan man flyga sträckan Visby-Karlstad? Går det att göra på flera sätt?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6073371" y="340330"/>
            <a:ext cx="5892300" cy="6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Flygrutter: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		-	Karlstad			(999 km)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(1142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		-	Karlstad			(610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 	-	Umeå	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(397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(189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		-	Kiruna			(999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Umeå			(610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(206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	-	Stockholm		(397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Karlstad			(206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(243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		-	Kiruna			(1142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(189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(395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		-	Stockholm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(243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(395 km)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09825" y="2374450"/>
            <a:ext cx="48186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Antag att man vill ha en resa mellan Karlstad och Stockholm, men att sträckan Göteborg-Stockholm är fullbokad. Vilka andra vägar kan man ta? Vilken är billigast?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09825" y="340325"/>
            <a:ext cx="4555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Malmö-Visby: 			11200 kr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Stockholm-Umeå: 		13580 kr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09825" y="1935625"/>
            <a:ext cx="48186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Vilket sätt är billigast att köra mellan Visby och Karlstad?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>
            <a:off x="2351775" y="2779375"/>
            <a:ext cx="1463700" cy="19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cxnSp>
        <p:nvCxnSpPr>
          <p:cNvPr id="183" name="Shape 183"/>
          <p:cNvCxnSpPr/>
          <p:nvPr/>
        </p:nvCxnSpPr>
        <p:spPr>
          <a:xfrm flipH="1">
            <a:off x="2335375" y="1007150"/>
            <a:ext cx="1299300" cy="37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>
            <a:off x="3375375" y="2828725"/>
            <a:ext cx="440100" cy="18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5" name="Shape 185"/>
          <p:cNvCxnSpPr>
            <a:stCxn id="182" idx="1"/>
          </p:cNvCxnSpPr>
          <p:nvPr/>
        </p:nvCxnSpPr>
        <p:spPr>
          <a:xfrm flipH="1">
            <a:off x="3519971" y="963052"/>
            <a:ext cx="187200" cy="472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endCxn id="187" idx="3"/>
          </p:cNvCxnSpPr>
          <p:nvPr/>
        </p:nvCxnSpPr>
        <p:spPr>
          <a:xfrm flipH="1">
            <a:off x="2280984" y="4752981"/>
            <a:ext cx="1063800" cy="17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8" name="Shape 188"/>
          <p:cNvCxnSpPr>
            <a:stCxn id="189" idx="5"/>
            <a:endCxn id="190" idx="6"/>
          </p:cNvCxnSpPr>
          <p:nvPr/>
        </p:nvCxnSpPr>
        <p:spPr>
          <a:xfrm flipH="1">
            <a:off x="2058836" y="4748083"/>
            <a:ext cx="1305600" cy="8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89" idx="6"/>
          </p:cNvCxnSpPr>
          <p:nvPr/>
        </p:nvCxnSpPr>
        <p:spPr>
          <a:xfrm>
            <a:off x="3380428" y="4704702"/>
            <a:ext cx="84900" cy="8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87" idx="1"/>
          </p:cNvCxnSpPr>
          <p:nvPr/>
        </p:nvCxnSpPr>
        <p:spPr>
          <a:xfrm flipH="1" rot="10800000">
            <a:off x="2280984" y="5584643"/>
            <a:ext cx="1200299" cy="9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endCxn id="187" idx="4"/>
          </p:cNvCxnSpPr>
          <p:nvPr/>
        </p:nvCxnSpPr>
        <p:spPr>
          <a:xfrm>
            <a:off x="2042876" y="5584612"/>
            <a:ext cx="199500" cy="8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endCxn id="190" idx="7"/>
          </p:cNvCxnSpPr>
          <p:nvPr/>
        </p:nvCxnSpPr>
        <p:spPr>
          <a:xfrm flipH="1">
            <a:off x="2042877" y="4741900"/>
            <a:ext cx="238200" cy="80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195" name="Shape 195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187" name="Shape 187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Shape 196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Shape 201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367425" y="825400"/>
            <a:ext cx="6380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Vilka faktorer inverkar på bränslekostnaden? Vad kom ni fram till?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367375" y="1870375"/>
            <a:ext cx="63804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 behöver man tänka på om man ska beräkna hur mycket man ska ta betalt för varje biljett mellan t.ex. Visby och Karlstad?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67375" y="3338575"/>
            <a:ext cx="63804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 behöver man tänka på om man ska beräkna hur mycket man ska ta betalt för varje biljett mellan t.ex. Visby och Karlstad?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367375" y="4704700"/>
            <a:ext cx="6213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 avgör vilken sträcka som är billigast? Det totala avståndet eller antalet mellanlandningar?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