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Sniglet"/>
      <p:regular r:id="rId9"/>
    </p:embeddedFont>
    <p:embeddedFont>
      <p:font typeface="Walter Turncoat"/>
      <p:regular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WalterTurncoat-regular.fntdata"/><Relationship Id="rId9" Type="http://schemas.openxmlformats.org/officeDocument/2006/relationships/font" Target="fonts/Snigle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991812"/>
            <a:ext cx="7772400" cy="1159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None/>
              <a:defRPr/>
            </a:lvl1pPr>
            <a:lvl2pPr lvl="1" rtl="0" algn="ctr">
              <a:spcBef>
                <a:spcPts val="0"/>
              </a:spcBef>
              <a:buSzPct val="100000"/>
              <a:buNone/>
              <a:defRPr sz="3000"/>
            </a:lvl2pPr>
            <a:lvl3pPr lvl="2" rtl="0" algn="ctr">
              <a:spcBef>
                <a:spcPts val="0"/>
              </a:spcBef>
              <a:buSzPct val="100000"/>
              <a:buNone/>
              <a:defRPr sz="3000"/>
            </a:lvl3pPr>
            <a:lvl4pPr lvl="3" rtl="0" algn="ctr">
              <a:spcBef>
                <a:spcPts val="0"/>
              </a:spcBef>
              <a:buSzPct val="100000"/>
              <a:buNone/>
              <a:defRPr sz="3000"/>
            </a:lvl4pPr>
            <a:lvl5pPr lvl="4" rtl="0" algn="ctr">
              <a:spcBef>
                <a:spcPts val="0"/>
              </a:spcBef>
              <a:buSzPct val="100000"/>
              <a:buNone/>
              <a:defRPr sz="3000"/>
            </a:lvl5pPr>
            <a:lvl6pPr lvl="5" rtl="0" algn="ctr">
              <a:spcBef>
                <a:spcPts val="0"/>
              </a:spcBef>
              <a:buSzPct val="100000"/>
              <a:buNone/>
              <a:defRPr sz="3000"/>
            </a:lvl6pPr>
            <a:lvl7pPr lvl="6" rtl="0" algn="ctr">
              <a:spcBef>
                <a:spcPts val="0"/>
              </a:spcBef>
              <a:buSzPct val="100000"/>
              <a:buNone/>
              <a:defRPr sz="3000"/>
            </a:lvl7pPr>
            <a:lvl8pPr lvl="7" rtl="0" algn="ctr">
              <a:spcBef>
                <a:spcPts val="0"/>
              </a:spcBef>
              <a:buSzPct val="100000"/>
              <a:buNone/>
              <a:defRPr sz="3000"/>
            </a:lvl8pPr>
            <a:lvl9pPr lvl="8" rtl="0" algn="ctr"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000"/>
            </a:lvl1pPr>
            <a:lvl2pPr lvl="1" rtl="0" algn="ctr">
              <a:spcBef>
                <a:spcPts val="0"/>
              </a:spcBef>
              <a:buSzPct val="100000"/>
              <a:defRPr sz="3000"/>
            </a:lvl2pPr>
            <a:lvl3pPr lvl="2" rtl="0" algn="ctr">
              <a:spcBef>
                <a:spcPts val="0"/>
              </a:spcBef>
              <a:buSzPct val="100000"/>
              <a:defRPr sz="3000"/>
            </a:lvl3pPr>
            <a:lvl4pPr lvl="3" rtl="0" algn="ctr">
              <a:spcBef>
                <a:spcPts val="0"/>
              </a:spcBef>
              <a:buSzPct val="100000"/>
              <a:defRPr sz="3000"/>
            </a:lvl4pPr>
            <a:lvl5pPr lvl="4" rtl="0" algn="ctr">
              <a:spcBef>
                <a:spcPts val="0"/>
              </a:spcBef>
              <a:buSzPct val="100000"/>
              <a:defRPr sz="3000"/>
            </a:lvl5pPr>
            <a:lvl6pPr lvl="5" rtl="0" algn="ctr">
              <a:spcBef>
                <a:spcPts val="0"/>
              </a:spcBef>
              <a:buSzPct val="100000"/>
              <a:defRPr sz="3000"/>
            </a:lvl6pPr>
            <a:lvl7pPr lvl="6" rtl="0" algn="ctr">
              <a:spcBef>
                <a:spcPts val="0"/>
              </a:spcBef>
              <a:buSzPct val="100000"/>
              <a:defRPr sz="3000"/>
            </a:lvl7pPr>
            <a:lvl8pPr lvl="7" rtl="0" algn="ctr">
              <a:spcBef>
                <a:spcPts val="0"/>
              </a:spcBef>
              <a:buSzPct val="100000"/>
              <a:defRPr sz="3000"/>
            </a:lvl8pPr>
            <a:lvl9pPr lvl="8" algn="ctr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5" name="Shape 15"/>
          <p:cNvSpPr txBox="1"/>
          <p:nvPr/>
        </p:nvSpPr>
        <p:spPr>
          <a:xfrm>
            <a:off x="3593400" y="857568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v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</a:p>
        </p:txBody>
      </p:sp>
      <p:sp>
        <p:nvSpPr>
          <p:cNvPr id="16" name="Shape 16"/>
          <p:cNvSpPr/>
          <p:nvPr/>
        </p:nvSpPr>
        <p:spPr>
          <a:xfrm>
            <a:off x="4128150" y="550650"/>
            <a:ext cx="887711" cy="849160"/>
          </a:xfrm>
          <a:custGeom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3223963" y="1507925"/>
            <a:ext cx="2631900" cy="341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342900" y="462325"/>
            <a:ext cx="84582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Sorteringsalgoritmer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1778250" y="3379675"/>
            <a:ext cx="56607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Sniglet"/>
              <a:buChar char="●"/>
            </a:pPr>
            <a:r>
              <a:rPr lang="sv" sz="1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Vad krävs för att en lista ska vara sorterbar?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1778250" y="2667412"/>
            <a:ext cx="55875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Sniglet"/>
              <a:buChar char="●"/>
            </a:pPr>
            <a:r>
              <a:rPr lang="sv" sz="1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Vad tror ni att man kan använda sorteringsalgoritmer till?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x="1778250" y="1668325"/>
            <a:ext cx="5449800" cy="10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Sniglet"/>
              <a:buChar char="●"/>
            </a:pPr>
            <a:r>
              <a:rPr lang="sv" sz="1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Vad för typer av kommandon tror ni att man kan ge till en dator när det gäller sortering?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ctrTitle"/>
          </p:nvPr>
        </p:nvSpPr>
        <p:spPr>
          <a:xfrm>
            <a:off x="1714050" y="1991850"/>
            <a:ext cx="57159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 sz="3000"/>
              <a:t>Hur skulle ni sortera en färg i en kortlek?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6833350" y="4687100"/>
            <a:ext cx="22572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>
                <a:solidFill>
                  <a:srgbClr val="666666"/>
                </a:solidFill>
              </a:rPr>
              <a:t>matgymkand@gmail.com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Regler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643500"/>
            <a:ext cx="8229600" cy="191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9144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sv" sz="1800">
                <a:solidFill>
                  <a:srgbClr val="FFFFFF"/>
                </a:solidFill>
              </a:rPr>
              <a:t>10 kort placeras med baksidan uppåt.</a:t>
            </a:r>
          </a:p>
          <a:p>
            <a:pPr indent="-342900" lvl="0" marL="9144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sv" sz="1800">
                <a:solidFill>
                  <a:srgbClr val="FFFFFF"/>
                </a:solidFill>
              </a:rPr>
              <a:t>Du får vända på två kort i taget, jämföra dem och om du vill byta plats på dem.   </a:t>
            </a:r>
          </a:p>
          <a:p>
            <a:pPr indent="-342900" lvl="0" marL="9144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sv" sz="1800">
                <a:solidFill>
                  <a:srgbClr val="FFFFFF"/>
                </a:solidFill>
              </a:rPr>
              <a:t>Du kan inte minnas vad för värde ett kort som du inte tittar på har, men du får hålla koll på om kortet är sorterat eller inte.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6833350" y="4687100"/>
            <a:ext cx="22572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>
                <a:solidFill>
                  <a:srgbClr val="666666"/>
                </a:solidFill>
              </a:rPr>
              <a:t>matgymkand@gmail.com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1936525" y="3161087"/>
            <a:ext cx="8229600" cy="96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sv" sz="1800"/>
              <a:t>Hur kändes det att försöka tänka som datorer?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6833350" y="4687100"/>
            <a:ext cx="22572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>
                <a:solidFill>
                  <a:srgbClr val="666666"/>
                </a:solidFill>
              </a:rPr>
              <a:t>matgymkand@gmail.com</a:t>
            </a:r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37574" y="459450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Diskussion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1936525" y="1295125"/>
            <a:ext cx="5451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Sniglet"/>
              <a:buChar char="●"/>
            </a:pPr>
            <a:r>
              <a:rPr lang="sv" sz="1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Fungerade era sorteringsalgoritmer?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Sniglet"/>
              <a:buChar char="○"/>
            </a:pPr>
            <a:r>
              <a:rPr lang="sv" sz="1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Om inte, vad gick fel?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1936525" y="2163975"/>
            <a:ext cx="44280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Sniglet"/>
              <a:buChar char="●"/>
            </a:pPr>
            <a:r>
              <a:rPr lang="sv" sz="1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Hur gick det att följa instruktionerna? 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936525" y="2838300"/>
            <a:ext cx="46500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Sniglet"/>
              <a:buChar char="●"/>
            </a:pPr>
            <a:r>
              <a:rPr lang="sv" sz="1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Hur gick det att skriva instruktioner?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