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8" r:id="rId5"/>
    <p:sldId id="269" r:id="rId6"/>
    <p:sldId id="271" r:id="rId7"/>
    <p:sldId id="262" r:id="rId8"/>
    <p:sldId id="272" r:id="rId9"/>
    <p:sldId id="274" r:id="rId10"/>
    <p:sldId id="276" r:id="rId11"/>
    <p:sldId id="275" r:id="rId12"/>
    <p:sldId id="277" r:id="rId13"/>
    <p:sldId id="257" r:id="rId14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>
      <p:cViewPr>
        <p:scale>
          <a:sx n="100" d="100"/>
          <a:sy n="100" d="100"/>
        </p:scale>
        <p:origin x="28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966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30FA10-AEA9-4D1C-AF33-C0237F9F07F4}" type="datetime1">
              <a:rPr lang="it-IT" smtClean="0"/>
              <a:t>20/11/2021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EE685-0D30-4989-BD11-54BCFF470A35}" type="datetime1">
              <a:rPr lang="it-IT" smtClean="0"/>
              <a:pPr/>
              <a:t>20/11/2021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708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91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65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22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81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28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010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553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80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71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76580B-5FC5-4470-B8CF-7EB295DF8E52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F4EC6C-F820-43BF-B855-B2BC3AF939B3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9B8EF-41FF-40C4-B0E7-284FEA4509CF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DF7881-F571-4D46-9E7A-2FB7CA954ABE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9FAB7D8-6E55-4BD4-AD3A-A60BF7DD655E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AE3B51-0931-4014-B82F-6A662BDBCD2F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e descrizione del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566A5B-F7EE-42CE-8779-B69FF7195412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21" name="Segnaposto testo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18" name="Segnaposto testo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3BF4EC-E609-4A79-B934-9C8854EC47AE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 destr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E7CE2-3E3D-4742-A57F-96F292E999DC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asella di testo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1" name="Casella di testo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Rettangolo: Angoli arrotondati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D075F-B65D-4A54-A326-C89999652CFC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08FB15-E1FB-4F23-8911-D2FC1108CCB3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Rettangolo: Angoli arrotondati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EC898-FFC6-47A0-904A-EFB0B1FE25BB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130CD048-5678-4F30-8046-CE59477BB3C0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it-it/article/modificare-la-presentazione-dell-istituto-di-istruzione-44445997-6769-4d44-8b30-f9e3050adbfb?omkt=it-IT&amp;ui=it-IT&amp;rs=it-IT&amp;ad=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1484253"/>
          </a:xfrm>
        </p:spPr>
        <p:txBody>
          <a:bodyPr rtlCol="0"/>
          <a:lstStyle/>
          <a:p>
            <a:pPr rtl="0"/>
            <a:r>
              <a:rPr lang="it-IT" dirty="0"/>
              <a:t>Primo </a:t>
            </a:r>
            <a:r>
              <a:rPr lang="it-IT" dirty="0" err="1"/>
              <a:t>Homework</a:t>
            </a:r>
            <a:r>
              <a:rPr lang="it-IT" dirty="0"/>
              <a:t>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42259A3-259F-42AA-9655-6C5F1231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375" y="381000"/>
            <a:ext cx="3059750" cy="304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8277FA-6FC0-49E5-8694-C272279D5FBE}"/>
              </a:ext>
            </a:extLst>
          </p:cNvPr>
          <p:cNvSpPr txBox="1"/>
          <p:nvPr/>
        </p:nvSpPr>
        <p:spPr>
          <a:xfrm>
            <a:off x="7305675" y="4752975"/>
            <a:ext cx="3854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Matteo Maraniello</a:t>
            </a:r>
          </a:p>
          <a:p>
            <a:r>
              <a:rPr lang="it-IT" dirty="0"/>
              <a:t>Antonio Trapanese</a:t>
            </a:r>
          </a:p>
          <a:p>
            <a:r>
              <a:rPr lang="it-IT" dirty="0"/>
              <a:t>Mario Sicignano		M63001187</a:t>
            </a: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u="sng" dirty="0"/>
              <a:t>Fine presentazione </a:t>
            </a:r>
            <a:endParaRPr lang="it-IT" dirty="0"/>
          </a:p>
        </p:txBody>
      </p:sp>
      <p:sp>
        <p:nvSpPr>
          <p:cNvPr id="8" name="Casella di tes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it-IT" sz="6000" u="sng" dirty="0"/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pagina arricciata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Presentazione progetto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" y="3134308"/>
            <a:ext cx="4400550" cy="20166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Per l’esecuzione di questo </a:t>
            </a:r>
            <a:r>
              <a:rPr lang="it-IT" dirty="0" err="1"/>
              <a:t>Homework</a:t>
            </a:r>
            <a:r>
              <a:rPr lang="it-IT" dirty="0"/>
              <a:t>, abbiamo creato un programma che simula lo scambio di messaggi con un modello di scambio a criptazione e decriptazione a due fasi.</a:t>
            </a:r>
          </a:p>
        </p:txBody>
      </p:sp>
      <p:pic>
        <p:nvPicPr>
          <p:cNvPr id="6" name="Segnaposto contenuto 5" descr="Espressioni matematiche">
            <a:extLst>
              <a:ext uri="{FF2B5EF4-FFF2-40B4-BE49-F238E27FC236}">
                <a16:creationId xmlns:a16="http://schemas.microsoft.com/office/drawing/2014/main" id="{E4523323-1EB5-4AAF-95C6-A31523B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blackGray"/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Progettazione</a:t>
            </a:r>
          </a:p>
        </p:txBody>
      </p:sp>
      <p:pic>
        <p:nvPicPr>
          <p:cNvPr id="24" name="Immagine 23" descr="icona calendario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49" y="868126"/>
            <a:ext cx="742950" cy="742950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245" y="1944004"/>
            <a:ext cx="10840914" cy="1032826"/>
          </a:xfrm>
        </p:spPr>
        <p:txBody>
          <a:bodyPr rtlCol="0"/>
          <a:lstStyle/>
          <a:p>
            <a:pPr rtl="0"/>
            <a:r>
              <a:rPr lang="it-IT" dirty="0"/>
              <a:t>Per prima fase di progettazione del nostro </a:t>
            </a:r>
            <a:r>
              <a:rPr lang="it-IT" dirty="0" err="1"/>
              <a:t>Homework</a:t>
            </a:r>
            <a:r>
              <a:rPr lang="it-IT" dirty="0"/>
              <a:t>, abbiamo quindi pensato a costruire un’applicazione in ambiente di sviluppo Eclipse che simulasse lo scambio di messaggi tra entità. Le tre entità costruite, una volta loggate nell’applicativo tramite </a:t>
            </a:r>
            <a:r>
              <a:rPr lang="it-IT" i="1" dirty="0"/>
              <a:t>nome utente</a:t>
            </a:r>
            <a:r>
              <a:rPr lang="it-IT" dirty="0"/>
              <a:t> e </a:t>
            </a:r>
            <a:r>
              <a:rPr lang="it-IT" i="1" dirty="0"/>
              <a:t>password, </a:t>
            </a:r>
            <a:r>
              <a:rPr lang="it-IT" dirty="0"/>
              <a:t>possono decidere di scambiarsi dei messaggi. A questo punto è già avventa la generazione del </a:t>
            </a:r>
            <a:r>
              <a:rPr lang="it-IT" dirty="0" err="1"/>
              <a:t>keystore</a:t>
            </a:r>
            <a:r>
              <a:rPr lang="it-IT" dirty="0"/>
              <a:t> per i 3 utenti, con scambio delle chiavi pubbliche attraverso i certificati.</a:t>
            </a:r>
          </a:p>
        </p:txBody>
      </p:sp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Sviluppo App</a:t>
            </a:r>
          </a:p>
        </p:txBody>
      </p:sp>
      <p:sp>
        <p:nvSpPr>
          <p:cNvPr id="11" name="Ovale 9" descr="elemento decorativo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80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Creazione </a:t>
            </a:r>
            <a:r>
              <a:rPr lang="it-IT" dirty="0" err="1"/>
              <a:t>Keystore</a:t>
            </a:r>
            <a:endParaRPr lang="it-IT" dirty="0"/>
          </a:p>
        </p:txBody>
      </p:sp>
      <p:sp>
        <p:nvSpPr>
          <p:cNvPr id="15" name="Ovale 14" descr="elemento decorativo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549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34" name="Segnaposto testo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Creazione Certificati</a:t>
            </a:r>
          </a:p>
        </p:txBody>
      </p:sp>
      <p:sp>
        <p:nvSpPr>
          <p:cNvPr id="16" name="Ovale 19" descr="elemento decorativo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02" y="4788790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35" name="Segnaposto testo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Testing(Ma tanto testing!)</a:t>
            </a:r>
          </a:p>
        </p:txBody>
      </p:sp>
      <p:sp>
        <p:nvSpPr>
          <p:cNvPr id="17" name="Ovale 270" descr="elemento decorativo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41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36" name="Segnaposto testo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Fine </a:t>
            </a:r>
            <a:r>
              <a:rPr lang="it-IT" dirty="0" err="1"/>
              <a:t>Homework</a:t>
            </a:r>
            <a:endParaRPr lang="it-IT" dirty="0"/>
          </a:p>
        </p:txBody>
      </p:sp>
      <p:sp>
        <p:nvSpPr>
          <p:cNvPr id="13" name="Ovale 11" descr="elemento decorativo">
            <a:extLst>
              <a:ext uri="{FF2B5EF4-FFF2-40B4-BE49-F238E27FC236}">
                <a16:creationId xmlns:a16="http://schemas.microsoft.com/office/drawing/2014/main" id="{D62D13F9-C589-486F-8D76-6D51992A2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449" y="4782234"/>
            <a:ext cx="288000" cy="288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15875">
            <a:solidFill>
              <a:schemeClr val="bg2">
                <a:lumMod val="50000"/>
                <a:lumOff val="50000"/>
              </a:schemeClr>
            </a:solidFill>
          </a:ln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10" name="Rettangolo 7" descr="sequenza temporal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000" y="4913996"/>
            <a:ext cx="8424000" cy="2063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 lnSpcReduction="10000"/>
          </a:bodyPr>
          <a:lstStyle/>
          <a:p>
            <a:pPr algn="l" rtl="0"/>
            <a:r>
              <a:rPr lang="it-IT" dirty="0"/>
              <a:t>L’utente, una volta entrato grazie alle sue credenziali, tramite un menu a tendina, sceglierà se inviare un file, un messaggio, leggere un file, leggere un certificato oppure uscire. </a:t>
            </a:r>
          </a:p>
          <a:p>
            <a:pPr algn="l" rtl="0"/>
            <a:r>
              <a:rPr lang="it-IT" dirty="0"/>
              <a:t>Se si decide di inviare, un file o un messaggio che sia, decide prima a chi inviare e poi si entra nella fase di criptazione, ovvero utilizziamo la chiave pubblica del ricevente e la chiave privata del mandante per criptare il file od il messaggio.</a:t>
            </a:r>
          </a:p>
          <a:p>
            <a:pPr algn="l" rtl="0"/>
            <a:r>
              <a:rPr lang="it-IT" dirty="0"/>
              <a:t>Se invece, l’utente decide di leggere un file, questo deve scegliere quale digitando il titolo, e abbiamo poi la fase di decriptazione a due punti, utilizzando la chiave privata del ricevente e la chiave pubblica del mandante.</a:t>
            </a:r>
          </a:p>
          <a:p>
            <a:pPr algn="l" rtl="0"/>
            <a:endParaRPr lang="it-IT" u="sng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C3BDFDC9-4869-4C68-88E9-E2BAB76B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Funzionamento Applicazione</a:t>
            </a:r>
          </a:p>
        </p:txBody>
      </p:sp>
      <p:pic>
        <p:nvPicPr>
          <p:cNvPr id="14" name="Segnaposto immagine 13">
            <a:extLst>
              <a:ext uri="{FF2B5EF4-FFF2-40B4-BE49-F238E27FC236}">
                <a16:creationId xmlns:a16="http://schemas.microsoft.com/office/drawing/2014/main" id="{8C81AFBB-51D7-4E68-81B5-2406559B61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27" b="2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95" y="2301622"/>
            <a:ext cx="4848225" cy="1260000"/>
          </a:xfr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Generazione chiavi e certificati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25295" y="3561622"/>
            <a:ext cx="4848225" cy="1696907"/>
          </a:xfrm>
        </p:spPr>
        <p:txBody>
          <a:bodyPr rtlCol="0" anchor="t">
            <a:normAutofit/>
          </a:bodyPr>
          <a:lstStyle/>
          <a:p>
            <a:pPr rtl="0"/>
            <a:r>
              <a:rPr lang="it-IT" dirty="0"/>
              <a:t>Qui mostriamo la generazione delle chiavi e dei certificati per i tre utenti, Topolino, Paperino o Mario e delle esportazioni ed importazioni su </a:t>
            </a:r>
            <a:r>
              <a:rPr lang="it-IT" dirty="0" err="1"/>
              <a:t>Keystore</a:t>
            </a:r>
            <a:r>
              <a:rPr lang="it-IT" dirty="0"/>
              <a:t> dei certificati.</a:t>
            </a:r>
          </a:p>
          <a:p>
            <a:pPr rtl="0"/>
            <a:endParaRPr lang="it-IT" dirty="0"/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C81CB3-4218-457F-83AE-E6F634D8B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385762"/>
            <a:ext cx="5450941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pc="-80" dirty="0"/>
              <a:t>Criptazione e decriptazione</a:t>
            </a:r>
          </a:p>
        </p:txBody>
      </p:sp>
      <p:pic>
        <p:nvPicPr>
          <p:cNvPr id="13" name="Immagine 12" descr="icona di carta e penna">
            <a:extLst>
              <a:ext uri="{FF2B5EF4-FFF2-40B4-BE49-F238E27FC236}">
                <a16:creationId xmlns:a16="http://schemas.microsoft.com/office/drawing/2014/main" id="{CE889C08-FD1F-4AE0-9D82-E718A6E92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997" y="832405"/>
            <a:ext cx="814387" cy="814387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ECD2AB-7B57-4093-A2C5-E0BA92038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Esempio di un file inviato e criptato.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97B01CB-70D1-4DA6-A9BF-B0BA77A16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/>
              <a:t>Esempio dello stesso file, letto e decriptato.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8E65F3-A019-4066-AF80-021EEBD0CF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019E5F2-D64C-435F-B0AE-08D4CD5B3A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21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Firma digitale</a:t>
            </a:r>
          </a:p>
        </p:txBody>
      </p:sp>
      <p:pic>
        <p:nvPicPr>
          <p:cNvPr id="10" name="Immagine 9" descr="icona martelletto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140" y="609599"/>
            <a:ext cx="1171575" cy="1171575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10725148" cy="3921601"/>
          </a:xfrm>
        </p:spPr>
        <p:txBody>
          <a:bodyPr rtlCol="0"/>
          <a:lstStyle/>
          <a:p>
            <a:pPr rtl="0"/>
            <a:r>
              <a:rPr lang="it-IT" dirty="0"/>
              <a:t>Spiegare l'influenza che questo evento storico ha avuto a livello mondiale</a:t>
            </a:r>
          </a:p>
        </p:txBody>
      </p:sp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Dimostrazione Applicazione invio 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815" y="8967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Dimostrazione Applicazione decriptazione e lettura 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815" y="8967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64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513_TF22736411" id="{77B4F02E-2082-4C16-88BE-3EF596424714}" vid="{2D6AC8E5-9E7E-4EB1-90C1-0558899DC8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Eventi famosi nelle relazioni di storia</Template>
  <TotalTime>107</TotalTime>
  <Words>350</Words>
  <Application>Microsoft Office PowerPoint</Application>
  <PresentationFormat>Widescreen</PresentationFormat>
  <Paragraphs>38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Celestiale</vt:lpstr>
      <vt:lpstr>Primo Homework </vt:lpstr>
      <vt:lpstr>Presentazione progetto</vt:lpstr>
      <vt:lpstr>Progettazione</vt:lpstr>
      <vt:lpstr>Funzionamento Applicazione</vt:lpstr>
      <vt:lpstr>Generazione chiavi e certificati</vt:lpstr>
      <vt:lpstr>Criptazione e decriptazione</vt:lpstr>
      <vt:lpstr>Firma digitale</vt:lpstr>
      <vt:lpstr>Dimostrazione Applicazione invio </vt:lpstr>
      <vt:lpstr>Dimostrazione Applicazione decriptazione e lettura </vt:lpstr>
      <vt:lpstr>Fine presentazione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Primo Homework </dc:title>
  <dc:creator>MARIO SICIGNANO</dc:creator>
  <cp:lastModifiedBy>MARIO SICIGNANO</cp:lastModifiedBy>
  <cp:revision>2</cp:revision>
  <dcterms:created xsi:type="dcterms:W3CDTF">2021-11-20T09:33:43Z</dcterms:created>
  <dcterms:modified xsi:type="dcterms:W3CDTF">2021-11-20T11:21:23Z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