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Didact Gothic"/>
      <p:regular r:id="rId33"/>
    </p:embeddedFont>
    <p:embeddedFont>
      <p:font typeface="Questrial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82BB77-691F-4C14-A76B-5FD69B751638}">
  <a:tblStyle styleId="{6A82BB77-691F-4C14-A76B-5FD69B7516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DidactGothic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Questrial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5dab1a1ba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5dab1a1ba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fcc1f0bb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fcc1f0bb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1fcc1f0bb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1fcc1f0bb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fcc1f0bb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fcc1f0b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1fcc1f0bb3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1fcc1f0bb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360cfd110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360cfd110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1fcc1f0bb3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1fcc1f0bb3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1fcc1f0bb3_2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1fcc1f0bb3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362cd4f1b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362cd4f1b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1fcc1f0bb3_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1fcc1f0bb3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fcc1f0bb3_2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fcc1f0bb3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5dab1a1b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5dab1a1b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1fcc1f0bb3_2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1fcc1f0bb3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1fcc1f0bb3_2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1fcc1f0bb3_2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1fcc1f0bb3_2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1fcc1f0bb3_2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362cd4f1b4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362cd4f1b4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2023f81c0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32023f81c0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1fcc1f0bb3_2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1fcc1f0bb3_2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360cfd110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360cfd110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5dab1a1ba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5dab1a1ba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5dab1a1ba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35dab1a1ba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62cd4f1b4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62cd4f1b4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f97a5d21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1f97a5d21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1f97a5d21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1f97a5d21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62cd4f1b4_1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362cd4f1b4_1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f97a5d21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1f97a5d21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flaticon.com/" TargetMode="External"/><Relationship Id="rId4" Type="http://schemas.openxmlformats.org/officeDocument/2006/relationships/hyperlink" Target="https://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11" name="Google Shape;11;p2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fmla="val 5731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rotWithShape="0" algn="bl" dir="8220000" dist="152400">
                <a:schemeClr val="accent3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fmla="val 26066" name="adj1"/>
                <a:gd fmla="val 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2"/>
          <p:cNvSpPr txBox="1"/>
          <p:nvPr>
            <p:ph type="ctrTitle"/>
          </p:nvPr>
        </p:nvSpPr>
        <p:spPr>
          <a:xfrm>
            <a:off x="893575" y="1398250"/>
            <a:ext cx="5964900" cy="2078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942975" y="3744172"/>
            <a:ext cx="3733800" cy="284700"/>
          </a:xfrm>
          <a:prstGeom prst="rect">
            <a:avLst/>
          </a:prstGeom>
        </p:spPr>
        <p:txBody>
          <a:bodyPr anchorCtr="0" anchor="t" bIns="91425" lIns="13715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11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76" name="Google Shape;76;p11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fmla="val 5731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rotWithShape="0" algn="bl" dir="8220000" dist="152400">
                <a:schemeClr val="accent3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fmla="val 26066" name="adj1"/>
                <a:gd fmla="val 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1"/>
          <p:cNvSpPr txBox="1"/>
          <p:nvPr>
            <p:ph hasCustomPrompt="1" type="title"/>
          </p:nvPr>
        </p:nvSpPr>
        <p:spPr>
          <a:xfrm>
            <a:off x="709150" y="1106125"/>
            <a:ext cx="6562800" cy="1963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6332925" y="2174500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83" name="Google Shape;83;p13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fmla="val 5731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rotWithShape="0" algn="bl" dir="8220000" dist="152400">
                <a:schemeClr val="accent3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fmla="val 26066" name="adj1"/>
                <a:gd fmla="val 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3"/>
          <p:cNvSpPr txBox="1"/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573050" y="1994848"/>
            <a:ext cx="23766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2" type="subTitle"/>
          </p:nvPr>
        </p:nvSpPr>
        <p:spPr>
          <a:xfrm>
            <a:off x="1573050" y="1609025"/>
            <a:ext cx="2376600" cy="348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b="1" sz="2300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b="1" sz="2300"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b="1" sz="2300"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b="1" sz="2300"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b="1" sz="2300"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b="1" sz="2300"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b="1" sz="2300"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b="1" sz="2300"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b="1" sz="2300"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hasCustomPrompt="1" idx="3" type="title"/>
          </p:nvPr>
        </p:nvSpPr>
        <p:spPr>
          <a:xfrm>
            <a:off x="713225" y="1814425"/>
            <a:ext cx="732300" cy="431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idx="4" type="subTitle"/>
          </p:nvPr>
        </p:nvSpPr>
        <p:spPr>
          <a:xfrm>
            <a:off x="1573050" y="3465235"/>
            <a:ext cx="23766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5" type="subTitle"/>
          </p:nvPr>
        </p:nvSpPr>
        <p:spPr>
          <a:xfrm>
            <a:off x="1573050" y="3079413"/>
            <a:ext cx="2376600" cy="348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b="1" sz="2300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b="1" sz="2300"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b="1" sz="2300"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b="1" sz="2300"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b="1" sz="2300"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b="1" sz="2300"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b="1" sz="2300"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b="1" sz="2300"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b="1" sz="2300"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hasCustomPrompt="1" idx="6" type="title"/>
          </p:nvPr>
        </p:nvSpPr>
        <p:spPr>
          <a:xfrm>
            <a:off x="713225" y="3284813"/>
            <a:ext cx="732300" cy="431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idx="7" type="subTitle"/>
          </p:nvPr>
        </p:nvSpPr>
        <p:spPr>
          <a:xfrm>
            <a:off x="5130200" y="1994848"/>
            <a:ext cx="23766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8" type="subTitle"/>
          </p:nvPr>
        </p:nvSpPr>
        <p:spPr>
          <a:xfrm>
            <a:off x="5130200" y="1609025"/>
            <a:ext cx="2376600" cy="348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b="1" sz="2300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b="1" sz="2300"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b="1" sz="2300"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b="1" sz="2300"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b="1" sz="2300"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b="1" sz="2300"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b="1" sz="2300"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b="1" sz="2300"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b="1" sz="2300"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hasCustomPrompt="1" idx="9" type="title"/>
          </p:nvPr>
        </p:nvSpPr>
        <p:spPr>
          <a:xfrm>
            <a:off x="4270375" y="1814425"/>
            <a:ext cx="732300" cy="431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idx="13" type="subTitle"/>
          </p:nvPr>
        </p:nvSpPr>
        <p:spPr>
          <a:xfrm>
            <a:off x="5130200" y="3465235"/>
            <a:ext cx="23766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4" type="subTitle"/>
          </p:nvPr>
        </p:nvSpPr>
        <p:spPr>
          <a:xfrm>
            <a:off x="5130200" y="3079413"/>
            <a:ext cx="2376600" cy="348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b="1" sz="2300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b="1" sz="2300"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b="1" sz="2300"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b="1" sz="2300"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b="1" sz="2300"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b="1" sz="2300"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b="1" sz="2300"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b="1" sz="2300"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b="1" sz="2300"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hasCustomPrompt="1" idx="15" type="title"/>
          </p:nvPr>
        </p:nvSpPr>
        <p:spPr>
          <a:xfrm>
            <a:off x="4270375" y="3284813"/>
            <a:ext cx="732300" cy="431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-1416525" y="249852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14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101" name="Google Shape;101;p14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fmla="val 5731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rotWithShape="0" algn="bl" dir="8220000" dist="152400">
                <a:schemeClr val="accent3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fmla="val 26066" name="adj1"/>
                <a:gd fmla="val 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4"/>
          <p:cNvSpPr txBox="1"/>
          <p:nvPr>
            <p:ph type="title"/>
          </p:nvPr>
        </p:nvSpPr>
        <p:spPr>
          <a:xfrm>
            <a:off x="1767350" y="2103750"/>
            <a:ext cx="5660400" cy="81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104" name="Google Shape;104;p14"/>
          <p:cNvSpPr txBox="1"/>
          <p:nvPr>
            <p:ph idx="1" type="subTitle"/>
          </p:nvPr>
        </p:nvSpPr>
        <p:spPr>
          <a:xfrm>
            <a:off x="1767350" y="3067713"/>
            <a:ext cx="35118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sp>
        <p:nvSpPr>
          <p:cNvPr id="105" name="Google Shape;105;p14"/>
          <p:cNvSpPr txBox="1"/>
          <p:nvPr>
            <p:ph hasCustomPrompt="1" idx="2" type="title"/>
          </p:nvPr>
        </p:nvSpPr>
        <p:spPr>
          <a:xfrm>
            <a:off x="713225" y="2256466"/>
            <a:ext cx="837300" cy="492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-1416525" y="249852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15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109" name="Google Shape;109;p15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fmla="val 5731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rotWithShape="0" algn="bl" dir="8220000" dist="152400">
                <a:schemeClr val="accent3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fmla="val 26066" name="adj1"/>
                <a:gd fmla="val 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5"/>
          <p:cNvSpPr txBox="1"/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-1184975" y="-95352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16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115" name="Google Shape;115;p16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fmla="val 5731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rotWithShape="0" algn="bl" dir="8220000" dist="152400">
                <a:schemeClr val="accent3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fmla="val 26066" name="adj1"/>
                <a:gd fmla="val 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6"/>
          <p:cNvSpPr txBox="1"/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_1_1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" name="Google Shape;120;p17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121" name="Google Shape;121;p17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fmla="val 5731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rotWithShape="0" algn="bl" dir="8220000" dist="152400">
                <a:schemeClr val="accent3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fmla="val 26066" name="adj1"/>
                <a:gd fmla="val 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7"/>
          <p:cNvSpPr txBox="1"/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_1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8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127" name="Google Shape;127;p18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fmla="val 5731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rotWithShape="0" algn="bl" dir="8220000" dist="152400">
                <a:schemeClr val="accent3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fmla="val 26066" name="adj1"/>
                <a:gd fmla="val 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8"/>
          <p:cNvSpPr txBox="1"/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612925" y="1265125"/>
            <a:ext cx="68148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/>
          <p:nvPr/>
        </p:nvSpPr>
        <p:spPr>
          <a:xfrm>
            <a:off x="6332925" y="2174500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19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134" name="Google Shape;134;p19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fmla="val 5731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rotWithShape="0" algn="bl" dir="8220000" dist="152400">
                <a:schemeClr val="accent3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fmla="val 26066" name="adj1"/>
                <a:gd fmla="val 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9"/>
          <p:cNvSpPr txBox="1"/>
          <p:nvPr>
            <p:ph type="title"/>
          </p:nvPr>
        </p:nvSpPr>
        <p:spPr>
          <a:xfrm>
            <a:off x="893575" y="962425"/>
            <a:ext cx="38856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37" name="Google Shape;137;p19"/>
          <p:cNvSpPr txBox="1"/>
          <p:nvPr/>
        </p:nvSpPr>
        <p:spPr>
          <a:xfrm>
            <a:off x="893575" y="3581182"/>
            <a:ext cx="38856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Crédits : Ce modèle de présentation a été créé par </a:t>
            </a:r>
            <a:r>
              <a:rPr b="1" lang="fr" sz="1300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fr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comprenant des icônes de </a:t>
            </a:r>
            <a:r>
              <a:rPr b="1" lang="fr" sz="1300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fr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des infographies et des images de </a:t>
            </a:r>
            <a:r>
              <a:rPr b="1" lang="fr" sz="1300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8" name="Google Shape;138;p19"/>
          <p:cNvSpPr txBox="1"/>
          <p:nvPr>
            <p:ph idx="1" type="subTitle"/>
          </p:nvPr>
        </p:nvSpPr>
        <p:spPr>
          <a:xfrm>
            <a:off x="893575" y="2632725"/>
            <a:ext cx="3885600" cy="8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b="1" sz="185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b="1" sz="185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b="1" sz="185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b="1" sz="185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b="1" sz="185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b="1" sz="185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b="1" sz="185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b="1" sz="185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b="1" sz="1850"/>
            </a:lvl9pPr>
          </a:lstStyle>
          <a:p/>
        </p:txBody>
      </p:sp>
      <p:sp>
        <p:nvSpPr>
          <p:cNvPr id="139" name="Google Shape;139;p19"/>
          <p:cNvSpPr txBox="1"/>
          <p:nvPr>
            <p:ph idx="2" type="subTitle"/>
          </p:nvPr>
        </p:nvSpPr>
        <p:spPr>
          <a:xfrm>
            <a:off x="893575" y="4276150"/>
            <a:ext cx="38856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143" name="Google Shape;143;p20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fmla="val 5731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rotWithShape="0" algn="bl" dir="8220000" dist="152400">
                <a:schemeClr val="accent3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fmla="val 26066" name="adj1"/>
                <a:gd fmla="val 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-1372400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18" name="Google Shape;18;p3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fmla="val 5731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rotWithShape="0" algn="bl" dir="8220000" dist="152400">
                <a:schemeClr val="accent3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fmla="val 26066" name="adj1"/>
                <a:gd fmla="val 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3"/>
          <p:cNvSpPr txBox="1"/>
          <p:nvPr>
            <p:ph type="title"/>
          </p:nvPr>
        </p:nvSpPr>
        <p:spPr>
          <a:xfrm>
            <a:off x="814575" y="2514388"/>
            <a:ext cx="5922600" cy="908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814575" y="3567538"/>
            <a:ext cx="35118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942975" y="1626953"/>
            <a:ext cx="837300" cy="492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/>
        </p:nvSpPr>
        <p:spPr>
          <a:xfrm>
            <a:off x="8005475" y="1626953"/>
            <a:ext cx="8373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03</a:t>
            </a:r>
            <a:endParaRPr b="1" sz="4000">
              <a:solidFill>
                <a:schemeClr val="accent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" name="Google Shape;24;p3"/>
          <p:cNvSpPr/>
          <p:nvPr/>
        </p:nvSpPr>
        <p:spPr>
          <a:xfrm rot="5400000">
            <a:off x="6070500" y="2067750"/>
            <a:ext cx="4600200" cy="1005900"/>
          </a:xfrm>
          <a:prstGeom prst="round2SameRect">
            <a:avLst>
              <a:gd fmla="val 26066" name="adj1"/>
              <a:gd fmla="val 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6332925" y="2174500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21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148" name="Google Shape;148;p21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fmla="val 5731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rotWithShape="0" algn="bl" dir="8220000" dist="152400">
                <a:schemeClr val="accent3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fmla="val 26066" name="adj1"/>
                <a:gd fmla="val 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28" name="Google Shape;28;p4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fmla="val 5731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rotWithShape="0" algn="bl" dir="8220000" dist="152400">
                <a:schemeClr val="accent3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fmla="val 26066" name="adj1"/>
                <a:gd fmla="val 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4"/>
          <p:cNvSpPr txBox="1"/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612925" y="1838100"/>
            <a:ext cx="5284800" cy="13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2" type="subTitle"/>
          </p:nvPr>
        </p:nvSpPr>
        <p:spPr>
          <a:xfrm>
            <a:off x="612950" y="1265125"/>
            <a:ext cx="5284800" cy="431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36" name="Google Shape;36;p5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fmla="val 5731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rotWithShape="0" algn="bl" dir="8220000" dist="152400">
                <a:schemeClr val="accent3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fmla="val 26066" name="adj1"/>
                <a:gd fmla="val 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5"/>
          <p:cNvSpPr txBox="1"/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6332925" y="2174500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44" name="Google Shape;44;p6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fmla="val 5731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rotWithShape="0" algn="bl" dir="8220000" dist="152400">
                <a:schemeClr val="accent3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fmla="val 26066" name="adj1"/>
                <a:gd fmla="val 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6"/>
          <p:cNvSpPr txBox="1"/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50" name="Google Shape;50;p7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fmla="val 5731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rotWithShape="0" algn="bl" dir="8220000" dist="152400">
                <a:schemeClr val="accent3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fmla="val 26066" name="adj1"/>
                <a:gd fmla="val 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57" name="Google Shape;57;p8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fmla="val 5731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rotWithShape="0" algn="bl" dir="8220000" dist="152400">
                <a:schemeClr val="accent3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fmla="val 26066" name="adj1"/>
                <a:gd fmla="val 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9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63" name="Google Shape;63;p9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fmla="val 5731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rotWithShape="0" algn="bl" dir="8220000" dist="152400">
                <a:schemeClr val="accent3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fmla="val 26066" name="adj1"/>
                <a:gd fmla="val 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6" name="Google Shape;6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10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70" name="Google Shape;70;p10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fmla="val 5731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rotWithShape="0" algn="bl" dir="8220000" dist="152400">
                <a:schemeClr val="accent3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0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fmla="val 26066" name="adj1"/>
                <a:gd fmla="val 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0"/>
          <p:cNvSpPr txBox="1"/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b="1" sz="3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b="1" sz="3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b="1" sz="3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b="1" sz="3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b="1" sz="3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b="1" sz="3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b="1" sz="3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b="1" sz="3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b="1" sz="3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9" Type="http://schemas.openxmlformats.org/officeDocument/2006/relationships/slide" Target="/ppt/slides/slide14.xml"/><Relationship Id="rId5" Type="http://schemas.openxmlformats.org/officeDocument/2006/relationships/slide" Target="/ppt/slides/slide23.xml"/><Relationship Id="rId6" Type="http://schemas.openxmlformats.org/officeDocument/2006/relationships/slide" Target="/ppt/slides/slide23.xml"/><Relationship Id="rId7" Type="http://schemas.openxmlformats.org/officeDocument/2006/relationships/slide" Target="/ppt/slides/slide17.xml"/><Relationship Id="rId8" Type="http://schemas.openxmlformats.org/officeDocument/2006/relationships/slide" Target="/ppt/slides/slide17.xml"/></Relationships>
</file>

<file path=ppt/slides/_rels/slide10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4.xm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0.xml"/><Relationship Id="rId4" Type="http://schemas.openxmlformats.org/officeDocument/2006/relationships/slide" Target="/ppt/slides/slide10.xml"/><Relationship Id="rId9" Type="http://schemas.openxmlformats.org/officeDocument/2006/relationships/slide" Target="/ppt/slides/slide14.xml"/><Relationship Id="rId5" Type="http://schemas.openxmlformats.org/officeDocument/2006/relationships/slide" Target="/ppt/slides/slide23.xml"/><Relationship Id="rId6" Type="http://schemas.openxmlformats.org/officeDocument/2006/relationships/slide" Target="/ppt/slides/slide23.xml"/><Relationship Id="rId7" Type="http://schemas.openxmlformats.org/officeDocument/2006/relationships/slide" Target="/ppt/slides/slide17.xml"/><Relationship Id="rId8" Type="http://schemas.openxmlformats.org/officeDocument/2006/relationships/slide" Target="/ppt/slides/slide17.xml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4.xm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1.xml"/><Relationship Id="rId4" Type="http://schemas.openxmlformats.org/officeDocument/2006/relationships/slide" Target="/ppt/slides/slide11.xml"/><Relationship Id="rId9" Type="http://schemas.openxmlformats.org/officeDocument/2006/relationships/slide" Target="/ppt/slides/slide14.xml"/><Relationship Id="rId5" Type="http://schemas.openxmlformats.org/officeDocument/2006/relationships/slide" Target="/ppt/slides/slide23.xml"/><Relationship Id="rId6" Type="http://schemas.openxmlformats.org/officeDocument/2006/relationships/slide" Target="/ppt/slides/slide23.xml"/><Relationship Id="rId7" Type="http://schemas.openxmlformats.org/officeDocument/2006/relationships/slide" Target="/ppt/slides/slide17.xml"/><Relationship Id="rId8" Type="http://schemas.openxmlformats.org/officeDocument/2006/relationships/slide" Target="/ppt/slides/slide17.xml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4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2.xml"/><Relationship Id="rId4" Type="http://schemas.openxmlformats.org/officeDocument/2006/relationships/slide" Target="/ppt/slides/slide12.xml"/><Relationship Id="rId9" Type="http://schemas.openxmlformats.org/officeDocument/2006/relationships/slide" Target="/ppt/slides/slide14.xml"/><Relationship Id="rId5" Type="http://schemas.openxmlformats.org/officeDocument/2006/relationships/slide" Target="/ppt/slides/slide23.xml"/><Relationship Id="rId6" Type="http://schemas.openxmlformats.org/officeDocument/2006/relationships/slide" Target="/ppt/slides/slide23.xml"/><Relationship Id="rId7" Type="http://schemas.openxmlformats.org/officeDocument/2006/relationships/slide" Target="/ppt/slides/slide17.xml"/><Relationship Id="rId8" Type="http://schemas.openxmlformats.org/officeDocument/2006/relationships/slide" Target="/ppt/slides/slide17.xml"/></Relationships>
</file>

<file path=ppt/slides/_rels/slide13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4.xm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3.xml"/><Relationship Id="rId4" Type="http://schemas.openxmlformats.org/officeDocument/2006/relationships/slide" Target="/ppt/slides/slide13.xml"/><Relationship Id="rId9" Type="http://schemas.openxmlformats.org/officeDocument/2006/relationships/slide" Target="/ppt/slides/slide14.xml"/><Relationship Id="rId5" Type="http://schemas.openxmlformats.org/officeDocument/2006/relationships/slide" Target="/ppt/slides/slide23.xml"/><Relationship Id="rId6" Type="http://schemas.openxmlformats.org/officeDocument/2006/relationships/slide" Target="/ppt/slides/slide23.xml"/><Relationship Id="rId7" Type="http://schemas.openxmlformats.org/officeDocument/2006/relationships/slide" Target="/ppt/slides/slide17.xml"/><Relationship Id="rId8" Type="http://schemas.openxmlformats.org/officeDocument/2006/relationships/slide" Target="/ppt/slides/slide17.xml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4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4.xml"/><Relationship Id="rId4" Type="http://schemas.openxmlformats.org/officeDocument/2006/relationships/slide" Target="/ppt/slides/slide14.xml"/><Relationship Id="rId9" Type="http://schemas.openxmlformats.org/officeDocument/2006/relationships/slide" Target="/ppt/slides/slide14.xml"/><Relationship Id="rId5" Type="http://schemas.openxmlformats.org/officeDocument/2006/relationships/slide" Target="/ppt/slides/slide23.xml"/><Relationship Id="rId6" Type="http://schemas.openxmlformats.org/officeDocument/2006/relationships/slide" Target="/ppt/slides/slide23.xml"/><Relationship Id="rId7" Type="http://schemas.openxmlformats.org/officeDocument/2006/relationships/slide" Target="/ppt/slides/slide17.xml"/><Relationship Id="rId8" Type="http://schemas.openxmlformats.org/officeDocument/2006/relationships/slide" Target="/ppt/slides/slide17.xml"/></Relationships>
</file>

<file path=ppt/slides/_rels/slide15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5.xm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15.xml"/><Relationship Id="rId4" Type="http://schemas.openxmlformats.org/officeDocument/2006/relationships/slide" Target="/ppt/slides/slide15.xml"/><Relationship Id="rId9" Type="http://schemas.openxmlformats.org/officeDocument/2006/relationships/slide" Target="/ppt/slides/slide15.xml"/><Relationship Id="rId5" Type="http://schemas.openxmlformats.org/officeDocument/2006/relationships/slide" Target="/ppt/slides/slide23.xml"/><Relationship Id="rId6" Type="http://schemas.openxmlformats.org/officeDocument/2006/relationships/slide" Target="/ppt/slides/slide23.xml"/><Relationship Id="rId7" Type="http://schemas.openxmlformats.org/officeDocument/2006/relationships/slide" Target="/ppt/slides/slide17.xml"/><Relationship Id="rId8" Type="http://schemas.openxmlformats.org/officeDocument/2006/relationships/slide" Target="/ppt/slides/slide17.xml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slide" Target="/ppt/slides/slide16.xm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16.xml"/><Relationship Id="rId4" Type="http://schemas.openxmlformats.org/officeDocument/2006/relationships/slide" Target="/ppt/slides/slide16.xml"/><Relationship Id="rId9" Type="http://schemas.openxmlformats.org/officeDocument/2006/relationships/slide" Target="/ppt/slides/slide16.xml"/><Relationship Id="rId5" Type="http://schemas.openxmlformats.org/officeDocument/2006/relationships/slide" Target="/ppt/slides/slide23.xml"/><Relationship Id="rId6" Type="http://schemas.openxmlformats.org/officeDocument/2006/relationships/slide" Target="/ppt/slides/slide23.xml"/><Relationship Id="rId7" Type="http://schemas.openxmlformats.org/officeDocument/2006/relationships/slide" Target="/ppt/slides/slide17.xml"/><Relationship Id="rId8" Type="http://schemas.openxmlformats.org/officeDocument/2006/relationships/slide" Target="/ppt/slides/slide17.xml"/></Relationships>
</file>

<file path=ppt/slides/_rels/slide17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17.xml"/><Relationship Id="rId4" Type="http://schemas.openxmlformats.org/officeDocument/2006/relationships/slide" Target="/ppt/slides/slide17.xml"/><Relationship Id="rId9" Type="http://schemas.openxmlformats.org/officeDocument/2006/relationships/slide" Target="/ppt/slides/slide17.xml"/><Relationship Id="rId5" Type="http://schemas.openxmlformats.org/officeDocument/2006/relationships/slide" Target="/ppt/slides/slide23.xml"/><Relationship Id="rId6" Type="http://schemas.openxmlformats.org/officeDocument/2006/relationships/slide" Target="/ppt/slides/slide23.xml"/><Relationship Id="rId7" Type="http://schemas.openxmlformats.org/officeDocument/2006/relationships/slide" Target="/ppt/slides/slide17.xml"/><Relationship Id="rId8" Type="http://schemas.openxmlformats.org/officeDocument/2006/relationships/slide" Target="/ppt/slides/slide17.xml"/></Relationships>
</file>

<file path=ppt/slides/_rels/slide18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8.xm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18.xml"/><Relationship Id="rId4" Type="http://schemas.openxmlformats.org/officeDocument/2006/relationships/slide" Target="/ppt/slides/slide18.xml"/><Relationship Id="rId9" Type="http://schemas.openxmlformats.org/officeDocument/2006/relationships/slide" Target="/ppt/slides/slide18.xml"/><Relationship Id="rId5" Type="http://schemas.openxmlformats.org/officeDocument/2006/relationships/slide" Target="/ppt/slides/slide23.xml"/><Relationship Id="rId6" Type="http://schemas.openxmlformats.org/officeDocument/2006/relationships/slide" Target="/ppt/slides/slide23.xml"/><Relationship Id="rId7" Type="http://schemas.openxmlformats.org/officeDocument/2006/relationships/slide" Target="/ppt/slides/slide18.xml"/><Relationship Id="rId8" Type="http://schemas.openxmlformats.org/officeDocument/2006/relationships/slide" Target="/ppt/slides/slide18.xml"/></Relationships>
</file>

<file path=ppt/slides/_rels/slide19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9.xm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19.xml"/><Relationship Id="rId4" Type="http://schemas.openxmlformats.org/officeDocument/2006/relationships/slide" Target="/ppt/slides/slide19.xml"/><Relationship Id="rId9" Type="http://schemas.openxmlformats.org/officeDocument/2006/relationships/slide" Target="/ppt/slides/slide19.xml"/><Relationship Id="rId5" Type="http://schemas.openxmlformats.org/officeDocument/2006/relationships/slide" Target="/ppt/slides/slide23.xml"/><Relationship Id="rId6" Type="http://schemas.openxmlformats.org/officeDocument/2006/relationships/slide" Target="/ppt/slides/slide23.xml"/><Relationship Id="rId7" Type="http://schemas.openxmlformats.org/officeDocument/2006/relationships/slide" Target="/ppt/slides/slide19.xml"/><Relationship Id="rId8" Type="http://schemas.openxmlformats.org/officeDocument/2006/relationships/slide" Target="/ppt/slides/slide19.xml"/></Relationships>
</file>

<file path=ppt/slides/_rels/slide2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4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9" Type="http://schemas.openxmlformats.org/officeDocument/2006/relationships/slide" Target="/ppt/slides/slide14.xml"/><Relationship Id="rId5" Type="http://schemas.openxmlformats.org/officeDocument/2006/relationships/slide" Target="/ppt/slides/slide23.xml"/><Relationship Id="rId6" Type="http://schemas.openxmlformats.org/officeDocument/2006/relationships/slide" Target="/ppt/slides/slide23.xml"/><Relationship Id="rId7" Type="http://schemas.openxmlformats.org/officeDocument/2006/relationships/slide" Target="/ppt/slides/slide17.xml"/><Relationship Id="rId8" Type="http://schemas.openxmlformats.org/officeDocument/2006/relationships/slide" Target="/ppt/slides/slide17.xml"/></Relationships>
</file>

<file path=ppt/slides/_rels/slide20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20.xm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20.xml"/><Relationship Id="rId4" Type="http://schemas.openxmlformats.org/officeDocument/2006/relationships/slide" Target="/ppt/slides/slide20.xml"/><Relationship Id="rId9" Type="http://schemas.openxmlformats.org/officeDocument/2006/relationships/slide" Target="/ppt/slides/slide20.xml"/><Relationship Id="rId5" Type="http://schemas.openxmlformats.org/officeDocument/2006/relationships/slide" Target="/ppt/slides/slide23.xml"/><Relationship Id="rId6" Type="http://schemas.openxmlformats.org/officeDocument/2006/relationships/slide" Target="/ppt/slides/slide23.xml"/><Relationship Id="rId7" Type="http://schemas.openxmlformats.org/officeDocument/2006/relationships/slide" Target="/ppt/slides/slide20.xml"/><Relationship Id="rId8" Type="http://schemas.openxmlformats.org/officeDocument/2006/relationships/slide" Target="/ppt/slides/slide20.xml"/></Relationships>
</file>

<file path=ppt/slides/_rels/slide21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21.xm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21.xml"/><Relationship Id="rId4" Type="http://schemas.openxmlformats.org/officeDocument/2006/relationships/slide" Target="/ppt/slides/slide21.xml"/><Relationship Id="rId9" Type="http://schemas.openxmlformats.org/officeDocument/2006/relationships/slide" Target="/ppt/slides/slide21.xml"/><Relationship Id="rId5" Type="http://schemas.openxmlformats.org/officeDocument/2006/relationships/slide" Target="/ppt/slides/slide23.xml"/><Relationship Id="rId6" Type="http://schemas.openxmlformats.org/officeDocument/2006/relationships/slide" Target="/ppt/slides/slide23.xml"/><Relationship Id="rId7" Type="http://schemas.openxmlformats.org/officeDocument/2006/relationships/slide" Target="/ppt/slides/slide21.xml"/><Relationship Id="rId8" Type="http://schemas.openxmlformats.org/officeDocument/2006/relationships/slide" Target="/ppt/slides/slide21.xml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slide" Target="/ppt/slides/slide22.xml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22.xml"/><Relationship Id="rId4" Type="http://schemas.openxmlformats.org/officeDocument/2006/relationships/slide" Target="/ppt/slides/slide22.xml"/><Relationship Id="rId9" Type="http://schemas.openxmlformats.org/officeDocument/2006/relationships/slide" Target="/ppt/slides/slide22.xml"/><Relationship Id="rId5" Type="http://schemas.openxmlformats.org/officeDocument/2006/relationships/slide" Target="/ppt/slides/slide23.xml"/><Relationship Id="rId6" Type="http://schemas.openxmlformats.org/officeDocument/2006/relationships/slide" Target="/ppt/slides/slide23.xml"/><Relationship Id="rId7" Type="http://schemas.openxmlformats.org/officeDocument/2006/relationships/slide" Target="/ppt/slides/slide22.xml"/><Relationship Id="rId8" Type="http://schemas.openxmlformats.org/officeDocument/2006/relationships/slide" Target="/ppt/slides/slide22.xml"/></Relationships>
</file>

<file path=ppt/slides/_rels/slide23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23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slide" Target="/ppt/slides/slide23.xml"/><Relationship Id="rId4" Type="http://schemas.openxmlformats.org/officeDocument/2006/relationships/slide" Target="/ppt/slides/slide23.xml"/><Relationship Id="rId9" Type="http://schemas.openxmlformats.org/officeDocument/2006/relationships/slide" Target="/ppt/slides/slide23.xml"/><Relationship Id="rId5" Type="http://schemas.openxmlformats.org/officeDocument/2006/relationships/slide" Target="/ppt/slides/slide23.xml"/><Relationship Id="rId6" Type="http://schemas.openxmlformats.org/officeDocument/2006/relationships/slide" Target="/ppt/slides/slide23.xml"/><Relationship Id="rId7" Type="http://schemas.openxmlformats.org/officeDocument/2006/relationships/slide" Target="/ppt/slides/slide23.xml"/><Relationship Id="rId8" Type="http://schemas.openxmlformats.org/officeDocument/2006/relationships/slide" Target="/ppt/slides/slide23.xml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slide" Target="/ppt/slides/slide24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24.xml"/><Relationship Id="rId4" Type="http://schemas.openxmlformats.org/officeDocument/2006/relationships/slide" Target="/ppt/slides/slide24.xml"/><Relationship Id="rId9" Type="http://schemas.openxmlformats.org/officeDocument/2006/relationships/slide" Target="/ppt/slides/slide24.xml"/><Relationship Id="rId5" Type="http://schemas.openxmlformats.org/officeDocument/2006/relationships/slide" Target="/ppt/slides/slide24.xml"/><Relationship Id="rId6" Type="http://schemas.openxmlformats.org/officeDocument/2006/relationships/slide" Target="/ppt/slides/slide24.xml"/><Relationship Id="rId7" Type="http://schemas.openxmlformats.org/officeDocument/2006/relationships/slide" Target="/ppt/slides/slide24.xml"/><Relationship Id="rId8" Type="http://schemas.openxmlformats.org/officeDocument/2006/relationships/slide" Target="/ppt/slides/slide24.xml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slide" Target="/ppt/slides/slide25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25.xml"/><Relationship Id="rId4" Type="http://schemas.openxmlformats.org/officeDocument/2006/relationships/slide" Target="/ppt/slides/slide25.xml"/><Relationship Id="rId9" Type="http://schemas.openxmlformats.org/officeDocument/2006/relationships/slide" Target="/ppt/slides/slide25.xml"/><Relationship Id="rId5" Type="http://schemas.openxmlformats.org/officeDocument/2006/relationships/slide" Target="/ppt/slides/slide25.xml"/><Relationship Id="rId6" Type="http://schemas.openxmlformats.org/officeDocument/2006/relationships/slide" Target="/ppt/slides/slide25.xml"/><Relationship Id="rId7" Type="http://schemas.openxmlformats.org/officeDocument/2006/relationships/slide" Target="/ppt/slides/slide25.xml"/><Relationship Id="rId8" Type="http://schemas.openxmlformats.org/officeDocument/2006/relationships/slide" Target="/ppt/slides/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9" Type="http://schemas.openxmlformats.org/officeDocument/2006/relationships/slide" Target="/ppt/slides/slide14.xml"/><Relationship Id="rId5" Type="http://schemas.openxmlformats.org/officeDocument/2006/relationships/slide" Target="/ppt/slides/slide23.xml"/><Relationship Id="rId6" Type="http://schemas.openxmlformats.org/officeDocument/2006/relationships/slide" Target="/ppt/slides/slide23.xml"/><Relationship Id="rId7" Type="http://schemas.openxmlformats.org/officeDocument/2006/relationships/slide" Target="/ppt/slides/slide17.xml"/><Relationship Id="rId8" Type="http://schemas.openxmlformats.org/officeDocument/2006/relationships/slide" Target="/ppt/slides/slide17.xml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4.xm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4.xml"/><Relationship Id="rId4" Type="http://schemas.openxmlformats.org/officeDocument/2006/relationships/slide" Target="/ppt/slides/slide4.xml"/><Relationship Id="rId9" Type="http://schemas.openxmlformats.org/officeDocument/2006/relationships/slide" Target="/ppt/slides/slide14.xml"/><Relationship Id="rId5" Type="http://schemas.openxmlformats.org/officeDocument/2006/relationships/slide" Target="/ppt/slides/slide23.xml"/><Relationship Id="rId6" Type="http://schemas.openxmlformats.org/officeDocument/2006/relationships/slide" Target="/ppt/slides/slide23.xml"/><Relationship Id="rId7" Type="http://schemas.openxmlformats.org/officeDocument/2006/relationships/slide" Target="/ppt/slides/slide17.xml"/><Relationship Id="rId8" Type="http://schemas.openxmlformats.org/officeDocument/2006/relationships/slide" Target="/ppt/slides/slide17.xml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4.xm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5.xml"/><Relationship Id="rId4" Type="http://schemas.openxmlformats.org/officeDocument/2006/relationships/slide" Target="/ppt/slides/slide5.xml"/><Relationship Id="rId9" Type="http://schemas.openxmlformats.org/officeDocument/2006/relationships/slide" Target="/ppt/slides/slide14.xml"/><Relationship Id="rId5" Type="http://schemas.openxmlformats.org/officeDocument/2006/relationships/slide" Target="/ppt/slides/slide23.xml"/><Relationship Id="rId6" Type="http://schemas.openxmlformats.org/officeDocument/2006/relationships/slide" Target="/ppt/slides/slide23.xml"/><Relationship Id="rId7" Type="http://schemas.openxmlformats.org/officeDocument/2006/relationships/slide" Target="/ppt/slides/slide17.xml"/><Relationship Id="rId8" Type="http://schemas.openxmlformats.org/officeDocument/2006/relationships/slide" Target="/ppt/slides/slide17.xml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4.xm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6.xml"/><Relationship Id="rId4" Type="http://schemas.openxmlformats.org/officeDocument/2006/relationships/slide" Target="/ppt/slides/slide6.xml"/><Relationship Id="rId9" Type="http://schemas.openxmlformats.org/officeDocument/2006/relationships/slide" Target="/ppt/slides/slide14.xml"/><Relationship Id="rId5" Type="http://schemas.openxmlformats.org/officeDocument/2006/relationships/slide" Target="/ppt/slides/slide23.xml"/><Relationship Id="rId6" Type="http://schemas.openxmlformats.org/officeDocument/2006/relationships/slide" Target="/ppt/slides/slide23.xml"/><Relationship Id="rId7" Type="http://schemas.openxmlformats.org/officeDocument/2006/relationships/slide" Target="/ppt/slides/slide17.xml"/><Relationship Id="rId8" Type="http://schemas.openxmlformats.org/officeDocument/2006/relationships/slide" Target="/ppt/slides/slide17.xml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4.xm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7.xml"/><Relationship Id="rId4" Type="http://schemas.openxmlformats.org/officeDocument/2006/relationships/slide" Target="/ppt/slides/slide7.xml"/><Relationship Id="rId9" Type="http://schemas.openxmlformats.org/officeDocument/2006/relationships/slide" Target="/ppt/slides/slide14.xml"/><Relationship Id="rId5" Type="http://schemas.openxmlformats.org/officeDocument/2006/relationships/slide" Target="/ppt/slides/slide23.xml"/><Relationship Id="rId6" Type="http://schemas.openxmlformats.org/officeDocument/2006/relationships/slide" Target="/ppt/slides/slide23.xml"/><Relationship Id="rId7" Type="http://schemas.openxmlformats.org/officeDocument/2006/relationships/slide" Target="/ppt/slides/slide17.xml"/><Relationship Id="rId8" Type="http://schemas.openxmlformats.org/officeDocument/2006/relationships/slide" Target="/ppt/slides/slide17.xml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4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8.xml"/><Relationship Id="rId4" Type="http://schemas.openxmlformats.org/officeDocument/2006/relationships/slide" Target="/ppt/slides/slide8.xml"/><Relationship Id="rId9" Type="http://schemas.openxmlformats.org/officeDocument/2006/relationships/slide" Target="/ppt/slides/slide14.xml"/><Relationship Id="rId5" Type="http://schemas.openxmlformats.org/officeDocument/2006/relationships/slide" Target="/ppt/slides/slide23.xml"/><Relationship Id="rId6" Type="http://schemas.openxmlformats.org/officeDocument/2006/relationships/slide" Target="/ppt/slides/slide23.xml"/><Relationship Id="rId7" Type="http://schemas.openxmlformats.org/officeDocument/2006/relationships/slide" Target="/ppt/slides/slide17.xml"/><Relationship Id="rId8" Type="http://schemas.openxmlformats.org/officeDocument/2006/relationships/slide" Target="/ppt/slides/slide17.xml"/></Relationships>
</file>

<file path=ppt/slides/_rels/slide9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4.xm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9.xml"/><Relationship Id="rId4" Type="http://schemas.openxmlformats.org/officeDocument/2006/relationships/slide" Target="/ppt/slides/slide9.xml"/><Relationship Id="rId9" Type="http://schemas.openxmlformats.org/officeDocument/2006/relationships/slide" Target="/ppt/slides/slide14.xml"/><Relationship Id="rId5" Type="http://schemas.openxmlformats.org/officeDocument/2006/relationships/slide" Target="/ppt/slides/slide23.xml"/><Relationship Id="rId6" Type="http://schemas.openxmlformats.org/officeDocument/2006/relationships/slide" Target="/ppt/slides/slide23.xml"/><Relationship Id="rId7" Type="http://schemas.openxmlformats.org/officeDocument/2006/relationships/slide" Target="/ppt/slides/slide17.xml"/><Relationship Id="rId8" Type="http://schemas.openxmlformats.org/officeDocument/2006/relationships/slide" Target="/ppt/slides/slide1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/>
          <p:nvPr/>
        </p:nvSpPr>
        <p:spPr>
          <a:xfrm>
            <a:off x="942975" y="3691222"/>
            <a:ext cx="4392300" cy="390600"/>
          </a:xfrm>
          <a:prstGeom prst="roundRect">
            <a:avLst>
              <a:gd fmla="val 23842" name="adj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157163" rotWithShape="0" algn="bl" dir="5400000" dist="9525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>
            <a:hlinkClick action="ppaction://hlinksldjump" r:id="rId3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01</a:t>
            </a:r>
            <a:endParaRPr b="1" sz="3200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6" name="Google Shape;156;p22"/>
          <p:cNvSpPr/>
          <p:nvPr/>
        </p:nvSpPr>
        <p:spPr>
          <a:xfrm flipH="1">
            <a:off x="5549442" y="3718172"/>
            <a:ext cx="336704" cy="336704"/>
          </a:xfrm>
          <a:custGeom>
            <a:rect b="b" l="l" r="r" t="t"/>
            <a:pathLst>
              <a:path extrusionOk="0" h="18587" w="18587">
                <a:moveTo>
                  <a:pt x="10522" y="4265"/>
                </a:moveTo>
                <a:lnTo>
                  <a:pt x="5493" y="9294"/>
                </a:lnTo>
                <a:lnTo>
                  <a:pt x="10522" y="14300"/>
                </a:lnTo>
                <a:lnTo>
                  <a:pt x="11542" y="13280"/>
                </a:lnTo>
                <a:lnTo>
                  <a:pt x="7556" y="9294"/>
                </a:lnTo>
                <a:lnTo>
                  <a:pt x="11542" y="5284"/>
                </a:lnTo>
                <a:lnTo>
                  <a:pt x="10522" y="4265"/>
                </a:lnTo>
                <a:close/>
                <a:moveTo>
                  <a:pt x="9294" y="1437"/>
                </a:moveTo>
                <a:cubicBezTo>
                  <a:pt x="13604" y="1437"/>
                  <a:pt x="17127" y="4960"/>
                  <a:pt x="17127" y="9294"/>
                </a:cubicBezTo>
                <a:cubicBezTo>
                  <a:pt x="17127" y="13604"/>
                  <a:pt x="13604" y="17127"/>
                  <a:pt x="9294" y="17127"/>
                </a:cubicBezTo>
                <a:cubicBezTo>
                  <a:pt x="4960" y="17127"/>
                  <a:pt x="1437" y="13604"/>
                  <a:pt x="1437" y="9294"/>
                </a:cubicBezTo>
                <a:cubicBezTo>
                  <a:pt x="1437" y="4960"/>
                  <a:pt x="4960" y="1437"/>
                  <a:pt x="9294" y="1437"/>
                </a:cubicBezTo>
                <a:close/>
                <a:moveTo>
                  <a:pt x="9294" y="0"/>
                </a:moveTo>
                <a:cubicBezTo>
                  <a:pt x="6814" y="0"/>
                  <a:pt x="4473" y="951"/>
                  <a:pt x="2712" y="2712"/>
                </a:cubicBezTo>
                <a:cubicBezTo>
                  <a:pt x="951" y="4473"/>
                  <a:pt x="0" y="6814"/>
                  <a:pt x="0" y="9294"/>
                </a:cubicBezTo>
                <a:cubicBezTo>
                  <a:pt x="0" y="11773"/>
                  <a:pt x="951" y="14114"/>
                  <a:pt x="2712" y="15852"/>
                </a:cubicBezTo>
                <a:cubicBezTo>
                  <a:pt x="4473" y="17614"/>
                  <a:pt x="6814" y="18587"/>
                  <a:pt x="9294" y="18587"/>
                </a:cubicBezTo>
                <a:cubicBezTo>
                  <a:pt x="11773" y="18587"/>
                  <a:pt x="14114" y="17614"/>
                  <a:pt x="15852" y="15852"/>
                </a:cubicBezTo>
                <a:cubicBezTo>
                  <a:pt x="17614" y="14114"/>
                  <a:pt x="18587" y="11773"/>
                  <a:pt x="18587" y="9294"/>
                </a:cubicBezTo>
                <a:cubicBezTo>
                  <a:pt x="18587" y="6814"/>
                  <a:pt x="17614" y="4473"/>
                  <a:pt x="15852" y="2712"/>
                </a:cubicBezTo>
                <a:cubicBezTo>
                  <a:pt x="14114" y="951"/>
                  <a:pt x="11773" y="0"/>
                  <a:pt x="92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8138263" y="651619"/>
            <a:ext cx="464675" cy="465250"/>
          </a:xfrm>
          <a:custGeom>
            <a:rect b="b" l="l" r="r" t="t"/>
            <a:pathLst>
              <a:path extrusionOk="0" h="18610" w="18587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>
            <a:hlinkClick action="ppaction://hlinksldjump" r:id="rId5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04</a:t>
            </a:r>
            <a:endParaRPr b="1" sz="3200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9" name="Google Shape;159;p22">
            <a:hlinkClick action="ppaction://hlinksldjump" r:id="rId7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03</a:t>
            </a:r>
            <a:endParaRPr b="1" sz="3200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0" name="Google Shape;160;p22">
            <a:hlinkClick action="ppaction://hlinksldjump" r:id="rId9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02</a:t>
            </a:r>
            <a:endParaRPr b="1" sz="32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1" name="Google Shape;161;p22"/>
          <p:cNvSpPr txBox="1"/>
          <p:nvPr>
            <p:ph type="ctrTitle"/>
          </p:nvPr>
        </p:nvSpPr>
        <p:spPr>
          <a:xfrm>
            <a:off x="893575" y="1041050"/>
            <a:ext cx="6532500" cy="2078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Project</a:t>
            </a:r>
            <a:br>
              <a:rPr lang="fr"/>
            </a:br>
            <a:r>
              <a:rPr lang="fr"/>
              <a:t>Operating Systems</a:t>
            </a:r>
            <a:br>
              <a:rPr lang="fr"/>
            </a:br>
            <a:r>
              <a:rPr lang="fr"/>
              <a:t>Scheduling Algorithm</a:t>
            </a:r>
            <a:endParaRPr/>
          </a:p>
        </p:txBody>
      </p:sp>
      <p:sp>
        <p:nvSpPr>
          <p:cNvPr id="162" name="Google Shape;162;p22"/>
          <p:cNvSpPr txBox="1"/>
          <p:nvPr>
            <p:ph idx="1" type="subTitle"/>
          </p:nvPr>
        </p:nvSpPr>
        <p:spPr>
          <a:xfrm>
            <a:off x="942975" y="3744172"/>
            <a:ext cx="3733800" cy="284700"/>
          </a:xfrm>
          <a:prstGeom prst="rect">
            <a:avLst/>
          </a:prstGeom>
        </p:spPr>
        <p:txBody>
          <a:bodyPr anchorCtr="0" anchor="t" bIns="91425" lIns="13715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4"/>
                </a:solidFill>
              </a:rPr>
              <a:t>Mateo Sheme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/>
          <p:nvPr/>
        </p:nvSpPr>
        <p:spPr>
          <a:xfrm>
            <a:off x="713275" y="2310500"/>
            <a:ext cx="5333400" cy="374400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1"/>
          <p:cNvSpPr txBox="1"/>
          <p:nvPr/>
        </p:nvSpPr>
        <p:spPr>
          <a:xfrm>
            <a:off x="713225" y="1219575"/>
            <a:ext cx="32652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Calculations</a:t>
            </a:r>
            <a:endParaRPr b="1" sz="23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4" name="Google Shape;314;p31"/>
          <p:cNvSpPr txBox="1"/>
          <p:nvPr/>
        </p:nvSpPr>
        <p:spPr>
          <a:xfrm>
            <a:off x="713225" y="1666875"/>
            <a:ext cx="64938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Turnaround time (TAT) =  Completion Time (CT) - Arrival Time (AT)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Waiting Time (WAT) = Turnaround Time (TAT) - Burst Time (BT)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aphicFrame>
        <p:nvGraphicFramePr>
          <p:cNvPr id="315" name="Google Shape;315;p31"/>
          <p:cNvGraphicFramePr/>
          <p:nvPr/>
        </p:nvGraphicFramePr>
        <p:xfrm>
          <a:off x="713200" y="2310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{6A82BB77-691F-4C14-A76B-5FD69B751638}</a:tableStyleId>
              </a:tblPr>
              <a:tblGrid>
                <a:gridCol w="1589800"/>
                <a:gridCol w="1818450"/>
                <a:gridCol w="1925075"/>
              </a:tblGrid>
              <a:tr h="37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Processes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45700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AVG (TAT) = 17.4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AVG (WAT) = 11.2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P1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</a:t>
                      </a: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- 0 = 15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</a:t>
                      </a: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- 15 = 0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17</a:t>
                      </a: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- 2 = 15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</a:t>
                      </a: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- 2 = 13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P3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23</a:t>
                      </a: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- 4 = 19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19</a:t>
                      </a: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- 4 = 15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P4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19</a:t>
                      </a: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- 5 = 14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14</a:t>
                      </a: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- 2 = 12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P5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31</a:t>
                      </a: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- 7 = 24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24</a:t>
                      </a: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- 8 = 16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6" name="Google Shape;316;p31"/>
          <p:cNvSpPr txBox="1"/>
          <p:nvPr>
            <p:ph type="title"/>
          </p:nvPr>
        </p:nvSpPr>
        <p:spPr>
          <a:xfrm>
            <a:off x="612925" y="539525"/>
            <a:ext cx="69033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fr"/>
              <a:t>Shortest Job First (Non-Preemptive)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1"/>
          <p:cNvSpPr/>
          <p:nvPr/>
        </p:nvSpPr>
        <p:spPr>
          <a:xfrm>
            <a:off x="8019150" y="1408713"/>
            <a:ext cx="702900" cy="624000"/>
          </a:xfrm>
          <a:prstGeom prst="roundRect">
            <a:avLst>
              <a:gd fmla="val 23409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1"/>
          <p:cNvSpPr/>
          <p:nvPr/>
        </p:nvSpPr>
        <p:spPr>
          <a:xfrm>
            <a:off x="8138263" y="641694"/>
            <a:ext cx="464675" cy="465250"/>
          </a:xfrm>
          <a:custGeom>
            <a:rect b="b" l="l" r="r" t="t"/>
            <a:pathLst>
              <a:path extrusionOk="0" h="18610" w="18587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1">
            <a:hlinkClick action="ppaction://hlinksldjump" r:id="rId3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01</a:t>
            </a:r>
            <a:endParaRPr b="1"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0" name="Google Shape;320;p31">
            <a:hlinkClick action="ppaction://hlinksldjump" r:id="rId5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04</a:t>
            </a:r>
            <a:endParaRPr b="1" sz="3200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1" name="Google Shape;321;p31">
            <a:hlinkClick action="ppaction://hlinksldjump" r:id="rId7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03</a:t>
            </a:r>
            <a:endParaRPr b="1" sz="3200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2" name="Google Shape;322;p31">
            <a:hlinkClick action="ppaction://hlinksldjump" r:id="rId9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02</a:t>
            </a:r>
            <a:endParaRPr b="1" sz="32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"/>
          <p:cNvSpPr/>
          <p:nvPr/>
        </p:nvSpPr>
        <p:spPr>
          <a:xfrm>
            <a:off x="713275" y="2310500"/>
            <a:ext cx="5333400" cy="374400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2"/>
          <p:cNvSpPr txBox="1"/>
          <p:nvPr/>
        </p:nvSpPr>
        <p:spPr>
          <a:xfrm>
            <a:off x="713225" y="1219575"/>
            <a:ext cx="54900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Calculations with context switch of 2 ns</a:t>
            </a:r>
            <a:endParaRPr b="1" sz="23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9" name="Google Shape;329;p32"/>
          <p:cNvSpPr txBox="1"/>
          <p:nvPr/>
        </p:nvSpPr>
        <p:spPr>
          <a:xfrm>
            <a:off x="713225" y="1666875"/>
            <a:ext cx="64938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Turnaround time (TAT) =  Completion Time (CT) - Arrival Time (AT)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Waiting Time (WAT) = Turnaround Time (TAT) - Burst Time (BT)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aphicFrame>
        <p:nvGraphicFramePr>
          <p:cNvPr id="330" name="Google Shape;330;p32"/>
          <p:cNvGraphicFramePr/>
          <p:nvPr/>
        </p:nvGraphicFramePr>
        <p:xfrm>
          <a:off x="713200" y="2310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{6A82BB77-691F-4C14-A76B-5FD69B751638}</a:tableStyleId>
              </a:tblPr>
              <a:tblGrid>
                <a:gridCol w="1589800"/>
                <a:gridCol w="1818450"/>
                <a:gridCol w="1925075"/>
              </a:tblGrid>
              <a:tr h="37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Processes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45700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AVG (TAT) = 17.6</a:t>
                      </a:r>
                      <a:r>
                        <a:rPr b="1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</a:t>
                      </a:r>
                      <a:r>
                        <a:rPr b="1" lang="fr">
                          <a:solidFill>
                            <a:srgbClr val="FFFF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× 10</a:t>
                      </a:r>
                      <a:r>
                        <a:rPr b="1" baseline="30000" lang="fr">
                          <a:solidFill>
                            <a:srgbClr val="FFFF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-6</a:t>
                      </a:r>
                      <a:endParaRPr b="1">
                        <a:solidFill>
                          <a:srgbClr val="FFFF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AVG (WAT) = 11.4</a:t>
                      </a:r>
                      <a:r>
                        <a:rPr b="1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</a:t>
                      </a:r>
                      <a:r>
                        <a:rPr b="1" lang="fr">
                          <a:solidFill>
                            <a:srgbClr val="FFFF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× 10</a:t>
                      </a:r>
                      <a:r>
                        <a:rPr b="1" baseline="30000" lang="fr">
                          <a:solidFill>
                            <a:srgbClr val="FFFF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-6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P1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</a:t>
                      </a: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+ 0.2 = 15.2 × 10</a:t>
                      </a:r>
                      <a:r>
                        <a:rPr baseline="30000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-6</a:t>
                      </a:r>
                      <a:endParaRPr baseline="300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+ 0.2 = 0.2 × 10</a:t>
                      </a:r>
                      <a:r>
                        <a:rPr baseline="30000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-6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</a:t>
                      </a: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+ 0.2 = 15.2 × 10</a:t>
                      </a:r>
                      <a:r>
                        <a:rPr baseline="30000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-6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13</a:t>
                      </a: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+ 0.2 = 13.2 × 10</a:t>
                      </a:r>
                      <a:r>
                        <a:rPr baseline="30000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-6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P3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19</a:t>
                      </a: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+ 0.2 = 19.2 × 10</a:t>
                      </a:r>
                      <a:r>
                        <a:rPr baseline="30000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-6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</a:t>
                      </a: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+ 0.2 = 15.2 × 10</a:t>
                      </a:r>
                      <a:r>
                        <a:rPr baseline="30000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-6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P4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14</a:t>
                      </a: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+ 0.2 = 14.2 × 10</a:t>
                      </a:r>
                      <a:r>
                        <a:rPr baseline="30000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-6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12</a:t>
                      </a: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+ 0.2 = 12.2 × 10</a:t>
                      </a:r>
                      <a:r>
                        <a:rPr baseline="30000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-6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P5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24</a:t>
                      </a: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+ 0.2 = 24.2 × 10</a:t>
                      </a:r>
                      <a:r>
                        <a:rPr baseline="30000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-6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16</a:t>
                      </a: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+ 0.2 = 16.2 × 10</a:t>
                      </a:r>
                      <a:r>
                        <a:rPr baseline="30000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-6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1" name="Google Shape;331;p32"/>
          <p:cNvSpPr txBox="1"/>
          <p:nvPr>
            <p:ph type="title"/>
          </p:nvPr>
        </p:nvSpPr>
        <p:spPr>
          <a:xfrm>
            <a:off x="612925" y="539525"/>
            <a:ext cx="7229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Shortest Job First (Non-Preemptive)</a:t>
            </a:r>
            <a:endParaRPr/>
          </a:p>
        </p:txBody>
      </p:sp>
      <p:sp>
        <p:nvSpPr>
          <p:cNvPr id="332" name="Google Shape;332;p32"/>
          <p:cNvSpPr/>
          <p:nvPr/>
        </p:nvSpPr>
        <p:spPr>
          <a:xfrm>
            <a:off x="8019150" y="1408713"/>
            <a:ext cx="702900" cy="624000"/>
          </a:xfrm>
          <a:prstGeom prst="roundRect">
            <a:avLst>
              <a:gd fmla="val 23409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2"/>
          <p:cNvSpPr/>
          <p:nvPr/>
        </p:nvSpPr>
        <p:spPr>
          <a:xfrm>
            <a:off x="8138263" y="641694"/>
            <a:ext cx="464675" cy="465250"/>
          </a:xfrm>
          <a:custGeom>
            <a:rect b="b" l="l" r="r" t="t"/>
            <a:pathLst>
              <a:path extrusionOk="0" h="18610" w="18587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2">
            <a:hlinkClick action="ppaction://hlinksldjump" r:id="rId3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01</a:t>
            </a:r>
            <a:endParaRPr b="1"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5" name="Google Shape;335;p32">
            <a:hlinkClick action="ppaction://hlinksldjump" r:id="rId5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04</a:t>
            </a:r>
            <a:endParaRPr b="1" sz="3200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6" name="Google Shape;336;p32">
            <a:hlinkClick action="ppaction://hlinksldjump" r:id="rId7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03</a:t>
            </a:r>
            <a:endParaRPr b="1" sz="3200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7" name="Google Shape;337;p32">
            <a:hlinkClick action="ppaction://hlinksldjump" r:id="rId9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02</a:t>
            </a:r>
            <a:endParaRPr b="1" sz="32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"/>
          <p:cNvSpPr/>
          <p:nvPr/>
        </p:nvSpPr>
        <p:spPr>
          <a:xfrm>
            <a:off x="713225" y="783825"/>
            <a:ext cx="6714600" cy="441900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3" name="Google Shape;343;p33"/>
          <p:cNvGraphicFramePr/>
          <p:nvPr/>
        </p:nvGraphicFramePr>
        <p:xfrm>
          <a:off x="711875" y="87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{6A82BB77-691F-4C14-A76B-5FD69B751638}</a:tableStyleId>
              </a:tblPr>
              <a:tblGrid>
                <a:gridCol w="1040550"/>
                <a:gridCol w="354975"/>
                <a:gridCol w="354800"/>
                <a:gridCol w="354775"/>
                <a:gridCol w="354825"/>
                <a:gridCol w="354925"/>
                <a:gridCol w="354025"/>
                <a:gridCol w="355250"/>
                <a:gridCol w="354625"/>
                <a:gridCol w="355075"/>
                <a:gridCol w="354375"/>
                <a:gridCol w="358125"/>
                <a:gridCol w="352675"/>
                <a:gridCol w="353900"/>
                <a:gridCol w="354325"/>
                <a:gridCol w="355975"/>
                <a:gridCol w="354075"/>
              </a:tblGrid>
              <a:tr h="3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SFJ NPre</a:t>
                      </a:r>
                      <a:endParaRPr b="1" sz="1600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01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02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03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04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05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06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07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08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09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11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12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13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14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16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P1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P2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P3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P4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P5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4" name="Google Shape;344;p33"/>
          <p:cNvSpPr/>
          <p:nvPr/>
        </p:nvSpPr>
        <p:spPr>
          <a:xfrm>
            <a:off x="1753776" y="1324725"/>
            <a:ext cx="5321400" cy="106800"/>
          </a:xfrm>
          <a:prstGeom prst="roundRect">
            <a:avLst>
              <a:gd fmla="val 23842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3"/>
          <p:cNvSpPr/>
          <p:nvPr/>
        </p:nvSpPr>
        <p:spPr>
          <a:xfrm>
            <a:off x="7075075" y="1610900"/>
            <a:ext cx="348900" cy="106800"/>
          </a:xfrm>
          <a:prstGeom prst="roundRect">
            <a:avLst>
              <a:gd fmla="val 23842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3"/>
          <p:cNvSpPr txBox="1"/>
          <p:nvPr>
            <p:ph type="title"/>
          </p:nvPr>
        </p:nvSpPr>
        <p:spPr>
          <a:xfrm>
            <a:off x="611700" y="305625"/>
            <a:ext cx="68148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/>
              <a:t>Gantt Chart</a:t>
            </a:r>
            <a:endParaRPr sz="2600"/>
          </a:p>
        </p:txBody>
      </p:sp>
      <p:sp>
        <p:nvSpPr>
          <p:cNvPr id="347" name="Google Shape;347;p33"/>
          <p:cNvSpPr/>
          <p:nvPr/>
        </p:nvSpPr>
        <p:spPr>
          <a:xfrm>
            <a:off x="711888" y="2866350"/>
            <a:ext cx="6714600" cy="441900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8" name="Google Shape;348;p33"/>
          <p:cNvGraphicFramePr/>
          <p:nvPr/>
        </p:nvGraphicFramePr>
        <p:xfrm>
          <a:off x="711875" y="291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{6A82BB77-691F-4C14-A76B-5FD69B751638}</a:tableStyleId>
              </a:tblPr>
              <a:tblGrid>
                <a:gridCol w="1040550"/>
                <a:gridCol w="354975"/>
                <a:gridCol w="354800"/>
                <a:gridCol w="354775"/>
                <a:gridCol w="354825"/>
                <a:gridCol w="354925"/>
                <a:gridCol w="354025"/>
                <a:gridCol w="355250"/>
                <a:gridCol w="354625"/>
                <a:gridCol w="355075"/>
                <a:gridCol w="354375"/>
                <a:gridCol w="358125"/>
                <a:gridCol w="352675"/>
                <a:gridCol w="353900"/>
                <a:gridCol w="354325"/>
                <a:gridCol w="355975"/>
                <a:gridCol w="354075"/>
              </a:tblGrid>
              <a:tr h="34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SFJ NPre</a:t>
                      </a:r>
                      <a:endParaRPr b="1" sz="2000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17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18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19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20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21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22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23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24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25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26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27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28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29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30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31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32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P1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P2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P3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P4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P5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9" name="Google Shape;349;p33"/>
          <p:cNvSpPr/>
          <p:nvPr/>
        </p:nvSpPr>
        <p:spPr>
          <a:xfrm>
            <a:off x="2107400" y="4272375"/>
            <a:ext cx="702900" cy="106800"/>
          </a:xfrm>
          <a:prstGeom prst="roundRect">
            <a:avLst>
              <a:gd fmla="val 23842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3"/>
          <p:cNvSpPr/>
          <p:nvPr/>
        </p:nvSpPr>
        <p:spPr>
          <a:xfrm>
            <a:off x="2816976" y="3972675"/>
            <a:ext cx="1070400" cy="106800"/>
          </a:xfrm>
          <a:prstGeom prst="roundRect">
            <a:avLst>
              <a:gd fmla="val 23842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3"/>
          <p:cNvSpPr/>
          <p:nvPr/>
        </p:nvSpPr>
        <p:spPr>
          <a:xfrm>
            <a:off x="3887377" y="4572075"/>
            <a:ext cx="3187800" cy="106800"/>
          </a:xfrm>
          <a:prstGeom prst="roundRect">
            <a:avLst>
              <a:gd fmla="val 23842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" name="Google Shape;352;p33"/>
          <p:cNvCxnSpPr/>
          <p:nvPr/>
        </p:nvCxnSpPr>
        <p:spPr>
          <a:xfrm flipH="1" rot="10800000">
            <a:off x="2474100" y="587075"/>
            <a:ext cx="173700" cy="1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53" name="Google Shape;353;p33"/>
          <p:cNvSpPr txBox="1"/>
          <p:nvPr/>
        </p:nvSpPr>
        <p:spPr>
          <a:xfrm>
            <a:off x="2581900" y="380025"/>
            <a:ext cx="3489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P2</a:t>
            </a:r>
            <a:endParaRPr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354" name="Google Shape;354;p33"/>
          <p:cNvCxnSpPr/>
          <p:nvPr/>
        </p:nvCxnSpPr>
        <p:spPr>
          <a:xfrm flipH="1" rot="10800000">
            <a:off x="3179200" y="587075"/>
            <a:ext cx="173700" cy="1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55" name="Google Shape;355;p33"/>
          <p:cNvSpPr txBox="1"/>
          <p:nvPr/>
        </p:nvSpPr>
        <p:spPr>
          <a:xfrm>
            <a:off x="3287000" y="380025"/>
            <a:ext cx="3489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P3</a:t>
            </a:r>
            <a:endParaRPr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356" name="Google Shape;356;p33"/>
          <p:cNvCxnSpPr/>
          <p:nvPr/>
        </p:nvCxnSpPr>
        <p:spPr>
          <a:xfrm flipH="1" rot="10800000">
            <a:off x="3528100" y="587075"/>
            <a:ext cx="173700" cy="1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57" name="Google Shape;357;p33"/>
          <p:cNvSpPr txBox="1"/>
          <p:nvPr/>
        </p:nvSpPr>
        <p:spPr>
          <a:xfrm>
            <a:off x="3635900" y="380025"/>
            <a:ext cx="3489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P4</a:t>
            </a:r>
            <a:endParaRPr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358" name="Google Shape;358;p33"/>
          <p:cNvCxnSpPr/>
          <p:nvPr/>
        </p:nvCxnSpPr>
        <p:spPr>
          <a:xfrm flipH="1" rot="10800000">
            <a:off x="4231000" y="587075"/>
            <a:ext cx="173700" cy="1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59" name="Google Shape;359;p33"/>
          <p:cNvSpPr txBox="1"/>
          <p:nvPr/>
        </p:nvSpPr>
        <p:spPr>
          <a:xfrm>
            <a:off x="4338800" y="380025"/>
            <a:ext cx="3489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P7</a:t>
            </a:r>
            <a:endParaRPr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60" name="Google Shape;360;p33"/>
          <p:cNvSpPr/>
          <p:nvPr/>
        </p:nvSpPr>
        <p:spPr>
          <a:xfrm>
            <a:off x="1752425" y="3642788"/>
            <a:ext cx="348900" cy="106800"/>
          </a:xfrm>
          <a:prstGeom prst="roundRect">
            <a:avLst>
              <a:gd fmla="val 23842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3"/>
          <p:cNvSpPr/>
          <p:nvPr/>
        </p:nvSpPr>
        <p:spPr>
          <a:xfrm>
            <a:off x="8019150" y="1408713"/>
            <a:ext cx="702900" cy="624000"/>
          </a:xfrm>
          <a:prstGeom prst="roundRect">
            <a:avLst>
              <a:gd fmla="val 23409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3"/>
          <p:cNvSpPr/>
          <p:nvPr/>
        </p:nvSpPr>
        <p:spPr>
          <a:xfrm>
            <a:off x="8138263" y="641694"/>
            <a:ext cx="464675" cy="465250"/>
          </a:xfrm>
          <a:custGeom>
            <a:rect b="b" l="l" r="r" t="t"/>
            <a:pathLst>
              <a:path extrusionOk="0" h="18610" w="18587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3">
            <a:hlinkClick action="ppaction://hlinksldjump" r:id="rId3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01</a:t>
            </a:r>
            <a:endParaRPr b="1"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64" name="Google Shape;364;p33">
            <a:hlinkClick action="ppaction://hlinksldjump" r:id="rId5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04</a:t>
            </a:r>
            <a:endParaRPr b="1" sz="3200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65" name="Google Shape;365;p33">
            <a:hlinkClick action="ppaction://hlinksldjump" r:id="rId7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03</a:t>
            </a:r>
            <a:endParaRPr b="1" sz="3200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66" name="Google Shape;366;p33">
            <a:hlinkClick action="ppaction://hlinksldjump" r:id="rId9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02</a:t>
            </a:r>
            <a:endParaRPr b="1" sz="32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/>
          <p:nvPr/>
        </p:nvSpPr>
        <p:spPr>
          <a:xfrm>
            <a:off x="713275" y="1275175"/>
            <a:ext cx="6733500" cy="374400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2" name="Google Shape;372;p34"/>
          <p:cNvGraphicFramePr/>
          <p:nvPr/>
        </p:nvGraphicFramePr>
        <p:xfrm>
          <a:off x="713275" y="1275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{6A82BB77-691F-4C14-A76B-5FD69B751638}</a:tableStyleId>
              </a:tblPr>
              <a:tblGrid>
                <a:gridCol w="3140875"/>
                <a:gridCol w="3592625"/>
              </a:tblGrid>
              <a:tr h="53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2000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SJF (Preemptive)</a:t>
                      </a:r>
                      <a:endParaRPr b="1" sz="2000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45700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2000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SJF (Non-Preemptive)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Allows interruption of the current process when a shorter job arrives.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Once a process starts, it runs to completion, regardless of shorter jobs arriving later.</a:t>
                      </a:r>
                      <a:endParaRPr baseline="300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hlink"/>
                          </a:solidFill>
                        </a:rPr>
                        <a:t>Lower average TAT = </a:t>
                      </a:r>
                      <a:r>
                        <a:rPr b="1" lang="fr" sz="1100">
                          <a:solidFill>
                            <a:schemeClr val="hlink"/>
                          </a:solidFill>
                        </a:rPr>
                        <a:t>10.4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hlink"/>
                          </a:solidFill>
                        </a:rPr>
                        <a:t>Higher average TAT = </a:t>
                      </a:r>
                      <a:r>
                        <a:rPr b="1" lang="fr" sz="1100">
                          <a:solidFill>
                            <a:schemeClr val="hlink"/>
                          </a:solidFill>
                        </a:rPr>
                        <a:t>17.4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hlink"/>
                          </a:solidFill>
                        </a:rPr>
                        <a:t>Lower average WAT = </a:t>
                      </a:r>
                      <a:r>
                        <a:rPr b="1" lang="fr" sz="1100">
                          <a:solidFill>
                            <a:schemeClr val="hlink"/>
                          </a:solidFill>
                        </a:rPr>
                        <a:t>4.2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hlink"/>
                          </a:solidFill>
                        </a:rPr>
                        <a:t>Higher average WAT = </a:t>
                      </a:r>
                      <a:r>
                        <a:rPr b="1" lang="fr" sz="1100">
                          <a:solidFill>
                            <a:schemeClr val="hlink"/>
                          </a:solidFill>
                        </a:rPr>
                        <a:t>11.2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Better CPU utilization as shorter processes are executed first.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Slightly less efficient since longer jobs may block shorter ones.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More complex because it involves frequent context switching when a new shorter process arrives.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Easier to implement as there’s no context switching during execution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3" name="Google Shape;373;p34"/>
          <p:cNvSpPr txBox="1"/>
          <p:nvPr>
            <p:ph type="title"/>
          </p:nvPr>
        </p:nvSpPr>
        <p:spPr>
          <a:xfrm>
            <a:off x="612925" y="539525"/>
            <a:ext cx="7229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Comparison between the algorithms</a:t>
            </a:r>
            <a:endParaRPr/>
          </a:p>
        </p:txBody>
      </p:sp>
      <p:sp>
        <p:nvSpPr>
          <p:cNvPr id="374" name="Google Shape;374;p34"/>
          <p:cNvSpPr/>
          <p:nvPr/>
        </p:nvSpPr>
        <p:spPr>
          <a:xfrm>
            <a:off x="8019150" y="1408713"/>
            <a:ext cx="702900" cy="624000"/>
          </a:xfrm>
          <a:prstGeom prst="roundRect">
            <a:avLst>
              <a:gd fmla="val 23409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4"/>
          <p:cNvSpPr/>
          <p:nvPr/>
        </p:nvSpPr>
        <p:spPr>
          <a:xfrm>
            <a:off x="8138263" y="641694"/>
            <a:ext cx="464675" cy="465250"/>
          </a:xfrm>
          <a:custGeom>
            <a:rect b="b" l="l" r="r" t="t"/>
            <a:pathLst>
              <a:path extrusionOk="0" h="18610" w="18587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4">
            <a:hlinkClick action="ppaction://hlinksldjump" r:id="rId3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01</a:t>
            </a:r>
            <a:endParaRPr b="1"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7" name="Google Shape;377;p34">
            <a:hlinkClick action="ppaction://hlinksldjump" r:id="rId5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04</a:t>
            </a:r>
            <a:endParaRPr b="1" sz="3200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8" name="Google Shape;378;p34">
            <a:hlinkClick action="ppaction://hlinksldjump" r:id="rId7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03</a:t>
            </a:r>
            <a:endParaRPr b="1" sz="3200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9" name="Google Shape;379;p34">
            <a:hlinkClick action="ppaction://hlinksldjump" r:id="rId9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02</a:t>
            </a:r>
            <a:endParaRPr b="1" sz="32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5"/>
          <p:cNvSpPr/>
          <p:nvPr/>
        </p:nvSpPr>
        <p:spPr>
          <a:xfrm>
            <a:off x="8019150" y="2286175"/>
            <a:ext cx="702900" cy="624000"/>
          </a:xfrm>
          <a:prstGeom prst="roundRect">
            <a:avLst>
              <a:gd fmla="val 2340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5"/>
          <p:cNvSpPr/>
          <p:nvPr/>
        </p:nvSpPr>
        <p:spPr>
          <a:xfrm>
            <a:off x="713225" y="1570450"/>
            <a:ext cx="837300" cy="83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00025" rotWithShape="0" algn="bl" dir="7680000" dist="76200">
              <a:schemeClr val="accent3">
                <a:alpha val="6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5"/>
          <p:cNvSpPr/>
          <p:nvPr/>
        </p:nvSpPr>
        <p:spPr>
          <a:xfrm>
            <a:off x="8138263" y="641694"/>
            <a:ext cx="464675" cy="465250"/>
          </a:xfrm>
          <a:custGeom>
            <a:rect b="b" l="l" r="r" t="t"/>
            <a:pathLst>
              <a:path extrusionOk="0" h="18610" w="18587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5"/>
          <p:cNvSpPr/>
          <p:nvPr/>
        </p:nvSpPr>
        <p:spPr>
          <a:xfrm flipH="1">
            <a:off x="3719366" y="3654324"/>
            <a:ext cx="624012" cy="624012"/>
          </a:xfrm>
          <a:custGeom>
            <a:rect b="b" l="l" r="r" t="t"/>
            <a:pathLst>
              <a:path extrusionOk="0" h="18587" w="18587">
                <a:moveTo>
                  <a:pt x="10522" y="4265"/>
                </a:moveTo>
                <a:lnTo>
                  <a:pt x="5493" y="9294"/>
                </a:lnTo>
                <a:lnTo>
                  <a:pt x="10522" y="14300"/>
                </a:lnTo>
                <a:lnTo>
                  <a:pt x="11542" y="13280"/>
                </a:lnTo>
                <a:lnTo>
                  <a:pt x="7556" y="9294"/>
                </a:lnTo>
                <a:lnTo>
                  <a:pt x="11542" y="5284"/>
                </a:lnTo>
                <a:lnTo>
                  <a:pt x="10522" y="4265"/>
                </a:lnTo>
                <a:close/>
                <a:moveTo>
                  <a:pt x="9294" y="1437"/>
                </a:moveTo>
                <a:cubicBezTo>
                  <a:pt x="13604" y="1437"/>
                  <a:pt x="17127" y="4960"/>
                  <a:pt x="17127" y="9294"/>
                </a:cubicBezTo>
                <a:cubicBezTo>
                  <a:pt x="17127" y="13604"/>
                  <a:pt x="13604" y="17127"/>
                  <a:pt x="9294" y="17127"/>
                </a:cubicBezTo>
                <a:cubicBezTo>
                  <a:pt x="4960" y="17127"/>
                  <a:pt x="1437" y="13604"/>
                  <a:pt x="1437" y="9294"/>
                </a:cubicBezTo>
                <a:cubicBezTo>
                  <a:pt x="1437" y="4960"/>
                  <a:pt x="4960" y="1437"/>
                  <a:pt x="9294" y="1437"/>
                </a:cubicBezTo>
                <a:close/>
                <a:moveTo>
                  <a:pt x="9294" y="0"/>
                </a:moveTo>
                <a:cubicBezTo>
                  <a:pt x="6814" y="0"/>
                  <a:pt x="4473" y="951"/>
                  <a:pt x="2712" y="2712"/>
                </a:cubicBezTo>
                <a:cubicBezTo>
                  <a:pt x="951" y="4473"/>
                  <a:pt x="0" y="6814"/>
                  <a:pt x="0" y="9294"/>
                </a:cubicBezTo>
                <a:cubicBezTo>
                  <a:pt x="0" y="11773"/>
                  <a:pt x="951" y="14114"/>
                  <a:pt x="2712" y="15852"/>
                </a:cubicBezTo>
                <a:cubicBezTo>
                  <a:pt x="4473" y="17614"/>
                  <a:pt x="6814" y="18587"/>
                  <a:pt x="9294" y="18587"/>
                </a:cubicBezTo>
                <a:cubicBezTo>
                  <a:pt x="11773" y="18587"/>
                  <a:pt x="14114" y="17614"/>
                  <a:pt x="15852" y="15852"/>
                </a:cubicBezTo>
                <a:cubicBezTo>
                  <a:pt x="17614" y="14114"/>
                  <a:pt x="18587" y="11773"/>
                  <a:pt x="18587" y="9294"/>
                </a:cubicBezTo>
                <a:cubicBezTo>
                  <a:pt x="18587" y="6814"/>
                  <a:pt x="17614" y="4473"/>
                  <a:pt x="15852" y="2712"/>
                </a:cubicBezTo>
                <a:cubicBezTo>
                  <a:pt x="14114" y="951"/>
                  <a:pt x="11773" y="0"/>
                  <a:pt x="92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5"/>
          <p:cNvSpPr txBox="1"/>
          <p:nvPr>
            <p:ph type="title"/>
          </p:nvPr>
        </p:nvSpPr>
        <p:spPr>
          <a:xfrm>
            <a:off x="713225" y="2605250"/>
            <a:ext cx="5660400" cy="81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Generalities </a:t>
            </a:r>
            <a:br>
              <a:rPr lang="fr"/>
            </a:br>
            <a:r>
              <a:rPr lang="fr"/>
              <a:t>in C++</a:t>
            </a:r>
            <a:endParaRPr/>
          </a:p>
        </p:txBody>
      </p:sp>
      <p:sp>
        <p:nvSpPr>
          <p:cNvPr id="389" name="Google Shape;389;p35"/>
          <p:cNvSpPr txBox="1"/>
          <p:nvPr>
            <p:ph idx="2" type="title"/>
          </p:nvPr>
        </p:nvSpPr>
        <p:spPr>
          <a:xfrm>
            <a:off x="713225" y="1742641"/>
            <a:ext cx="837300" cy="492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4"/>
                </a:solidFill>
              </a:rPr>
              <a:t>02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90" name="Google Shape;390;p35">
            <a:hlinkClick action="ppaction://hlinksldjump" r:id="rId3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01</a:t>
            </a:r>
            <a:endParaRPr b="1" sz="3200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1" name="Google Shape;391;p35">
            <a:hlinkClick action="ppaction://hlinksldjump" r:id="rId5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04</a:t>
            </a:r>
            <a:endParaRPr b="1" sz="3200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2" name="Google Shape;392;p35">
            <a:hlinkClick action="ppaction://hlinksldjump" r:id="rId7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03</a:t>
            </a:r>
            <a:endParaRPr b="1" sz="3200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3" name="Google Shape;393;p35">
            <a:hlinkClick action="ppaction://hlinksldjump" r:id="rId9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02</a:t>
            </a:r>
            <a:endParaRPr b="1"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6"/>
          <p:cNvSpPr txBox="1"/>
          <p:nvPr/>
        </p:nvSpPr>
        <p:spPr>
          <a:xfrm>
            <a:off x="612925" y="1581537"/>
            <a:ext cx="18729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99" name="Google Shape;399;p36"/>
          <p:cNvSpPr txBox="1"/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Code</a:t>
            </a:r>
            <a:endParaRPr/>
          </a:p>
        </p:txBody>
      </p:sp>
      <p:sp>
        <p:nvSpPr>
          <p:cNvPr id="400" name="Google Shape;400;p36"/>
          <p:cNvSpPr/>
          <p:nvPr/>
        </p:nvSpPr>
        <p:spPr>
          <a:xfrm>
            <a:off x="8019150" y="2286175"/>
            <a:ext cx="702900" cy="624000"/>
          </a:xfrm>
          <a:prstGeom prst="roundRect">
            <a:avLst>
              <a:gd fmla="val 2340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6"/>
          <p:cNvSpPr/>
          <p:nvPr/>
        </p:nvSpPr>
        <p:spPr>
          <a:xfrm>
            <a:off x="8138263" y="641694"/>
            <a:ext cx="464675" cy="465250"/>
          </a:xfrm>
          <a:custGeom>
            <a:rect b="b" l="l" r="r" t="t"/>
            <a:pathLst>
              <a:path extrusionOk="0" h="18610" w="18587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6">
            <a:hlinkClick action="ppaction://hlinksldjump" r:id="rId3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01</a:t>
            </a:r>
            <a:endParaRPr b="1" sz="3200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3" name="Google Shape;403;p36">
            <a:hlinkClick action="ppaction://hlinksldjump" r:id="rId5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04</a:t>
            </a:r>
            <a:endParaRPr b="1" sz="3200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4" name="Google Shape;404;p36">
            <a:hlinkClick action="ppaction://hlinksldjump" r:id="rId7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03</a:t>
            </a:r>
            <a:endParaRPr b="1" sz="3200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5" name="Google Shape;405;p36">
            <a:hlinkClick action="ppaction://hlinksldjump" r:id="rId9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02</a:t>
            </a:r>
            <a:endParaRPr b="1"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6" name="Google Shape;406;p36"/>
          <p:cNvSpPr txBox="1"/>
          <p:nvPr/>
        </p:nvSpPr>
        <p:spPr>
          <a:xfrm>
            <a:off x="612925" y="1106950"/>
            <a:ext cx="33633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#include &lt;iostream&gt;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#include &lt;string&gt;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using namespace std;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int main()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   string firstName, lastName, studentStatus, major, university, hobby;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   int age;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   cout &lt;&lt; "Ready to get your generalities? (Type yes or Yes to proceed): ";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   string response;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   cin &gt;&gt; response;</a:t>
            </a:r>
            <a:br>
              <a:rPr lang="fr" sz="1200"/>
            </a:br>
            <a:br>
              <a:rPr lang="fr" sz="1200"/>
            </a:br>
            <a:r>
              <a:rPr lang="fr" sz="1200">
                <a:solidFill>
                  <a:schemeClr val="hlink"/>
                </a:solidFill>
              </a:rPr>
              <a:t>if (response == "yes" || response == "Yes") {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cout &lt;&lt; "Enter your first name: ";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cin &gt;&gt; firstName;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cout &lt;&lt; "Enter your last name: ";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cin &gt;&gt; lastName;</a:t>
            </a:r>
            <a:endParaRPr sz="1200"/>
          </a:p>
        </p:txBody>
      </p:sp>
      <p:sp>
        <p:nvSpPr>
          <p:cNvPr id="407" name="Google Shape;407;p36"/>
          <p:cNvSpPr txBox="1"/>
          <p:nvPr/>
        </p:nvSpPr>
        <p:spPr>
          <a:xfrm>
            <a:off x="3700500" y="0"/>
            <a:ext cx="39354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cout &lt;&lt; "Enter your age: ";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cin &gt;&gt; age;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cout &lt;&lt; "Are you a student? ";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cin &gt;&gt; studentStatus;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cin.ignore();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cout &lt;&lt; "Enter your major: ";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getline(cin, major);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cout &lt;&lt; "Enter your university: ";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getline(cin, university);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cout &lt;&lt; "Enter your hobby: ";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getline(cin, hobby);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cout &lt;&lt; "\nHere are your generalities:\n";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cout &lt;&lt; "First Name: " &lt;&lt; firstName &lt;&lt; endl;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cout &lt;&lt; "Last Name: " &lt;&lt; lastName &lt;&lt; endl;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cout &lt;&lt; "Age: " &lt;&lt; age &lt;&lt; endl;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cout &lt;&lt; "Student: " &lt;&lt; studentStatus &lt;&lt; endl;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cout &lt;&lt; "Major: " &lt;&lt; major &lt;&lt; endl;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cout &lt;&lt; "University: " &lt;&lt; university &lt;&lt; endl;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cout &lt;&lt; "Hobby: " &lt;&lt; hobby &lt;&lt; endl;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}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else {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cout &lt;&lt; "Program terminated. Goodbye!\n";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} return 0;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}</a:t>
            </a:r>
            <a:endParaRPr sz="120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"/>
          <p:cNvSpPr txBox="1"/>
          <p:nvPr/>
        </p:nvSpPr>
        <p:spPr>
          <a:xfrm>
            <a:off x="612925" y="1581537"/>
            <a:ext cx="18729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13" name="Google Shape;413;p37"/>
          <p:cNvSpPr txBox="1"/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Output</a:t>
            </a:r>
            <a:endParaRPr/>
          </a:p>
        </p:txBody>
      </p:sp>
      <p:sp>
        <p:nvSpPr>
          <p:cNvPr id="414" name="Google Shape;414;p37"/>
          <p:cNvSpPr/>
          <p:nvPr/>
        </p:nvSpPr>
        <p:spPr>
          <a:xfrm>
            <a:off x="8019150" y="2286175"/>
            <a:ext cx="702900" cy="624000"/>
          </a:xfrm>
          <a:prstGeom prst="roundRect">
            <a:avLst>
              <a:gd fmla="val 2340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7"/>
          <p:cNvSpPr/>
          <p:nvPr/>
        </p:nvSpPr>
        <p:spPr>
          <a:xfrm>
            <a:off x="8138263" y="641694"/>
            <a:ext cx="464675" cy="465250"/>
          </a:xfrm>
          <a:custGeom>
            <a:rect b="b" l="l" r="r" t="t"/>
            <a:pathLst>
              <a:path extrusionOk="0" h="18610" w="18587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7">
            <a:hlinkClick action="ppaction://hlinksldjump" r:id="rId3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01</a:t>
            </a:r>
            <a:endParaRPr b="1" sz="3200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7" name="Google Shape;417;p37">
            <a:hlinkClick action="ppaction://hlinksldjump" r:id="rId5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04</a:t>
            </a:r>
            <a:endParaRPr b="1" sz="3200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8" name="Google Shape;418;p37">
            <a:hlinkClick action="ppaction://hlinksldjump" r:id="rId7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03</a:t>
            </a:r>
            <a:endParaRPr b="1" sz="3200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9" name="Google Shape;419;p37">
            <a:hlinkClick action="ppaction://hlinksldjump" r:id="rId9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02</a:t>
            </a:r>
            <a:endParaRPr b="1"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420" name="Google Shape;420;p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3075" y="1106950"/>
            <a:ext cx="5213826" cy="353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"/>
          <p:cNvSpPr/>
          <p:nvPr/>
        </p:nvSpPr>
        <p:spPr>
          <a:xfrm>
            <a:off x="942975" y="1454763"/>
            <a:ext cx="837300" cy="83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00025" rotWithShape="0" algn="bl" dir="7680000" dist="76200">
              <a:schemeClr val="accent3">
                <a:alpha val="6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8"/>
          <p:cNvSpPr/>
          <p:nvPr/>
        </p:nvSpPr>
        <p:spPr>
          <a:xfrm>
            <a:off x="6858328" y="2909476"/>
            <a:ext cx="336723" cy="337013"/>
          </a:xfrm>
          <a:custGeom>
            <a:rect b="b" l="l" r="r" t="t"/>
            <a:pathLst>
              <a:path extrusionOk="0" h="18581" w="18565">
                <a:moveTo>
                  <a:pt x="15647" y="1454"/>
                </a:moveTo>
                <a:cubicBezTo>
                  <a:pt x="16021" y="1454"/>
                  <a:pt x="16397" y="1593"/>
                  <a:pt x="16687" y="1871"/>
                </a:cubicBezTo>
                <a:cubicBezTo>
                  <a:pt x="16942" y="2150"/>
                  <a:pt x="17104" y="2520"/>
                  <a:pt x="17104" y="2891"/>
                </a:cubicBezTo>
                <a:cubicBezTo>
                  <a:pt x="17104" y="3285"/>
                  <a:pt x="16965" y="3656"/>
                  <a:pt x="16687" y="3934"/>
                </a:cubicBezTo>
                <a:lnTo>
                  <a:pt x="5331" y="15336"/>
                </a:lnTo>
                <a:lnTo>
                  <a:pt x="3268" y="13274"/>
                </a:lnTo>
                <a:lnTo>
                  <a:pt x="11055" y="5464"/>
                </a:lnTo>
                <a:lnTo>
                  <a:pt x="12237" y="6646"/>
                </a:lnTo>
                <a:lnTo>
                  <a:pt x="13257" y="5626"/>
                </a:lnTo>
                <a:lnTo>
                  <a:pt x="12075" y="4444"/>
                </a:lnTo>
                <a:lnTo>
                  <a:pt x="13164" y="3331"/>
                </a:lnTo>
                <a:lnTo>
                  <a:pt x="14369" y="4513"/>
                </a:lnTo>
                <a:lnTo>
                  <a:pt x="15389" y="3494"/>
                </a:lnTo>
                <a:lnTo>
                  <a:pt x="14184" y="2312"/>
                </a:lnTo>
                <a:lnTo>
                  <a:pt x="14624" y="1871"/>
                </a:lnTo>
                <a:cubicBezTo>
                  <a:pt x="14902" y="1593"/>
                  <a:pt x="15273" y="1454"/>
                  <a:pt x="15647" y="1454"/>
                </a:cubicBezTo>
                <a:close/>
                <a:moveTo>
                  <a:pt x="2411" y="14479"/>
                </a:moveTo>
                <a:lnTo>
                  <a:pt x="4103" y="16171"/>
                </a:lnTo>
                <a:lnTo>
                  <a:pt x="2550" y="16518"/>
                </a:lnTo>
                <a:lnTo>
                  <a:pt x="2063" y="16031"/>
                </a:lnTo>
                <a:lnTo>
                  <a:pt x="2411" y="14479"/>
                </a:lnTo>
                <a:close/>
                <a:moveTo>
                  <a:pt x="15647" y="0"/>
                </a:moveTo>
                <a:cubicBezTo>
                  <a:pt x="14902" y="0"/>
                  <a:pt x="14161" y="284"/>
                  <a:pt x="13605" y="852"/>
                </a:cubicBezTo>
                <a:lnTo>
                  <a:pt x="1901" y="12602"/>
                </a:lnTo>
                <a:cubicBezTo>
                  <a:pt x="1507" y="12972"/>
                  <a:pt x="1229" y="13459"/>
                  <a:pt x="1044" y="13946"/>
                </a:cubicBezTo>
                <a:lnTo>
                  <a:pt x="1044" y="13992"/>
                </a:lnTo>
                <a:lnTo>
                  <a:pt x="1" y="18581"/>
                </a:lnTo>
                <a:lnTo>
                  <a:pt x="4613" y="17561"/>
                </a:lnTo>
                <a:lnTo>
                  <a:pt x="4636" y="17538"/>
                </a:lnTo>
                <a:cubicBezTo>
                  <a:pt x="5146" y="17376"/>
                  <a:pt x="5632" y="17074"/>
                  <a:pt x="6003" y="16704"/>
                </a:cubicBezTo>
                <a:lnTo>
                  <a:pt x="17707" y="4954"/>
                </a:lnTo>
                <a:cubicBezTo>
                  <a:pt x="18263" y="4398"/>
                  <a:pt x="18564" y="3679"/>
                  <a:pt x="18564" y="2891"/>
                </a:cubicBezTo>
                <a:cubicBezTo>
                  <a:pt x="18564" y="2126"/>
                  <a:pt x="18263" y="1385"/>
                  <a:pt x="17707" y="852"/>
                </a:cubicBezTo>
                <a:cubicBezTo>
                  <a:pt x="17139" y="284"/>
                  <a:pt x="16391" y="0"/>
                  <a:pt x="15647" y="0"/>
                </a:cubicBezTo>
                <a:close/>
                <a:moveTo>
                  <a:pt x="7625" y="17121"/>
                </a:moveTo>
                <a:lnTo>
                  <a:pt x="6189" y="18581"/>
                </a:lnTo>
                <a:lnTo>
                  <a:pt x="18564" y="18581"/>
                </a:lnTo>
                <a:lnTo>
                  <a:pt x="18564" y="1712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8"/>
          <p:cNvSpPr/>
          <p:nvPr/>
        </p:nvSpPr>
        <p:spPr>
          <a:xfrm>
            <a:off x="8138263" y="641694"/>
            <a:ext cx="464675" cy="465250"/>
          </a:xfrm>
          <a:custGeom>
            <a:rect b="b" l="l" r="r" t="t"/>
            <a:pathLst>
              <a:path extrusionOk="0" h="18610" w="18587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8"/>
          <p:cNvSpPr txBox="1"/>
          <p:nvPr/>
        </p:nvSpPr>
        <p:spPr>
          <a:xfrm>
            <a:off x="1028700" y="539500"/>
            <a:ext cx="45858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rPr>
              <a:t>2022</a:t>
            </a:r>
            <a:endParaRPr sz="1500">
              <a:solidFill>
                <a:schemeClr val="accent3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429" name="Google Shape;429;p38"/>
          <p:cNvCxnSpPr/>
          <p:nvPr/>
        </p:nvCxnSpPr>
        <p:spPr>
          <a:xfrm>
            <a:off x="978825" y="789025"/>
            <a:ext cx="62202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p38"/>
          <p:cNvSpPr txBox="1"/>
          <p:nvPr>
            <p:ph type="title"/>
          </p:nvPr>
        </p:nvSpPr>
        <p:spPr>
          <a:xfrm>
            <a:off x="814575" y="2514388"/>
            <a:ext cx="5922600" cy="908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Algorithm Code</a:t>
            </a:r>
            <a:br>
              <a:rPr lang="fr"/>
            </a:br>
            <a:r>
              <a:rPr lang="fr"/>
              <a:t>in C++</a:t>
            </a:r>
            <a:endParaRPr/>
          </a:p>
        </p:txBody>
      </p:sp>
      <p:sp>
        <p:nvSpPr>
          <p:cNvPr id="431" name="Google Shape;431;p38"/>
          <p:cNvSpPr txBox="1"/>
          <p:nvPr>
            <p:ph idx="2" type="title"/>
          </p:nvPr>
        </p:nvSpPr>
        <p:spPr>
          <a:xfrm>
            <a:off x="942975" y="1626953"/>
            <a:ext cx="837300" cy="492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4"/>
                </a:solidFill>
              </a:rPr>
              <a:t>03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32" name="Google Shape;432;p38"/>
          <p:cNvSpPr/>
          <p:nvPr/>
        </p:nvSpPr>
        <p:spPr>
          <a:xfrm>
            <a:off x="8019150" y="3149975"/>
            <a:ext cx="702900" cy="624000"/>
          </a:xfrm>
          <a:prstGeom prst="roundRect">
            <a:avLst>
              <a:gd fmla="val 2340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8">
            <a:hlinkClick action="ppaction://hlinksldjump" r:id="rId3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01</a:t>
            </a:r>
            <a:endParaRPr b="1" sz="3200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4" name="Google Shape;434;p38">
            <a:hlinkClick action="ppaction://hlinksldjump" r:id="rId5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04</a:t>
            </a:r>
            <a:endParaRPr b="1" sz="3200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5" name="Google Shape;435;p38">
            <a:hlinkClick action="ppaction://hlinksldjump" r:id="rId7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03</a:t>
            </a:r>
            <a:endParaRPr b="1"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6" name="Google Shape;436;p38">
            <a:hlinkClick action="ppaction://hlinksldjump" r:id="rId9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02</a:t>
            </a:r>
            <a:endParaRPr b="1" sz="32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9"/>
          <p:cNvSpPr txBox="1"/>
          <p:nvPr/>
        </p:nvSpPr>
        <p:spPr>
          <a:xfrm>
            <a:off x="612925" y="1581537"/>
            <a:ext cx="18729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42" name="Google Shape;442;p39"/>
          <p:cNvSpPr txBox="1"/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Code</a:t>
            </a:r>
            <a:endParaRPr/>
          </a:p>
        </p:txBody>
      </p:sp>
      <p:sp>
        <p:nvSpPr>
          <p:cNvPr id="443" name="Google Shape;443;p39"/>
          <p:cNvSpPr txBox="1"/>
          <p:nvPr/>
        </p:nvSpPr>
        <p:spPr>
          <a:xfrm>
            <a:off x="612925" y="1106950"/>
            <a:ext cx="33633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#include &lt;iostream&gt;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#include &lt;vector&gt;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#include &lt;algorithm&gt;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#include &lt;iomanip&gt;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using namespace std;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class Process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public: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   int processID;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   int arrival_time;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   int burst_time;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   int priority;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   int reamining_time;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   int response_time;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   int completion_time;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   int waiting_time;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   int turn_around_time;</a:t>
            </a:r>
            <a:endParaRPr sz="1200"/>
          </a:p>
        </p:txBody>
      </p:sp>
      <p:sp>
        <p:nvSpPr>
          <p:cNvPr id="444" name="Google Shape;444;p39"/>
          <p:cNvSpPr txBox="1"/>
          <p:nvPr/>
        </p:nvSpPr>
        <p:spPr>
          <a:xfrm>
            <a:off x="3700500" y="0"/>
            <a:ext cx="39354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void initialize() {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reamining_time = burst_time;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response_time = -1;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}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};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int main() {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int num_of_processes;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cout &lt;&lt; "Enter number of processes: ";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cin &gt;&gt; num_of_processes;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vector&lt;Process&gt; processes(num_of_processes);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for (int n = 0; n &lt; num_of_processes; n++) {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processes[n].processID = n + 1;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cout &lt;&lt; "\nEnter Arrival Time for Process P" &lt;&lt; (n + 1) &lt;&lt; ": ";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cin &gt;&gt; processes[n].arrival_time;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cout &lt;&lt; "Enter Burst Time for Process P" &lt;&lt; (n + 1) &lt;&lt; ": ";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cin &gt;&gt; processes[n].burst_time;</a:t>
            </a:r>
            <a:endParaRPr sz="1200">
              <a:solidFill>
                <a:schemeClr val="hlink"/>
              </a:solidFill>
            </a:endParaRPr>
          </a:p>
        </p:txBody>
      </p:sp>
      <p:sp>
        <p:nvSpPr>
          <p:cNvPr id="445" name="Google Shape;445;p39"/>
          <p:cNvSpPr/>
          <p:nvPr/>
        </p:nvSpPr>
        <p:spPr>
          <a:xfrm>
            <a:off x="8138263" y="641694"/>
            <a:ext cx="464675" cy="465250"/>
          </a:xfrm>
          <a:custGeom>
            <a:rect b="b" l="l" r="r" t="t"/>
            <a:pathLst>
              <a:path extrusionOk="0" h="18610" w="18587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9"/>
          <p:cNvSpPr/>
          <p:nvPr/>
        </p:nvSpPr>
        <p:spPr>
          <a:xfrm>
            <a:off x="8019150" y="3149975"/>
            <a:ext cx="702900" cy="624000"/>
          </a:xfrm>
          <a:prstGeom prst="roundRect">
            <a:avLst>
              <a:gd fmla="val 2340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9">
            <a:hlinkClick action="ppaction://hlinksldjump" r:id="rId3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01</a:t>
            </a:r>
            <a:endParaRPr b="1" sz="3200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48" name="Google Shape;448;p39">
            <a:hlinkClick action="ppaction://hlinksldjump" r:id="rId5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04</a:t>
            </a:r>
            <a:endParaRPr b="1" sz="3200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49" name="Google Shape;449;p39">
            <a:hlinkClick action="ppaction://hlinksldjump" r:id="rId7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03</a:t>
            </a:r>
            <a:endParaRPr b="1"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0" name="Google Shape;450;p39">
            <a:hlinkClick action="ppaction://hlinksldjump" r:id="rId9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02</a:t>
            </a:r>
            <a:endParaRPr b="1" sz="32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0"/>
          <p:cNvSpPr txBox="1"/>
          <p:nvPr/>
        </p:nvSpPr>
        <p:spPr>
          <a:xfrm>
            <a:off x="612925" y="1581537"/>
            <a:ext cx="18729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56" name="Google Shape;456;p40"/>
          <p:cNvSpPr txBox="1"/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Code</a:t>
            </a:r>
            <a:endParaRPr/>
          </a:p>
        </p:txBody>
      </p:sp>
      <p:sp>
        <p:nvSpPr>
          <p:cNvPr id="457" name="Google Shape;457;p40"/>
          <p:cNvSpPr txBox="1"/>
          <p:nvPr/>
        </p:nvSpPr>
        <p:spPr>
          <a:xfrm>
            <a:off x="612925" y="1106950"/>
            <a:ext cx="33633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cout &lt;&lt; "Enter Priority for Process P" &lt;&lt; (n + 1) &lt;&lt; ": ";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cin &gt;&gt; processes[n].priority;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processes[n].initialize();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}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sort(processes.begin(), processes.end(),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[](const Process&amp; a, const Process&amp; b) {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    return a.arrival_time &lt; b.arrival_time;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});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int current_time = 0;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int completed_processes = 0;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while (completed_processes &lt; num_of_processes) {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int current_best_processIndex = -1;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int currentBestburst_time = numeric_limits&lt;int&gt;::max();</a:t>
            </a:r>
            <a:endParaRPr sz="1200"/>
          </a:p>
        </p:txBody>
      </p:sp>
      <p:sp>
        <p:nvSpPr>
          <p:cNvPr id="458" name="Google Shape;458;p40"/>
          <p:cNvSpPr txBox="1"/>
          <p:nvPr/>
        </p:nvSpPr>
        <p:spPr>
          <a:xfrm>
            <a:off x="3750650" y="375975"/>
            <a:ext cx="39354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for (int i = 0; i &lt; num_of_processes; i++) {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    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    if (processes[i].arrival_time &lt;= current_time &amp;&amp;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        processes[i].reamining_time &gt; 0) {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        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        if (processes[i].reamining_time &lt; currentBestburst_time) {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            current_best_processIndex = i;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            currentBestburst_time = processes[i].reamining_time;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        }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    }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}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if (current_best_processIndex == -1) {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    current_time++;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    continue;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}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if (processes[current_best_processIndex].response_time == -1) {</a:t>
            </a:r>
            <a:endParaRPr sz="1200">
              <a:solidFill>
                <a:schemeClr val="hlink"/>
              </a:solidFill>
            </a:endParaRPr>
          </a:p>
        </p:txBody>
      </p:sp>
      <p:sp>
        <p:nvSpPr>
          <p:cNvPr id="459" name="Google Shape;459;p40"/>
          <p:cNvSpPr/>
          <p:nvPr/>
        </p:nvSpPr>
        <p:spPr>
          <a:xfrm>
            <a:off x="8138263" y="641694"/>
            <a:ext cx="464675" cy="465250"/>
          </a:xfrm>
          <a:custGeom>
            <a:rect b="b" l="l" r="r" t="t"/>
            <a:pathLst>
              <a:path extrusionOk="0" h="18610" w="18587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0"/>
          <p:cNvSpPr/>
          <p:nvPr/>
        </p:nvSpPr>
        <p:spPr>
          <a:xfrm>
            <a:off x="8019150" y="3149975"/>
            <a:ext cx="702900" cy="624000"/>
          </a:xfrm>
          <a:prstGeom prst="roundRect">
            <a:avLst>
              <a:gd fmla="val 2340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0">
            <a:hlinkClick action="ppaction://hlinksldjump" r:id="rId3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01</a:t>
            </a:r>
            <a:endParaRPr b="1" sz="3200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2" name="Google Shape;462;p40">
            <a:hlinkClick action="ppaction://hlinksldjump" r:id="rId5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04</a:t>
            </a:r>
            <a:endParaRPr b="1" sz="3200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3" name="Google Shape;463;p40">
            <a:hlinkClick action="ppaction://hlinksldjump" r:id="rId7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03</a:t>
            </a:r>
            <a:endParaRPr b="1"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4" name="Google Shape;464;p40">
            <a:hlinkClick action="ppaction://hlinksldjump" r:id="rId9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02</a:t>
            </a:r>
            <a:endParaRPr b="1" sz="32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/>
          <p:nvPr/>
        </p:nvSpPr>
        <p:spPr>
          <a:xfrm>
            <a:off x="713225" y="1663825"/>
            <a:ext cx="732300" cy="73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00025" rotWithShape="0" algn="bl" dir="7680000" dist="76200">
              <a:schemeClr val="accent3">
                <a:alpha val="6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713225" y="3131763"/>
            <a:ext cx="732300" cy="73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00025" rotWithShape="0" algn="bl" dir="7680000" dist="76200">
              <a:schemeClr val="accent3">
                <a:alpha val="6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4270375" y="1663825"/>
            <a:ext cx="732300" cy="73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00025" rotWithShape="0" algn="bl" dir="7680000" dist="76200">
              <a:schemeClr val="accent3">
                <a:alpha val="6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4270375" y="3131763"/>
            <a:ext cx="732300" cy="73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00025" rotWithShape="0" algn="bl" dir="7680000" dist="76200">
              <a:schemeClr val="accent3">
                <a:alpha val="6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 flipH="1">
            <a:off x="6858346" y="4178250"/>
            <a:ext cx="336704" cy="336704"/>
          </a:xfrm>
          <a:custGeom>
            <a:rect b="b" l="l" r="r" t="t"/>
            <a:pathLst>
              <a:path extrusionOk="0" h="18587" w="18587">
                <a:moveTo>
                  <a:pt x="10522" y="4265"/>
                </a:moveTo>
                <a:lnTo>
                  <a:pt x="5493" y="9294"/>
                </a:lnTo>
                <a:lnTo>
                  <a:pt x="10522" y="14300"/>
                </a:lnTo>
                <a:lnTo>
                  <a:pt x="11542" y="13280"/>
                </a:lnTo>
                <a:lnTo>
                  <a:pt x="7556" y="9294"/>
                </a:lnTo>
                <a:lnTo>
                  <a:pt x="11542" y="5284"/>
                </a:lnTo>
                <a:lnTo>
                  <a:pt x="10522" y="4265"/>
                </a:lnTo>
                <a:close/>
                <a:moveTo>
                  <a:pt x="9294" y="1437"/>
                </a:moveTo>
                <a:cubicBezTo>
                  <a:pt x="13604" y="1437"/>
                  <a:pt x="17127" y="4960"/>
                  <a:pt x="17127" y="9294"/>
                </a:cubicBezTo>
                <a:cubicBezTo>
                  <a:pt x="17127" y="13604"/>
                  <a:pt x="13604" y="17127"/>
                  <a:pt x="9294" y="17127"/>
                </a:cubicBezTo>
                <a:cubicBezTo>
                  <a:pt x="4960" y="17127"/>
                  <a:pt x="1437" y="13604"/>
                  <a:pt x="1437" y="9294"/>
                </a:cubicBezTo>
                <a:cubicBezTo>
                  <a:pt x="1437" y="4960"/>
                  <a:pt x="4960" y="1437"/>
                  <a:pt x="9294" y="1437"/>
                </a:cubicBezTo>
                <a:close/>
                <a:moveTo>
                  <a:pt x="9294" y="0"/>
                </a:moveTo>
                <a:cubicBezTo>
                  <a:pt x="6814" y="0"/>
                  <a:pt x="4473" y="951"/>
                  <a:pt x="2712" y="2712"/>
                </a:cubicBezTo>
                <a:cubicBezTo>
                  <a:pt x="951" y="4473"/>
                  <a:pt x="0" y="6814"/>
                  <a:pt x="0" y="9294"/>
                </a:cubicBezTo>
                <a:cubicBezTo>
                  <a:pt x="0" y="11773"/>
                  <a:pt x="951" y="14114"/>
                  <a:pt x="2712" y="15852"/>
                </a:cubicBezTo>
                <a:cubicBezTo>
                  <a:pt x="4473" y="17614"/>
                  <a:pt x="6814" y="18587"/>
                  <a:pt x="9294" y="18587"/>
                </a:cubicBezTo>
                <a:cubicBezTo>
                  <a:pt x="11773" y="18587"/>
                  <a:pt x="14114" y="17614"/>
                  <a:pt x="15852" y="15852"/>
                </a:cubicBezTo>
                <a:cubicBezTo>
                  <a:pt x="17614" y="14114"/>
                  <a:pt x="18587" y="11773"/>
                  <a:pt x="18587" y="9294"/>
                </a:cubicBezTo>
                <a:cubicBezTo>
                  <a:pt x="18587" y="6814"/>
                  <a:pt x="17614" y="4473"/>
                  <a:pt x="15852" y="2712"/>
                </a:cubicBezTo>
                <a:cubicBezTo>
                  <a:pt x="14114" y="951"/>
                  <a:pt x="11773" y="0"/>
                  <a:pt x="92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8138263" y="651619"/>
            <a:ext cx="464675" cy="465250"/>
          </a:xfrm>
          <a:custGeom>
            <a:rect b="b" l="l" r="r" t="t"/>
            <a:pathLst>
              <a:path extrusionOk="0" h="18610" w="18587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 txBox="1"/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 of Contents</a:t>
            </a:r>
            <a:endParaRPr/>
          </a:p>
        </p:txBody>
      </p:sp>
      <p:sp>
        <p:nvSpPr>
          <p:cNvPr id="174" name="Google Shape;174;p23"/>
          <p:cNvSpPr txBox="1"/>
          <p:nvPr>
            <p:ph idx="1" type="subTitle"/>
          </p:nvPr>
        </p:nvSpPr>
        <p:spPr>
          <a:xfrm>
            <a:off x="1573050" y="1994848"/>
            <a:ext cx="23766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fr"/>
              <a:t>SJF (preemptive) and SJF (non preemptive) for AWT and TAT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 txBox="1"/>
          <p:nvPr>
            <p:ph idx="2" type="subTitle"/>
          </p:nvPr>
        </p:nvSpPr>
        <p:spPr>
          <a:xfrm>
            <a:off x="1573050" y="1260425"/>
            <a:ext cx="2376600" cy="348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fr"/>
              <a:t>Algorithm Comparaison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 txBox="1"/>
          <p:nvPr>
            <p:ph idx="3" type="title"/>
          </p:nvPr>
        </p:nvSpPr>
        <p:spPr>
          <a:xfrm>
            <a:off x="713225" y="1814425"/>
            <a:ext cx="732300" cy="43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4"/>
                </a:solidFill>
              </a:rPr>
              <a:t>01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77" name="Google Shape;177;p23"/>
          <p:cNvSpPr txBox="1"/>
          <p:nvPr>
            <p:ph idx="4" type="subTitle"/>
          </p:nvPr>
        </p:nvSpPr>
        <p:spPr>
          <a:xfrm>
            <a:off x="1573050" y="3465235"/>
            <a:ext cx="23766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fr"/>
              <a:t>Generalities printed in c++ about 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 txBox="1"/>
          <p:nvPr>
            <p:ph idx="5" type="subTitle"/>
          </p:nvPr>
        </p:nvSpPr>
        <p:spPr>
          <a:xfrm>
            <a:off x="1573050" y="3131775"/>
            <a:ext cx="2376600" cy="348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Generalities</a:t>
            </a:r>
            <a:endParaRPr/>
          </a:p>
        </p:txBody>
      </p:sp>
      <p:sp>
        <p:nvSpPr>
          <p:cNvPr id="179" name="Google Shape;179;p23"/>
          <p:cNvSpPr txBox="1"/>
          <p:nvPr>
            <p:ph idx="6" type="title"/>
          </p:nvPr>
        </p:nvSpPr>
        <p:spPr>
          <a:xfrm>
            <a:off x="713225" y="3284813"/>
            <a:ext cx="732300" cy="43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4"/>
                </a:solidFill>
              </a:rPr>
              <a:t>02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80" name="Google Shape;180;p23"/>
          <p:cNvSpPr txBox="1"/>
          <p:nvPr>
            <p:ph idx="7" type="subTitle"/>
          </p:nvPr>
        </p:nvSpPr>
        <p:spPr>
          <a:xfrm>
            <a:off x="5130200" y="1994848"/>
            <a:ext cx="23766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C++ code for the scheduling algorithms</a:t>
            </a:r>
            <a:endParaRPr/>
          </a:p>
        </p:txBody>
      </p:sp>
      <p:sp>
        <p:nvSpPr>
          <p:cNvPr id="181" name="Google Shape;181;p23"/>
          <p:cNvSpPr txBox="1"/>
          <p:nvPr>
            <p:ph idx="8" type="subTitle"/>
          </p:nvPr>
        </p:nvSpPr>
        <p:spPr>
          <a:xfrm>
            <a:off x="5130200" y="1609025"/>
            <a:ext cx="2376600" cy="348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Algorithm Code</a:t>
            </a:r>
            <a:endParaRPr/>
          </a:p>
        </p:txBody>
      </p:sp>
      <p:sp>
        <p:nvSpPr>
          <p:cNvPr id="182" name="Google Shape;182;p23"/>
          <p:cNvSpPr txBox="1"/>
          <p:nvPr>
            <p:ph idx="9" type="title"/>
          </p:nvPr>
        </p:nvSpPr>
        <p:spPr>
          <a:xfrm>
            <a:off x="4270375" y="1814425"/>
            <a:ext cx="732300" cy="43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4"/>
                </a:solidFill>
              </a:rPr>
              <a:t>03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83" name="Google Shape;183;p23"/>
          <p:cNvSpPr txBox="1"/>
          <p:nvPr>
            <p:ph idx="13" type="subTitle"/>
          </p:nvPr>
        </p:nvSpPr>
        <p:spPr>
          <a:xfrm>
            <a:off x="5130200" y="3465235"/>
            <a:ext cx="23766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 visual simulator for one of the algorithms</a:t>
            </a:r>
            <a:endParaRPr/>
          </a:p>
        </p:txBody>
      </p:sp>
      <p:sp>
        <p:nvSpPr>
          <p:cNvPr id="184" name="Google Shape;184;p23"/>
          <p:cNvSpPr txBox="1"/>
          <p:nvPr>
            <p:ph idx="15" type="title"/>
          </p:nvPr>
        </p:nvSpPr>
        <p:spPr>
          <a:xfrm>
            <a:off x="4270375" y="3284813"/>
            <a:ext cx="732300" cy="43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4"/>
                </a:solidFill>
              </a:rPr>
              <a:t>04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85" name="Google Shape;185;p23">
            <a:hlinkClick action="ppaction://hlinksldjump" r:id="rId3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01</a:t>
            </a:r>
            <a:endParaRPr b="1" sz="3200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6" name="Google Shape;186;p23">
            <a:hlinkClick action="ppaction://hlinksldjump" r:id="rId5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04</a:t>
            </a:r>
            <a:endParaRPr b="1" sz="3200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7" name="Google Shape;187;p23">
            <a:hlinkClick action="ppaction://hlinksldjump" r:id="rId7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03</a:t>
            </a:r>
            <a:endParaRPr b="1" sz="3200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8" name="Google Shape;188;p23">
            <a:hlinkClick action="ppaction://hlinksldjump" r:id="rId9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02</a:t>
            </a:r>
            <a:endParaRPr b="1" sz="32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9" name="Google Shape;189;p23"/>
          <p:cNvSpPr txBox="1"/>
          <p:nvPr>
            <p:ph idx="5" type="subTitle"/>
          </p:nvPr>
        </p:nvSpPr>
        <p:spPr>
          <a:xfrm>
            <a:off x="5228200" y="3137850"/>
            <a:ext cx="2376600" cy="348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Simulator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1"/>
          <p:cNvSpPr txBox="1"/>
          <p:nvPr/>
        </p:nvSpPr>
        <p:spPr>
          <a:xfrm>
            <a:off x="612925" y="1581537"/>
            <a:ext cx="18729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70" name="Google Shape;470;p41"/>
          <p:cNvSpPr txBox="1"/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Code</a:t>
            </a:r>
            <a:endParaRPr/>
          </a:p>
        </p:txBody>
      </p:sp>
      <p:sp>
        <p:nvSpPr>
          <p:cNvPr id="471" name="Google Shape;471;p41"/>
          <p:cNvSpPr txBox="1"/>
          <p:nvPr/>
        </p:nvSpPr>
        <p:spPr>
          <a:xfrm>
            <a:off x="612925" y="1106950"/>
            <a:ext cx="33633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processes[current_best_processIndex].response_time = current_time - processes[current_best_processIndex].arrival_time;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}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processes[current_best_processIndex].reamining_time--;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current_time++;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if(processes[current_best_processIndex].reamining_time == 0) {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    processes[current_best_processIndex].completion_time = current_time;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    processes[current_best_processIndex].turn_around_time =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        </a:t>
            </a:r>
            <a:endParaRPr sz="1200">
              <a:solidFill>
                <a:schemeClr val="hlink"/>
              </a:solidFill>
            </a:endParaRPr>
          </a:p>
        </p:txBody>
      </p:sp>
      <p:sp>
        <p:nvSpPr>
          <p:cNvPr id="472" name="Google Shape;472;p41"/>
          <p:cNvSpPr txBox="1"/>
          <p:nvPr/>
        </p:nvSpPr>
        <p:spPr>
          <a:xfrm>
            <a:off x="3913575" y="375975"/>
            <a:ext cx="39354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    processes[current_best_processIndex].completion_time - processes[current_best_processIndex].arrival_time;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processes[current_best_processIndex].waiting_time =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    processes[current_best_processIndex].turn_around_time - processes[current_best_processIndex].burst_time;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completed_processes++;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}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}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double sumresponse_time = 0;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double sumcompletion_time = 0;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double sumwaiting_time = 0;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double sumturn_around_time = 0;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cout &lt;&lt; "\n\nProcess Details:\n";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cout &lt;&lt; "-------------------------------------------\n";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cout &lt;&lt; setiosflags(ios::fixed) &lt;&lt; setprecision(2);</a:t>
            </a:r>
            <a:endParaRPr sz="1200">
              <a:solidFill>
                <a:schemeClr val="hlink"/>
              </a:solidFill>
            </a:endParaRPr>
          </a:p>
        </p:txBody>
      </p:sp>
      <p:sp>
        <p:nvSpPr>
          <p:cNvPr id="473" name="Google Shape;473;p41"/>
          <p:cNvSpPr/>
          <p:nvPr/>
        </p:nvSpPr>
        <p:spPr>
          <a:xfrm>
            <a:off x="8138263" y="641694"/>
            <a:ext cx="464675" cy="465250"/>
          </a:xfrm>
          <a:custGeom>
            <a:rect b="b" l="l" r="r" t="t"/>
            <a:pathLst>
              <a:path extrusionOk="0" h="18610" w="18587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1"/>
          <p:cNvSpPr/>
          <p:nvPr/>
        </p:nvSpPr>
        <p:spPr>
          <a:xfrm>
            <a:off x="8019150" y="3149975"/>
            <a:ext cx="702900" cy="624000"/>
          </a:xfrm>
          <a:prstGeom prst="roundRect">
            <a:avLst>
              <a:gd fmla="val 2340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1">
            <a:hlinkClick action="ppaction://hlinksldjump" r:id="rId3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01</a:t>
            </a:r>
            <a:endParaRPr b="1" sz="3200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76" name="Google Shape;476;p41">
            <a:hlinkClick action="ppaction://hlinksldjump" r:id="rId5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04</a:t>
            </a:r>
            <a:endParaRPr b="1" sz="3200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77" name="Google Shape;477;p41">
            <a:hlinkClick action="ppaction://hlinksldjump" r:id="rId7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03</a:t>
            </a:r>
            <a:endParaRPr b="1"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78" name="Google Shape;478;p41">
            <a:hlinkClick action="ppaction://hlinksldjump" r:id="rId9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02</a:t>
            </a:r>
            <a:endParaRPr b="1" sz="32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2"/>
          <p:cNvSpPr txBox="1"/>
          <p:nvPr/>
        </p:nvSpPr>
        <p:spPr>
          <a:xfrm>
            <a:off x="612925" y="1581537"/>
            <a:ext cx="18729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84" name="Google Shape;484;p42"/>
          <p:cNvSpPr txBox="1"/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Code</a:t>
            </a:r>
            <a:endParaRPr/>
          </a:p>
        </p:txBody>
      </p:sp>
      <p:sp>
        <p:nvSpPr>
          <p:cNvPr id="485" name="Google Shape;485;p42"/>
          <p:cNvSpPr txBox="1"/>
          <p:nvPr/>
        </p:nvSpPr>
        <p:spPr>
          <a:xfrm>
            <a:off x="612925" y="1106950"/>
            <a:ext cx="3363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for (int n = 0; n &lt; num_of_processes; n++) {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cout &lt;&lt; "\nProcess P" &lt;&lt; processes[n].processID &lt;&lt; ":\n";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cout &lt;&lt; "Burst Time: " &lt;&lt; processes[n].burst_time &lt;&lt; endl;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cout &lt;&lt; "Response Time: " &lt;&lt; processes[n].response_time &lt;&lt; endl;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cout &lt;&lt; "Completion Time: " &lt;&lt; processes[n].completion_time &lt;&lt; endl;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cout &lt;&lt; "Waiting Time: " &lt;&lt; processes[n].waiting_time &lt;&lt; endl;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cout &lt;&lt; "Turn Around Time: " &lt;&lt; processes[n].turn_around_time &lt;&lt; endl;</a:t>
            </a:r>
            <a:br>
              <a:rPr lang="fr" sz="1200">
                <a:solidFill>
                  <a:schemeClr val="hlink"/>
                </a:solidFill>
              </a:rPr>
            </a:b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</a:t>
            </a:r>
            <a:endParaRPr sz="1200">
              <a:solidFill>
                <a:schemeClr val="hlink"/>
              </a:solidFill>
            </a:endParaRPr>
          </a:p>
        </p:txBody>
      </p:sp>
      <p:sp>
        <p:nvSpPr>
          <p:cNvPr id="486" name="Google Shape;486;p42"/>
          <p:cNvSpPr txBox="1"/>
          <p:nvPr/>
        </p:nvSpPr>
        <p:spPr>
          <a:xfrm>
            <a:off x="3913575" y="375975"/>
            <a:ext cx="39354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sumresponse_time += processes[n].response_time;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sumcompletion_time += processes[n].completion_time;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sumwaiting_time += processes[n].waiting_time;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    sumturn_around_time += processes[n].turn_around_time;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}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cout &lt;&lt; "Average Turn Around Time: " &lt;&lt; sumturn_around_time / num_of_processes &lt;&lt; endl;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cout &lt;&lt; "Average Waiting Time: " &lt;&lt; sumwaiting_time / num_of_processes &lt;&lt; endl;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    return 0;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hlink"/>
                </a:solidFill>
              </a:rPr>
              <a:t>}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hlink"/>
              </a:solidFill>
            </a:endParaRPr>
          </a:p>
        </p:txBody>
      </p:sp>
      <p:sp>
        <p:nvSpPr>
          <p:cNvPr id="487" name="Google Shape;487;p42"/>
          <p:cNvSpPr/>
          <p:nvPr/>
        </p:nvSpPr>
        <p:spPr>
          <a:xfrm>
            <a:off x="8138263" y="641694"/>
            <a:ext cx="464675" cy="465250"/>
          </a:xfrm>
          <a:custGeom>
            <a:rect b="b" l="l" r="r" t="t"/>
            <a:pathLst>
              <a:path extrusionOk="0" h="18610" w="18587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2"/>
          <p:cNvSpPr/>
          <p:nvPr/>
        </p:nvSpPr>
        <p:spPr>
          <a:xfrm>
            <a:off x="8019150" y="3149975"/>
            <a:ext cx="702900" cy="624000"/>
          </a:xfrm>
          <a:prstGeom prst="roundRect">
            <a:avLst>
              <a:gd fmla="val 2340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2">
            <a:hlinkClick action="ppaction://hlinksldjump" r:id="rId3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01</a:t>
            </a:r>
            <a:endParaRPr b="1" sz="3200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0" name="Google Shape;490;p42">
            <a:hlinkClick action="ppaction://hlinksldjump" r:id="rId5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04</a:t>
            </a:r>
            <a:endParaRPr b="1" sz="3200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1" name="Google Shape;491;p42">
            <a:hlinkClick action="ppaction://hlinksldjump" r:id="rId7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03</a:t>
            </a:r>
            <a:endParaRPr b="1"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2" name="Google Shape;492;p42">
            <a:hlinkClick action="ppaction://hlinksldjump" r:id="rId9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02</a:t>
            </a:r>
            <a:endParaRPr b="1" sz="32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3"/>
          <p:cNvSpPr txBox="1"/>
          <p:nvPr/>
        </p:nvSpPr>
        <p:spPr>
          <a:xfrm>
            <a:off x="612925" y="1581537"/>
            <a:ext cx="18729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98" name="Google Shape;498;p43"/>
          <p:cNvSpPr txBox="1"/>
          <p:nvPr>
            <p:ph type="title"/>
          </p:nvPr>
        </p:nvSpPr>
        <p:spPr>
          <a:xfrm>
            <a:off x="612925" y="310925"/>
            <a:ext cx="68148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Output</a:t>
            </a:r>
            <a:endParaRPr/>
          </a:p>
        </p:txBody>
      </p:sp>
      <p:sp>
        <p:nvSpPr>
          <p:cNvPr id="499" name="Google Shape;499;p43"/>
          <p:cNvSpPr/>
          <p:nvPr/>
        </p:nvSpPr>
        <p:spPr>
          <a:xfrm>
            <a:off x="8138263" y="641694"/>
            <a:ext cx="464675" cy="465250"/>
          </a:xfrm>
          <a:custGeom>
            <a:rect b="b" l="l" r="r" t="t"/>
            <a:pathLst>
              <a:path extrusionOk="0" h="18610" w="18587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3"/>
          <p:cNvSpPr/>
          <p:nvPr/>
        </p:nvSpPr>
        <p:spPr>
          <a:xfrm>
            <a:off x="8019150" y="3149975"/>
            <a:ext cx="702900" cy="624000"/>
          </a:xfrm>
          <a:prstGeom prst="roundRect">
            <a:avLst>
              <a:gd fmla="val 2340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3">
            <a:hlinkClick action="ppaction://hlinksldjump" r:id="rId3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01</a:t>
            </a:r>
            <a:endParaRPr b="1" sz="3200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02" name="Google Shape;502;p43">
            <a:hlinkClick action="ppaction://hlinksldjump" r:id="rId5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04</a:t>
            </a:r>
            <a:endParaRPr b="1" sz="3200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03" name="Google Shape;503;p43">
            <a:hlinkClick action="ppaction://hlinksldjump" r:id="rId7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03</a:t>
            </a:r>
            <a:endParaRPr b="1"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04" name="Google Shape;504;p43">
            <a:hlinkClick action="ppaction://hlinksldjump" r:id="rId9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02</a:t>
            </a:r>
            <a:endParaRPr b="1" sz="32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505" name="Google Shape;505;p4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65175" y="1017725"/>
            <a:ext cx="2459250" cy="361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4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264800" y="914113"/>
            <a:ext cx="301849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4"/>
          <p:cNvSpPr/>
          <p:nvPr/>
        </p:nvSpPr>
        <p:spPr>
          <a:xfrm>
            <a:off x="713225" y="2084275"/>
            <a:ext cx="837300" cy="83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00025" rotWithShape="0" algn="bl" dir="7680000" dist="76200">
              <a:schemeClr val="accent3">
                <a:alpha val="6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4"/>
          <p:cNvSpPr/>
          <p:nvPr/>
        </p:nvSpPr>
        <p:spPr>
          <a:xfrm>
            <a:off x="8138263" y="641694"/>
            <a:ext cx="464675" cy="465250"/>
          </a:xfrm>
          <a:custGeom>
            <a:rect b="b" l="l" r="r" t="t"/>
            <a:pathLst>
              <a:path extrusionOk="0" h="18610" w="18587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4"/>
          <p:cNvSpPr txBox="1"/>
          <p:nvPr>
            <p:ph type="title"/>
          </p:nvPr>
        </p:nvSpPr>
        <p:spPr>
          <a:xfrm>
            <a:off x="1767350" y="2103750"/>
            <a:ext cx="5660400" cy="81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Simulator</a:t>
            </a:r>
            <a:endParaRPr/>
          </a:p>
        </p:txBody>
      </p:sp>
      <p:sp>
        <p:nvSpPr>
          <p:cNvPr id="514" name="Google Shape;514;p44"/>
          <p:cNvSpPr txBox="1"/>
          <p:nvPr>
            <p:ph idx="2" type="title"/>
          </p:nvPr>
        </p:nvSpPr>
        <p:spPr>
          <a:xfrm>
            <a:off x="713225" y="2256466"/>
            <a:ext cx="837300" cy="492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4"/>
                </a:solidFill>
              </a:rPr>
              <a:t>04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15" name="Google Shape;515;p44"/>
          <p:cNvSpPr/>
          <p:nvPr/>
        </p:nvSpPr>
        <p:spPr>
          <a:xfrm flipH="1">
            <a:off x="6923396" y="3184061"/>
            <a:ext cx="336704" cy="336704"/>
          </a:xfrm>
          <a:custGeom>
            <a:rect b="b" l="l" r="r" t="t"/>
            <a:pathLst>
              <a:path extrusionOk="0" h="18587" w="18587">
                <a:moveTo>
                  <a:pt x="10522" y="4265"/>
                </a:moveTo>
                <a:lnTo>
                  <a:pt x="5493" y="9294"/>
                </a:lnTo>
                <a:lnTo>
                  <a:pt x="10522" y="14300"/>
                </a:lnTo>
                <a:lnTo>
                  <a:pt x="11542" y="13280"/>
                </a:lnTo>
                <a:lnTo>
                  <a:pt x="7556" y="9294"/>
                </a:lnTo>
                <a:lnTo>
                  <a:pt x="11542" y="5284"/>
                </a:lnTo>
                <a:lnTo>
                  <a:pt x="10522" y="4265"/>
                </a:lnTo>
                <a:close/>
                <a:moveTo>
                  <a:pt x="9294" y="1437"/>
                </a:moveTo>
                <a:cubicBezTo>
                  <a:pt x="13604" y="1437"/>
                  <a:pt x="17127" y="4960"/>
                  <a:pt x="17127" y="9294"/>
                </a:cubicBezTo>
                <a:cubicBezTo>
                  <a:pt x="17127" y="13604"/>
                  <a:pt x="13604" y="17127"/>
                  <a:pt x="9294" y="17127"/>
                </a:cubicBezTo>
                <a:cubicBezTo>
                  <a:pt x="4960" y="17127"/>
                  <a:pt x="1437" y="13604"/>
                  <a:pt x="1437" y="9294"/>
                </a:cubicBezTo>
                <a:cubicBezTo>
                  <a:pt x="1437" y="4960"/>
                  <a:pt x="4960" y="1437"/>
                  <a:pt x="9294" y="1437"/>
                </a:cubicBezTo>
                <a:close/>
                <a:moveTo>
                  <a:pt x="9294" y="0"/>
                </a:moveTo>
                <a:cubicBezTo>
                  <a:pt x="6814" y="0"/>
                  <a:pt x="4473" y="951"/>
                  <a:pt x="2712" y="2712"/>
                </a:cubicBezTo>
                <a:cubicBezTo>
                  <a:pt x="951" y="4473"/>
                  <a:pt x="0" y="6814"/>
                  <a:pt x="0" y="9294"/>
                </a:cubicBezTo>
                <a:cubicBezTo>
                  <a:pt x="0" y="11773"/>
                  <a:pt x="951" y="14114"/>
                  <a:pt x="2712" y="15852"/>
                </a:cubicBezTo>
                <a:cubicBezTo>
                  <a:pt x="4473" y="17614"/>
                  <a:pt x="6814" y="18587"/>
                  <a:pt x="9294" y="18587"/>
                </a:cubicBezTo>
                <a:cubicBezTo>
                  <a:pt x="11773" y="18587"/>
                  <a:pt x="14114" y="17614"/>
                  <a:pt x="15852" y="15852"/>
                </a:cubicBezTo>
                <a:cubicBezTo>
                  <a:pt x="17614" y="14114"/>
                  <a:pt x="18587" y="11773"/>
                  <a:pt x="18587" y="9294"/>
                </a:cubicBezTo>
                <a:cubicBezTo>
                  <a:pt x="18587" y="6814"/>
                  <a:pt x="17614" y="4473"/>
                  <a:pt x="15852" y="2712"/>
                </a:cubicBezTo>
                <a:cubicBezTo>
                  <a:pt x="14114" y="951"/>
                  <a:pt x="11773" y="0"/>
                  <a:pt x="92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4"/>
          <p:cNvSpPr/>
          <p:nvPr/>
        </p:nvSpPr>
        <p:spPr>
          <a:xfrm>
            <a:off x="6858328" y="2497538"/>
            <a:ext cx="336723" cy="337013"/>
          </a:xfrm>
          <a:custGeom>
            <a:rect b="b" l="l" r="r" t="t"/>
            <a:pathLst>
              <a:path extrusionOk="0" h="18581" w="18565">
                <a:moveTo>
                  <a:pt x="15647" y="1454"/>
                </a:moveTo>
                <a:cubicBezTo>
                  <a:pt x="16021" y="1454"/>
                  <a:pt x="16397" y="1593"/>
                  <a:pt x="16687" y="1871"/>
                </a:cubicBezTo>
                <a:cubicBezTo>
                  <a:pt x="16942" y="2150"/>
                  <a:pt x="17104" y="2520"/>
                  <a:pt x="17104" y="2891"/>
                </a:cubicBezTo>
                <a:cubicBezTo>
                  <a:pt x="17104" y="3285"/>
                  <a:pt x="16965" y="3656"/>
                  <a:pt x="16687" y="3934"/>
                </a:cubicBezTo>
                <a:lnTo>
                  <a:pt x="5331" y="15336"/>
                </a:lnTo>
                <a:lnTo>
                  <a:pt x="3268" y="13274"/>
                </a:lnTo>
                <a:lnTo>
                  <a:pt x="11055" y="5464"/>
                </a:lnTo>
                <a:lnTo>
                  <a:pt x="12237" y="6646"/>
                </a:lnTo>
                <a:lnTo>
                  <a:pt x="13257" y="5626"/>
                </a:lnTo>
                <a:lnTo>
                  <a:pt x="12075" y="4444"/>
                </a:lnTo>
                <a:lnTo>
                  <a:pt x="13164" y="3331"/>
                </a:lnTo>
                <a:lnTo>
                  <a:pt x="14369" y="4513"/>
                </a:lnTo>
                <a:lnTo>
                  <a:pt x="15389" y="3494"/>
                </a:lnTo>
                <a:lnTo>
                  <a:pt x="14184" y="2312"/>
                </a:lnTo>
                <a:lnTo>
                  <a:pt x="14624" y="1871"/>
                </a:lnTo>
                <a:cubicBezTo>
                  <a:pt x="14902" y="1593"/>
                  <a:pt x="15273" y="1454"/>
                  <a:pt x="15647" y="1454"/>
                </a:cubicBezTo>
                <a:close/>
                <a:moveTo>
                  <a:pt x="2411" y="14479"/>
                </a:moveTo>
                <a:lnTo>
                  <a:pt x="4103" y="16171"/>
                </a:lnTo>
                <a:lnTo>
                  <a:pt x="2550" y="16518"/>
                </a:lnTo>
                <a:lnTo>
                  <a:pt x="2063" y="16031"/>
                </a:lnTo>
                <a:lnTo>
                  <a:pt x="2411" y="14479"/>
                </a:lnTo>
                <a:close/>
                <a:moveTo>
                  <a:pt x="15647" y="0"/>
                </a:moveTo>
                <a:cubicBezTo>
                  <a:pt x="14902" y="0"/>
                  <a:pt x="14161" y="284"/>
                  <a:pt x="13605" y="852"/>
                </a:cubicBezTo>
                <a:lnTo>
                  <a:pt x="1901" y="12602"/>
                </a:lnTo>
                <a:cubicBezTo>
                  <a:pt x="1507" y="12972"/>
                  <a:pt x="1229" y="13459"/>
                  <a:pt x="1044" y="13946"/>
                </a:cubicBezTo>
                <a:lnTo>
                  <a:pt x="1044" y="13992"/>
                </a:lnTo>
                <a:lnTo>
                  <a:pt x="1" y="18581"/>
                </a:lnTo>
                <a:lnTo>
                  <a:pt x="4613" y="17561"/>
                </a:lnTo>
                <a:lnTo>
                  <a:pt x="4636" y="17538"/>
                </a:lnTo>
                <a:cubicBezTo>
                  <a:pt x="5146" y="17376"/>
                  <a:pt x="5632" y="17074"/>
                  <a:pt x="6003" y="16704"/>
                </a:cubicBezTo>
                <a:lnTo>
                  <a:pt x="17707" y="4954"/>
                </a:lnTo>
                <a:cubicBezTo>
                  <a:pt x="18263" y="4398"/>
                  <a:pt x="18564" y="3679"/>
                  <a:pt x="18564" y="2891"/>
                </a:cubicBezTo>
                <a:cubicBezTo>
                  <a:pt x="18564" y="2126"/>
                  <a:pt x="18263" y="1385"/>
                  <a:pt x="17707" y="852"/>
                </a:cubicBezTo>
                <a:cubicBezTo>
                  <a:pt x="17139" y="284"/>
                  <a:pt x="16391" y="0"/>
                  <a:pt x="15647" y="0"/>
                </a:cubicBezTo>
                <a:close/>
                <a:moveTo>
                  <a:pt x="7625" y="17121"/>
                </a:moveTo>
                <a:lnTo>
                  <a:pt x="6189" y="18581"/>
                </a:lnTo>
                <a:lnTo>
                  <a:pt x="18564" y="18581"/>
                </a:lnTo>
                <a:lnTo>
                  <a:pt x="18564" y="1712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4"/>
          <p:cNvSpPr/>
          <p:nvPr/>
        </p:nvSpPr>
        <p:spPr>
          <a:xfrm>
            <a:off x="8019150" y="4013775"/>
            <a:ext cx="702900" cy="624000"/>
          </a:xfrm>
          <a:prstGeom prst="roundRect">
            <a:avLst>
              <a:gd fmla="val 23409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4">
            <a:hlinkClick action="ppaction://hlinksldjump" r:id="rId3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01</a:t>
            </a:r>
            <a:endParaRPr b="1" sz="3200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19" name="Google Shape;519;p44">
            <a:hlinkClick action="ppaction://hlinksldjump" r:id="rId5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04</a:t>
            </a:r>
            <a:endParaRPr b="1"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20" name="Google Shape;520;p44">
            <a:hlinkClick action="ppaction://hlinksldjump" r:id="rId7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03</a:t>
            </a:r>
            <a:endParaRPr b="1" sz="3200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21" name="Google Shape;521;p44">
            <a:hlinkClick action="ppaction://hlinksldjump" r:id="rId9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02</a:t>
            </a:r>
            <a:endParaRPr b="1" sz="32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22" name="Google Shape;522;p44"/>
          <p:cNvSpPr txBox="1"/>
          <p:nvPr/>
        </p:nvSpPr>
        <p:spPr>
          <a:xfrm>
            <a:off x="713225" y="539500"/>
            <a:ext cx="45858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rPr>
              <a:t>2022</a:t>
            </a:r>
            <a:endParaRPr sz="1500">
              <a:solidFill>
                <a:schemeClr val="accent3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523" name="Google Shape;523;p44"/>
          <p:cNvCxnSpPr/>
          <p:nvPr/>
        </p:nvCxnSpPr>
        <p:spPr>
          <a:xfrm>
            <a:off x="713225" y="789025"/>
            <a:ext cx="67146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5"/>
          <p:cNvSpPr/>
          <p:nvPr/>
        </p:nvSpPr>
        <p:spPr>
          <a:xfrm>
            <a:off x="8138263" y="641694"/>
            <a:ext cx="464675" cy="465250"/>
          </a:xfrm>
          <a:custGeom>
            <a:rect b="b" l="l" r="r" t="t"/>
            <a:pathLst>
              <a:path extrusionOk="0" h="18610" w="18587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5"/>
          <p:cNvSpPr/>
          <p:nvPr/>
        </p:nvSpPr>
        <p:spPr>
          <a:xfrm>
            <a:off x="8019150" y="4013775"/>
            <a:ext cx="702900" cy="624000"/>
          </a:xfrm>
          <a:prstGeom prst="roundRect">
            <a:avLst>
              <a:gd fmla="val 23409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5">
            <a:hlinkClick action="ppaction://hlinksldjump" r:id="rId3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01</a:t>
            </a:r>
            <a:endParaRPr b="1" sz="3200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31" name="Google Shape;531;p45">
            <a:hlinkClick action="ppaction://hlinksldjump" r:id="rId5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04</a:t>
            </a:r>
            <a:endParaRPr b="1"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32" name="Google Shape;532;p45">
            <a:hlinkClick action="ppaction://hlinksldjump" r:id="rId7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03</a:t>
            </a:r>
            <a:endParaRPr b="1" sz="3200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33" name="Google Shape;533;p45">
            <a:hlinkClick action="ppaction://hlinksldjump" r:id="rId9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02</a:t>
            </a:r>
            <a:endParaRPr b="1" sz="32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34" name="Google Shape;534;p45"/>
          <p:cNvSpPr txBox="1"/>
          <p:nvPr>
            <p:ph type="title"/>
          </p:nvPr>
        </p:nvSpPr>
        <p:spPr>
          <a:xfrm>
            <a:off x="612925" y="574100"/>
            <a:ext cx="68148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Simulator application with GUI in Java</a:t>
            </a:r>
            <a:endParaRPr sz="3000"/>
          </a:p>
        </p:txBody>
      </p:sp>
      <p:pic>
        <p:nvPicPr>
          <p:cNvPr id="535" name="Google Shape;535;p4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7625" y="1246600"/>
            <a:ext cx="7350175" cy="31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6"/>
          <p:cNvSpPr/>
          <p:nvPr/>
        </p:nvSpPr>
        <p:spPr>
          <a:xfrm>
            <a:off x="8138263" y="641694"/>
            <a:ext cx="464675" cy="465250"/>
          </a:xfrm>
          <a:custGeom>
            <a:rect b="b" l="l" r="r" t="t"/>
            <a:pathLst>
              <a:path extrusionOk="0" h="18610" w="18587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6"/>
          <p:cNvSpPr/>
          <p:nvPr/>
        </p:nvSpPr>
        <p:spPr>
          <a:xfrm>
            <a:off x="8019150" y="4013775"/>
            <a:ext cx="702900" cy="624000"/>
          </a:xfrm>
          <a:prstGeom prst="roundRect">
            <a:avLst>
              <a:gd fmla="val 23409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6">
            <a:hlinkClick action="ppaction://hlinksldjump" r:id="rId3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01</a:t>
            </a:r>
            <a:endParaRPr b="1" sz="3200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43" name="Google Shape;543;p46">
            <a:hlinkClick action="ppaction://hlinksldjump" r:id="rId5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04</a:t>
            </a:r>
            <a:endParaRPr b="1"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44" name="Google Shape;544;p46">
            <a:hlinkClick action="ppaction://hlinksldjump" r:id="rId7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03</a:t>
            </a:r>
            <a:endParaRPr b="1" sz="3200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45" name="Google Shape;545;p46">
            <a:hlinkClick action="ppaction://hlinksldjump" r:id="rId9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02</a:t>
            </a:r>
            <a:endParaRPr b="1" sz="32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46" name="Google Shape;546;p46"/>
          <p:cNvSpPr txBox="1"/>
          <p:nvPr>
            <p:ph type="title"/>
          </p:nvPr>
        </p:nvSpPr>
        <p:spPr>
          <a:xfrm>
            <a:off x="612925" y="574100"/>
            <a:ext cx="68148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Simulator application with GUI in Java</a:t>
            </a:r>
            <a:endParaRPr sz="3000"/>
          </a:p>
        </p:txBody>
      </p:sp>
      <p:pic>
        <p:nvPicPr>
          <p:cNvPr id="547" name="Google Shape;547;p4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3625" y="1246100"/>
            <a:ext cx="7317650" cy="31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7"/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6"/>
                </a:solidFill>
                <a:latin typeface="Questrial"/>
                <a:ea typeface="Questrial"/>
                <a:cs typeface="Questrial"/>
                <a:sym typeface="Questrial"/>
              </a:rPr>
              <a:t>01</a:t>
            </a:r>
            <a:endParaRPr b="1" sz="3200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53" name="Google Shape;553;p47"/>
          <p:cNvSpPr/>
          <p:nvPr/>
        </p:nvSpPr>
        <p:spPr>
          <a:xfrm>
            <a:off x="8138263" y="651619"/>
            <a:ext cx="464675" cy="465250"/>
          </a:xfrm>
          <a:custGeom>
            <a:rect b="b" l="l" r="r" t="t"/>
            <a:pathLst>
              <a:path extrusionOk="0" h="18610" w="18587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7"/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04</a:t>
            </a:r>
            <a:endParaRPr b="1" sz="3200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55" name="Google Shape;555;p47"/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03</a:t>
            </a:r>
            <a:endParaRPr b="1" sz="3200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56" name="Google Shape;556;p47"/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02</a:t>
            </a:r>
            <a:endParaRPr b="1" sz="32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57" name="Google Shape;557;p47"/>
          <p:cNvSpPr txBox="1"/>
          <p:nvPr>
            <p:ph type="title"/>
          </p:nvPr>
        </p:nvSpPr>
        <p:spPr>
          <a:xfrm>
            <a:off x="973125" y="1898550"/>
            <a:ext cx="6131400" cy="1346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600"/>
              <a:t>Thank you!</a:t>
            </a:r>
            <a:endParaRPr sz="8600"/>
          </a:p>
        </p:txBody>
      </p:sp>
      <p:sp>
        <p:nvSpPr>
          <p:cNvPr id="558" name="Google Shape;558;p47"/>
          <p:cNvSpPr/>
          <p:nvPr/>
        </p:nvSpPr>
        <p:spPr>
          <a:xfrm>
            <a:off x="825025" y="3279250"/>
            <a:ext cx="4053000" cy="111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/>
          <p:nvPr/>
        </p:nvSpPr>
        <p:spPr>
          <a:xfrm>
            <a:off x="8019150" y="1408713"/>
            <a:ext cx="702900" cy="624000"/>
          </a:xfrm>
          <a:prstGeom prst="roundRect">
            <a:avLst>
              <a:gd fmla="val 23409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/>
          <p:nvPr/>
        </p:nvSpPr>
        <p:spPr>
          <a:xfrm>
            <a:off x="942975" y="1454750"/>
            <a:ext cx="837300" cy="83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00025" rotWithShape="0" algn="bl" dir="7680000" dist="76200">
              <a:schemeClr val="accent3">
                <a:alpha val="6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8138263" y="641694"/>
            <a:ext cx="464675" cy="465250"/>
          </a:xfrm>
          <a:custGeom>
            <a:rect b="b" l="l" r="r" t="t"/>
            <a:pathLst>
              <a:path extrusionOk="0" h="18610" w="18587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/>
          <p:nvPr/>
        </p:nvSpPr>
        <p:spPr>
          <a:xfrm flipH="1">
            <a:off x="4506096" y="2784249"/>
            <a:ext cx="492881" cy="492881"/>
          </a:xfrm>
          <a:custGeom>
            <a:rect b="b" l="l" r="r" t="t"/>
            <a:pathLst>
              <a:path extrusionOk="0" h="18587" w="18587">
                <a:moveTo>
                  <a:pt x="10522" y="4265"/>
                </a:moveTo>
                <a:lnTo>
                  <a:pt x="5493" y="9294"/>
                </a:lnTo>
                <a:lnTo>
                  <a:pt x="10522" y="14300"/>
                </a:lnTo>
                <a:lnTo>
                  <a:pt x="11542" y="13280"/>
                </a:lnTo>
                <a:lnTo>
                  <a:pt x="7556" y="9294"/>
                </a:lnTo>
                <a:lnTo>
                  <a:pt x="11542" y="5284"/>
                </a:lnTo>
                <a:lnTo>
                  <a:pt x="10522" y="4265"/>
                </a:lnTo>
                <a:close/>
                <a:moveTo>
                  <a:pt x="9294" y="1437"/>
                </a:moveTo>
                <a:cubicBezTo>
                  <a:pt x="13604" y="1437"/>
                  <a:pt x="17127" y="4960"/>
                  <a:pt x="17127" y="9294"/>
                </a:cubicBezTo>
                <a:cubicBezTo>
                  <a:pt x="17127" y="13604"/>
                  <a:pt x="13604" y="17127"/>
                  <a:pt x="9294" y="17127"/>
                </a:cubicBezTo>
                <a:cubicBezTo>
                  <a:pt x="4960" y="17127"/>
                  <a:pt x="1437" y="13604"/>
                  <a:pt x="1437" y="9294"/>
                </a:cubicBezTo>
                <a:cubicBezTo>
                  <a:pt x="1437" y="4960"/>
                  <a:pt x="4960" y="1437"/>
                  <a:pt x="9294" y="1437"/>
                </a:cubicBezTo>
                <a:close/>
                <a:moveTo>
                  <a:pt x="9294" y="0"/>
                </a:moveTo>
                <a:cubicBezTo>
                  <a:pt x="6814" y="0"/>
                  <a:pt x="4473" y="951"/>
                  <a:pt x="2712" y="2712"/>
                </a:cubicBezTo>
                <a:cubicBezTo>
                  <a:pt x="951" y="4473"/>
                  <a:pt x="0" y="6814"/>
                  <a:pt x="0" y="9294"/>
                </a:cubicBezTo>
                <a:cubicBezTo>
                  <a:pt x="0" y="11773"/>
                  <a:pt x="951" y="14114"/>
                  <a:pt x="2712" y="15852"/>
                </a:cubicBezTo>
                <a:cubicBezTo>
                  <a:pt x="4473" y="17614"/>
                  <a:pt x="6814" y="18587"/>
                  <a:pt x="9294" y="18587"/>
                </a:cubicBezTo>
                <a:cubicBezTo>
                  <a:pt x="11773" y="18587"/>
                  <a:pt x="14114" y="17614"/>
                  <a:pt x="15852" y="15852"/>
                </a:cubicBezTo>
                <a:cubicBezTo>
                  <a:pt x="17614" y="14114"/>
                  <a:pt x="18587" y="11773"/>
                  <a:pt x="18587" y="9294"/>
                </a:cubicBezTo>
                <a:cubicBezTo>
                  <a:pt x="18587" y="6814"/>
                  <a:pt x="17614" y="4473"/>
                  <a:pt x="15852" y="2712"/>
                </a:cubicBezTo>
                <a:cubicBezTo>
                  <a:pt x="14114" y="951"/>
                  <a:pt x="11773" y="0"/>
                  <a:pt x="92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4"/>
          <p:cNvSpPr txBox="1"/>
          <p:nvPr>
            <p:ph type="title"/>
          </p:nvPr>
        </p:nvSpPr>
        <p:spPr>
          <a:xfrm>
            <a:off x="814575" y="2514400"/>
            <a:ext cx="6337200" cy="908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Algorithm </a:t>
            </a:r>
            <a:r>
              <a:rPr lang="fr"/>
              <a:t>Comparaison                             </a:t>
            </a:r>
            <a:endParaRPr/>
          </a:p>
        </p:txBody>
      </p:sp>
      <p:sp>
        <p:nvSpPr>
          <p:cNvPr id="199" name="Google Shape;199;p24"/>
          <p:cNvSpPr txBox="1"/>
          <p:nvPr>
            <p:ph idx="2" type="title"/>
          </p:nvPr>
        </p:nvSpPr>
        <p:spPr>
          <a:xfrm>
            <a:off x="942975" y="1626953"/>
            <a:ext cx="837300" cy="492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4"/>
                </a:solidFill>
              </a:rPr>
              <a:t>01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00" name="Google Shape;200;p24">
            <a:hlinkClick action="ppaction://hlinksldjump" r:id="rId3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01</a:t>
            </a:r>
            <a:endParaRPr b="1"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1" name="Google Shape;201;p24">
            <a:hlinkClick action="ppaction://hlinksldjump" r:id="rId5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04</a:t>
            </a:r>
            <a:endParaRPr b="1" sz="3200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2" name="Google Shape;202;p24">
            <a:hlinkClick action="ppaction://hlinksldjump" r:id="rId7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03</a:t>
            </a:r>
            <a:endParaRPr b="1" sz="3200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3" name="Google Shape;203;p24">
            <a:hlinkClick action="ppaction://hlinksldjump" r:id="rId9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02</a:t>
            </a:r>
            <a:endParaRPr b="1" sz="32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/>
          <p:nvPr/>
        </p:nvSpPr>
        <p:spPr>
          <a:xfrm>
            <a:off x="8019150" y="1408713"/>
            <a:ext cx="702900" cy="624000"/>
          </a:xfrm>
          <a:prstGeom prst="roundRect">
            <a:avLst>
              <a:gd fmla="val 23409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 txBox="1"/>
          <p:nvPr/>
        </p:nvSpPr>
        <p:spPr>
          <a:xfrm>
            <a:off x="612925" y="1581537"/>
            <a:ext cx="18729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0" name="Google Shape;210;p25"/>
          <p:cNvSpPr/>
          <p:nvPr/>
        </p:nvSpPr>
        <p:spPr>
          <a:xfrm>
            <a:off x="8138263" y="641694"/>
            <a:ext cx="464675" cy="465250"/>
          </a:xfrm>
          <a:custGeom>
            <a:rect b="b" l="l" r="r" t="t"/>
            <a:pathLst>
              <a:path extrusionOk="0" h="18610" w="18587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 txBox="1"/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Abstract</a:t>
            </a:r>
            <a:endParaRPr/>
          </a:p>
        </p:txBody>
      </p:sp>
      <p:sp>
        <p:nvSpPr>
          <p:cNvPr id="212" name="Google Shape;212;p25">
            <a:hlinkClick action="ppaction://hlinksldjump" r:id="rId3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01</a:t>
            </a:r>
            <a:endParaRPr b="1"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3" name="Google Shape;213;p25">
            <a:hlinkClick action="ppaction://hlinksldjump" r:id="rId5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04</a:t>
            </a:r>
            <a:endParaRPr b="1" sz="3200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4" name="Google Shape;214;p25">
            <a:hlinkClick action="ppaction://hlinksldjump" r:id="rId7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03</a:t>
            </a:r>
            <a:endParaRPr b="1" sz="3200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5" name="Google Shape;215;p25">
            <a:hlinkClick action="ppaction://hlinksldjump" r:id="rId9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02</a:t>
            </a:r>
            <a:endParaRPr b="1" sz="32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713225" y="1495125"/>
            <a:ext cx="6664800" cy="21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What you’ll find in this project is solved algorithms of 2 types of CPU Scheduling. For Short Job First Preemptive and </a:t>
            </a: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Short Job First Non-Preemptive</a:t>
            </a: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 am going to be calculating Average Waiting Time and Average Turn Around Time of each algorithm, with given parameters. Then we will do a comparison of final results between algorithms and give a brief explanation of these findings. Besides that I also going show a program in C++ printing Generalities of me. Finally, I am going to show another program in C++ about one of the scheduling algorithm printed out along with a </a:t>
            </a: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simulator for one of them.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713275" y="2310500"/>
            <a:ext cx="6714300" cy="374400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 txBox="1"/>
          <p:nvPr/>
        </p:nvSpPr>
        <p:spPr>
          <a:xfrm>
            <a:off x="713225" y="1219575"/>
            <a:ext cx="32652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How it works</a:t>
            </a:r>
            <a:endParaRPr b="1" sz="23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713225" y="1666875"/>
            <a:ext cx="64938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Each process entered executes based on the arrival of the other one. In case of wondering which process is next, the one with the lowest burst time is picked first.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aphicFrame>
        <p:nvGraphicFramePr>
          <p:cNvPr id="224" name="Google Shape;224;p26"/>
          <p:cNvGraphicFramePr/>
          <p:nvPr/>
        </p:nvGraphicFramePr>
        <p:xfrm>
          <a:off x="713200" y="2310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{6A82BB77-691F-4C14-A76B-5FD69B751638}</a:tableStyleId>
              </a:tblPr>
              <a:tblGrid>
                <a:gridCol w="1589800"/>
                <a:gridCol w="1818450"/>
                <a:gridCol w="1925075"/>
                <a:gridCol w="1380950"/>
              </a:tblGrid>
              <a:tr h="37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Processes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45700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Arrival Time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Burst Time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Priority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</a:t>
                      </a: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</a:t>
                      </a: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</a:t>
                      </a: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</a:t>
                      </a: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</a:t>
                      </a: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5" name="Google Shape;225;p26"/>
          <p:cNvSpPr txBox="1"/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Shortest Job First (Preemptive)</a:t>
            </a:r>
            <a:endParaRPr/>
          </a:p>
        </p:txBody>
      </p:sp>
      <p:sp>
        <p:nvSpPr>
          <p:cNvPr id="226" name="Google Shape;226;p26"/>
          <p:cNvSpPr/>
          <p:nvPr/>
        </p:nvSpPr>
        <p:spPr>
          <a:xfrm>
            <a:off x="8019150" y="1408713"/>
            <a:ext cx="702900" cy="624000"/>
          </a:xfrm>
          <a:prstGeom prst="roundRect">
            <a:avLst>
              <a:gd fmla="val 23409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/>
          <p:nvPr/>
        </p:nvSpPr>
        <p:spPr>
          <a:xfrm>
            <a:off x="8138263" y="641694"/>
            <a:ext cx="464675" cy="465250"/>
          </a:xfrm>
          <a:custGeom>
            <a:rect b="b" l="l" r="r" t="t"/>
            <a:pathLst>
              <a:path extrusionOk="0" h="18610" w="18587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6">
            <a:hlinkClick action="ppaction://hlinksldjump" r:id="rId3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01</a:t>
            </a:r>
            <a:endParaRPr b="1"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9" name="Google Shape;229;p26">
            <a:hlinkClick action="ppaction://hlinksldjump" r:id="rId5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04</a:t>
            </a:r>
            <a:endParaRPr b="1" sz="3200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0" name="Google Shape;230;p26">
            <a:hlinkClick action="ppaction://hlinksldjump" r:id="rId7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03</a:t>
            </a:r>
            <a:endParaRPr b="1" sz="3200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1" name="Google Shape;231;p26">
            <a:hlinkClick action="ppaction://hlinksldjump" r:id="rId9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02</a:t>
            </a:r>
            <a:endParaRPr b="1" sz="32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/>
          <p:nvPr/>
        </p:nvSpPr>
        <p:spPr>
          <a:xfrm>
            <a:off x="713275" y="2310500"/>
            <a:ext cx="5333400" cy="374400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 txBox="1"/>
          <p:nvPr/>
        </p:nvSpPr>
        <p:spPr>
          <a:xfrm>
            <a:off x="713225" y="1219575"/>
            <a:ext cx="32652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Calculations</a:t>
            </a:r>
            <a:endParaRPr b="1" sz="23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713225" y="1666875"/>
            <a:ext cx="64938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Turnaround time (TAT) =  Completion Time (CT) - Arrival Time (AT)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Waiting Time (WAT) = Turnaround Time (TAT) - Burst Time (BT)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aphicFrame>
        <p:nvGraphicFramePr>
          <p:cNvPr id="239" name="Google Shape;239;p27"/>
          <p:cNvGraphicFramePr/>
          <p:nvPr/>
        </p:nvGraphicFramePr>
        <p:xfrm>
          <a:off x="713200" y="2310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{6A82BB77-691F-4C14-A76B-5FD69B751638}</a:tableStyleId>
              </a:tblPr>
              <a:tblGrid>
                <a:gridCol w="1589800"/>
                <a:gridCol w="1818450"/>
                <a:gridCol w="1925075"/>
              </a:tblGrid>
              <a:tr h="37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Processes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45700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AVG (TAT) = 10.4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AVG (</a:t>
                      </a: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WAT) = 4.2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P1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31 - 0 = 31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31 - 15 = 16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4 - 2 = 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2 - 2 = 0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P3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10 - 4 = 6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6 - 4 = 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P4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7 - 5 = 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2 - 2 = 0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P5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18 - 7 = 11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11 - 8 = 3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0" name="Google Shape;240;p27"/>
          <p:cNvSpPr txBox="1"/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Shortest Job First (Preemptive)</a:t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8019150" y="1408713"/>
            <a:ext cx="702900" cy="624000"/>
          </a:xfrm>
          <a:prstGeom prst="roundRect">
            <a:avLst>
              <a:gd fmla="val 23409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7"/>
          <p:cNvSpPr/>
          <p:nvPr/>
        </p:nvSpPr>
        <p:spPr>
          <a:xfrm>
            <a:off x="8138263" y="641694"/>
            <a:ext cx="464675" cy="465250"/>
          </a:xfrm>
          <a:custGeom>
            <a:rect b="b" l="l" r="r" t="t"/>
            <a:pathLst>
              <a:path extrusionOk="0" h="18610" w="18587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">
            <a:hlinkClick action="ppaction://hlinksldjump" r:id="rId3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01</a:t>
            </a:r>
            <a:endParaRPr b="1"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4" name="Google Shape;244;p27">
            <a:hlinkClick action="ppaction://hlinksldjump" r:id="rId5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04</a:t>
            </a:r>
            <a:endParaRPr b="1" sz="3200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5" name="Google Shape;245;p27">
            <a:hlinkClick action="ppaction://hlinksldjump" r:id="rId7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03</a:t>
            </a:r>
            <a:endParaRPr b="1" sz="3200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6" name="Google Shape;246;p27">
            <a:hlinkClick action="ppaction://hlinksldjump" r:id="rId9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02</a:t>
            </a:r>
            <a:endParaRPr b="1" sz="32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/>
          <p:nvPr/>
        </p:nvSpPr>
        <p:spPr>
          <a:xfrm>
            <a:off x="713275" y="2310500"/>
            <a:ext cx="5333400" cy="374400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"/>
          <p:cNvSpPr txBox="1"/>
          <p:nvPr/>
        </p:nvSpPr>
        <p:spPr>
          <a:xfrm>
            <a:off x="713225" y="1219575"/>
            <a:ext cx="54900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Calculations with context switch of 2 ns</a:t>
            </a:r>
            <a:endParaRPr b="1" sz="23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3" name="Google Shape;253;p28"/>
          <p:cNvSpPr txBox="1"/>
          <p:nvPr/>
        </p:nvSpPr>
        <p:spPr>
          <a:xfrm>
            <a:off x="713225" y="1666875"/>
            <a:ext cx="64938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Turnaround time (TAT) =  Completion Time (CT) - Arrival Time (AT)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Waiting Time (WAT) = Turnaround Time (TAT) - Burst Time (BT)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aphicFrame>
        <p:nvGraphicFramePr>
          <p:cNvPr id="254" name="Google Shape;254;p28"/>
          <p:cNvGraphicFramePr/>
          <p:nvPr/>
        </p:nvGraphicFramePr>
        <p:xfrm>
          <a:off x="713200" y="2310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{6A82BB77-691F-4C14-A76B-5FD69B751638}</a:tableStyleId>
              </a:tblPr>
              <a:tblGrid>
                <a:gridCol w="1589800"/>
                <a:gridCol w="1818450"/>
                <a:gridCol w="1925075"/>
              </a:tblGrid>
              <a:tr h="37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Processes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45700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AVG (TAT) = 10.6</a:t>
                      </a:r>
                      <a:r>
                        <a:rPr b="1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</a:t>
                      </a:r>
                      <a:r>
                        <a:rPr b="1" lang="fr">
                          <a:solidFill>
                            <a:srgbClr val="FFFF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× 10</a:t>
                      </a:r>
                      <a:r>
                        <a:rPr b="1" baseline="30000" lang="fr">
                          <a:solidFill>
                            <a:srgbClr val="FFFF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-6</a:t>
                      </a:r>
                      <a:endParaRPr b="1">
                        <a:solidFill>
                          <a:srgbClr val="FFFF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AVG (WAT) = 4.4</a:t>
                      </a:r>
                      <a:r>
                        <a:rPr b="1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</a:t>
                      </a:r>
                      <a:r>
                        <a:rPr b="1" lang="fr">
                          <a:solidFill>
                            <a:srgbClr val="FFFF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× 10</a:t>
                      </a:r>
                      <a:r>
                        <a:rPr b="1" baseline="30000" lang="fr">
                          <a:solidFill>
                            <a:srgbClr val="FFFF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-6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P1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31 + 0.2 = 31.2 × 10</a:t>
                      </a:r>
                      <a:r>
                        <a:rPr baseline="30000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-6</a:t>
                      </a:r>
                      <a:endParaRPr baseline="300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16 + 0.2 = 16.2</a:t>
                      </a: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× 10</a:t>
                      </a:r>
                      <a:r>
                        <a:rPr baseline="30000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-6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 + 0.2 = 2.2</a:t>
                      </a: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× 10</a:t>
                      </a:r>
                      <a:r>
                        <a:rPr baseline="30000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-6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 + 0.2 = 0.2</a:t>
                      </a: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× 10</a:t>
                      </a:r>
                      <a:r>
                        <a:rPr baseline="30000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-6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P3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 + 0.2 = 6.2</a:t>
                      </a: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× 10</a:t>
                      </a:r>
                      <a:r>
                        <a:rPr baseline="30000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-6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 + 0.2 = 2.2</a:t>
                      </a: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× 10</a:t>
                      </a:r>
                      <a:r>
                        <a:rPr baseline="30000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-6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P4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 + 0.2 = 2.2</a:t>
                      </a: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× 10</a:t>
                      </a:r>
                      <a:r>
                        <a:rPr baseline="30000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-6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 + 0.2 = 0.2</a:t>
                      </a: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× 10</a:t>
                      </a:r>
                      <a:r>
                        <a:rPr baseline="30000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-6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P5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11 + 0.2 = 11.2</a:t>
                      </a: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× 10</a:t>
                      </a:r>
                      <a:r>
                        <a:rPr baseline="30000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-6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 + 0.2 = 3.2</a:t>
                      </a: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× 10</a:t>
                      </a:r>
                      <a:r>
                        <a:rPr baseline="30000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-6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5" name="Google Shape;255;p28"/>
          <p:cNvSpPr txBox="1"/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Shortest Job First (Preemptive)</a:t>
            </a:r>
            <a:endParaRPr/>
          </a:p>
        </p:txBody>
      </p:sp>
      <p:sp>
        <p:nvSpPr>
          <p:cNvPr id="256" name="Google Shape;256;p28"/>
          <p:cNvSpPr/>
          <p:nvPr/>
        </p:nvSpPr>
        <p:spPr>
          <a:xfrm>
            <a:off x="8019150" y="1408713"/>
            <a:ext cx="702900" cy="624000"/>
          </a:xfrm>
          <a:prstGeom prst="roundRect">
            <a:avLst>
              <a:gd fmla="val 23409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8"/>
          <p:cNvSpPr/>
          <p:nvPr/>
        </p:nvSpPr>
        <p:spPr>
          <a:xfrm>
            <a:off x="8138263" y="641694"/>
            <a:ext cx="464675" cy="465250"/>
          </a:xfrm>
          <a:custGeom>
            <a:rect b="b" l="l" r="r" t="t"/>
            <a:pathLst>
              <a:path extrusionOk="0" h="18610" w="18587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8">
            <a:hlinkClick action="ppaction://hlinksldjump" r:id="rId3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01</a:t>
            </a:r>
            <a:endParaRPr b="1"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9" name="Google Shape;259;p28">
            <a:hlinkClick action="ppaction://hlinksldjump" r:id="rId5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04</a:t>
            </a:r>
            <a:endParaRPr b="1" sz="3200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0" name="Google Shape;260;p28">
            <a:hlinkClick action="ppaction://hlinksldjump" r:id="rId7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03</a:t>
            </a:r>
            <a:endParaRPr b="1" sz="3200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1" name="Google Shape;261;p28">
            <a:hlinkClick action="ppaction://hlinksldjump" r:id="rId9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02</a:t>
            </a:r>
            <a:endParaRPr b="1" sz="32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/>
          <p:nvPr/>
        </p:nvSpPr>
        <p:spPr>
          <a:xfrm>
            <a:off x="713225" y="783825"/>
            <a:ext cx="6714600" cy="441900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7" name="Google Shape;267;p29"/>
          <p:cNvGraphicFramePr/>
          <p:nvPr/>
        </p:nvGraphicFramePr>
        <p:xfrm>
          <a:off x="713225" y="78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{6A82BB77-691F-4C14-A76B-5FD69B751638}</a:tableStyleId>
              </a:tblPr>
              <a:tblGrid>
                <a:gridCol w="1040550"/>
                <a:gridCol w="354975"/>
                <a:gridCol w="354800"/>
                <a:gridCol w="354775"/>
                <a:gridCol w="354825"/>
                <a:gridCol w="354925"/>
                <a:gridCol w="354025"/>
                <a:gridCol w="355250"/>
                <a:gridCol w="354625"/>
                <a:gridCol w="355075"/>
                <a:gridCol w="354375"/>
                <a:gridCol w="358125"/>
                <a:gridCol w="352675"/>
                <a:gridCol w="353900"/>
                <a:gridCol w="354325"/>
                <a:gridCol w="355975"/>
                <a:gridCol w="354075"/>
              </a:tblGrid>
              <a:tr h="3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2000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SFJ Pre</a:t>
                      </a:r>
                      <a:endParaRPr b="1" sz="2000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01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02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03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04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05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06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07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08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09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11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12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13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14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16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P1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P2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P3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P4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P5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8" name="Google Shape;268;p29"/>
          <p:cNvSpPr/>
          <p:nvPr/>
        </p:nvSpPr>
        <p:spPr>
          <a:xfrm>
            <a:off x="1753775" y="1324725"/>
            <a:ext cx="702900" cy="106800"/>
          </a:xfrm>
          <a:prstGeom prst="roundRect">
            <a:avLst>
              <a:gd fmla="val 23842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2470124" y="1629500"/>
            <a:ext cx="702900" cy="106800"/>
          </a:xfrm>
          <a:prstGeom prst="roundRect">
            <a:avLst>
              <a:gd fmla="val 23842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9"/>
          <p:cNvSpPr txBox="1"/>
          <p:nvPr>
            <p:ph type="title"/>
          </p:nvPr>
        </p:nvSpPr>
        <p:spPr>
          <a:xfrm>
            <a:off x="611700" y="305625"/>
            <a:ext cx="68148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/>
              <a:t>Gantt Chart</a:t>
            </a:r>
            <a:endParaRPr sz="2600"/>
          </a:p>
        </p:txBody>
      </p:sp>
      <p:sp>
        <p:nvSpPr>
          <p:cNvPr id="271" name="Google Shape;271;p29"/>
          <p:cNvSpPr/>
          <p:nvPr/>
        </p:nvSpPr>
        <p:spPr>
          <a:xfrm>
            <a:off x="711888" y="2866350"/>
            <a:ext cx="6714600" cy="441900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2" name="Google Shape;272;p29"/>
          <p:cNvGraphicFramePr/>
          <p:nvPr/>
        </p:nvGraphicFramePr>
        <p:xfrm>
          <a:off x="711888" y="286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{6A82BB77-691F-4C14-A76B-5FD69B751638}</a:tableStyleId>
              </a:tblPr>
              <a:tblGrid>
                <a:gridCol w="1040550"/>
                <a:gridCol w="354975"/>
                <a:gridCol w="354800"/>
                <a:gridCol w="354775"/>
                <a:gridCol w="354825"/>
                <a:gridCol w="354925"/>
                <a:gridCol w="354025"/>
                <a:gridCol w="355250"/>
                <a:gridCol w="354625"/>
                <a:gridCol w="355075"/>
                <a:gridCol w="354375"/>
                <a:gridCol w="358125"/>
                <a:gridCol w="352675"/>
                <a:gridCol w="353900"/>
                <a:gridCol w="354325"/>
                <a:gridCol w="355975"/>
                <a:gridCol w="354075"/>
              </a:tblGrid>
              <a:tr h="34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2000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SFJ Pre</a:t>
                      </a:r>
                      <a:endParaRPr b="1" sz="2000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17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18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19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20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21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22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23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24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25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26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27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28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29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30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31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32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P1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P2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P3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P4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P5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3" name="Google Shape;273;p29"/>
          <p:cNvSpPr/>
          <p:nvPr/>
        </p:nvSpPr>
        <p:spPr>
          <a:xfrm>
            <a:off x="3179200" y="1925925"/>
            <a:ext cx="348900" cy="106800"/>
          </a:xfrm>
          <a:prstGeom prst="roundRect">
            <a:avLst>
              <a:gd fmla="val 23842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9"/>
          <p:cNvSpPr/>
          <p:nvPr/>
        </p:nvSpPr>
        <p:spPr>
          <a:xfrm>
            <a:off x="3528100" y="2245075"/>
            <a:ext cx="702900" cy="106800"/>
          </a:xfrm>
          <a:prstGeom prst="roundRect">
            <a:avLst>
              <a:gd fmla="val 23842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9"/>
          <p:cNvSpPr/>
          <p:nvPr/>
        </p:nvSpPr>
        <p:spPr>
          <a:xfrm>
            <a:off x="4231001" y="1925925"/>
            <a:ext cx="1070400" cy="106800"/>
          </a:xfrm>
          <a:prstGeom prst="roundRect">
            <a:avLst>
              <a:gd fmla="val 23842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9"/>
          <p:cNvSpPr/>
          <p:nvPr/>
        </p:nvSpPr>
        <p:spPr>
          <a:xfrm>
            <a:off x="5300099" y="2544775"/>
            <a:ext cx="2127600" cy="106800"/>
          </a:xfrm>
          <a:prstGeom prst="roundRect">
            <a:avLst>
              <a:gd fmla="val 23842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9"/>
          <p:cNvSpPr/>
          <p:nvPr/>
        </p:nvSpPr>
        <p:spPr>
          <a:xfrm>
            <a:off x="1757774" y="4620150"/>
            <a:ext cx="702900" cy="106800"/>
          </a:xfrm>
          <a:prstGeom prst="roundRect">
            <a:avLst>
              <a:gd fmla="val 23842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9"/>
          <p:cNvSpPr/>
          <p:nvPr/>
        </p:nvSpPr>
        <p:spPr>
          <a:xfrm>
            <a:off x="2470125" y="3425125"/>
            <a:ext cx="4605000" cy="106800"/>
          </a:xfrm>
          <a:prstGeom prst="roundRect">
            <a:avLst>
              <a:gd fmla="val 23842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9" name="Google Shape;279;p29"/>
          <p:cNvCxnSpPr/>
          <p:nvPr/>
        </p:nvCxnSpPr>
        <p:spPr>
          <a:xfrm flipH="1" rot="10800000">
            <a:off x="2474100" y="587075"/>
            <a:ext cx="173700" cy="1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80" name="Google Shape;280;p29"/>
          <p:cNvSpPr txBox="1"/>
          <p:nvPr/>
        </p:nvSpPr>
        <p:spPr>
          <a:xfrm>
            <a:off x="2581900" y="380025"/>
            <a:ext cx="3489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P2</a:t>
            </a:r>
            <a:endParaRPr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81" name="Google Shape;281;p29"/>
          <p:cNvCxnSpPr/>
          <p:nvPr/>
        </p:nvCxnSpPr>
        <p:spPr>
          <a:xfrm flipH="1" rot="10800000">
            <a:off x="3179200" y="587075"/>
            <a:ext cx="173700" cy="1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82" name="Google Shape;282;p29"/>
          <p:cNvSpPr txBox="1"/>
          <p:nvPr/>
        </p:nvSpPr>
        <p:spPr>
          <a:xfrm>
            <a:off x="3287000" y="380025"/>
            <a:ext cx="3489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P3</a:t>
            </a:r>
            <a:endParaRPr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83" name="Google Shape;283;p29"/>
          <p:cNvCxnSpPr/>
          <p:nvPr/>
        </p:nvCxnSpPr>
        <p:spPr>
          <a:xfrm flipH="1" rot="10800000">
            <a:off x="3528100" y="587075"/>
            <a:ext cx="173700" cy="1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84" name="Google Shape;284;p29"/>
          <p:cNvSpPr txBox="1"/>
          <p:nvPr/>
        </p:nvSpPr>
        <p:spPr>
          <a:xfrm>
            <a:off x="3635900" y="380025"/>
            <a:ext cx="3489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P4</a:t>
            </a:r>
            <a:endParaRPr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85" name="Google Shape;285;p29"/>
          <p:cNvCxnSpPr/>
          <p:nvPr/>
        </p:nvCxnSpPr>
        <p:spPr>
          <a:xfrm flipH="1" rot="10800000">
            <a:off x="4231000" y="587075"/>
            <a:ext cx="173700" cy="1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86" name="Google Shape;286;p29"/>
          <p:cNvSpPr txBox="1"/>
          <p:nvPr/>
        </p:nvSpPr>
        <p:spPr>
          <a:xfrm>
            <a:off x="4338800" y="380025"/>
            <a:ext cx="3489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P7</a:t>
            </a:r>
            <a:endParaRPr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87" name="Google Shape;287;p29"/>
          <p:cNvSpPr/>
          <p:nvPr/>
        </p:nvSpPr>
        <p:spPr>
          <a:xfrm>
            <a:off x="8019150" y="1408713"/>
            <a:ext cx="702900" cy="624000"/>
          </a:xfrm>
          <a:prstGeom prst="roundRect">
            <a:avLst>
              <a:gd fmla="val 23409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9"/>
          <p:cNvSpPr/>
          <p:nvPr/>
        </p:nvSpPr>
        <p:spPr>
          <a:xfrm>
            <a:off x="8138263" y="641694"/>
            <a:ext cx="464675" cy="465250"/>
          </a:xfrm>
          <a:custGeom>
            <a:rect b="b" l="l" r="r" t="t"/>
            <a:pathLst>
              <a:path extrusionOk="0" h="18610" w="18587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9">
            <a:hlinkClick action="ppaction://hlinksldjump" r:id="rId3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01</a:t>
            </a:r>
            <a:endParaRPr b="1"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0" name="Google Shape;290;p29">
            <a:hlinkClick action="ppaction://hlinksldjump" r:id="rId5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04</a:t>
            </a:r>
            <a:endParaRPr b="1" sz="3200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1" name="Google Shape;291;p29">
            <a:hlinkClick action="ppaction://hlinksldjump" r:id="rId7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03</a:t>
            </a:r>
            <a:endParaRPr b="1" sz="3200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2" name="Google Shape;292;p29">
            <a:hlinkClick action="ppaction://hlinksldjump" r:id="rId9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02</a:t>
            </a:r>
            <a:endParaRPr b="1" sz="32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/>
          <p:nvPr/>
        </p:nvSpPr>
        <p:spPr>
          <a:xfrm>
            <a:off x="713275" y="2310500"/>
            <a:ext cx="6714300" cy="374400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0"/>
          <p:cNvSpPr txBox="1"/>
          <p:nvPr/>
        </p:nvSpPr>
        <p:spPr>
          <a:xfrm>
            <a:off x="713225" y="1219575"/>
            <a:ext cx="32652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How it works</a:t>
            </a:r>
            <a:endParaRPr b="1" sz="23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9" name="Google Shape;299;p30"/>
          <p:cNvSpPr txBox="1"/>
          <p:nvPr/>
        </p:nvSpPr>
        <p:spPr>
          <a:xfrm>
            <a:off x="612925" y="1666875"/>
            <a:ext cx="73413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Each process entered executes the whole burst time without interruption. In case of wondering which process is next, </a:t>
            </a: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it's</a:t>
            </a: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the </a:t>
            </a: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same,</a:t>
            </a: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the one with the lowest burst time is picked first.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aphicFrame>
        <p:nvGraphicFramePr>
          <p:cNvPr id="300" name="Google Shape;300;p30"/>
          <p:cNvGraphicFramePr/>
          <p:nvPr/>
        </p:nvGraphicFramePr>
        <p:xfrm>
          <a:off x="713200" y="2310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{6A82BB77-691F-4C14-A76B-5FD69B751638}</a:tableStyleId>
              </a:tblPr>
              <a:tblGrid>
                <a:gridCol w="1589800"/>
                <a:gridCol w="1818450"/>
                <a:gridCol w="1925075"/>
                <a:gridCol w="1380950"/>
              </a:tblGrid>
              <a:tr h="37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Processes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45700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Arrival Time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Burst Time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Priority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P1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P3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P4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P5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1" name="Google Shape;301;p30"/>
          <p:cNvSpPr txBox="1"/>
          <p:nvPr>
            <p:ph type="title"/>
          </p:nvPr>
        </p:nvSpPr>
        <p:spPr>
          <a:xfrm>
            <a:off x="612925" y="539525"/>
            <a:ext cx="69831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Shortest Job First (Non-Preemptive)</a:t>
            </a:r>
            <a:endParaRPr/>
          </a:p>
        </p:txBody>
      </p:sp>
      <p:sp>
        <p:nvSpPr>
          <p:cNvPr id="302" name="Google Shape;302;p30"/>
          <p:cNvSpPr/>
          <p:nvPr/>
        </p:nvSpPr>
        <p:spPr>
          <a:xfrm>
            <a:off x="8019150" y="1408713"/>
            <a:ext cx="702900" cy="624000"/>
          </a:xfrm>
          <a:prstGeom prst="roundRect">
            <a:avLst>
              <a:gd fmla="val 23409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0"/>
          <p:cNvSpPr/>
          <p:nvPr/>
        </p:nvSpPr>
        <p:spPr>
          <a:xfrm>
            <a:off x="8138263" y="641694"/>
            <a:ext cx="464675" cy="465250"/>
          </a:xfrm>
          <a:custGeom>
            <a:rect b="b" l="l" r="r" t="t"/>
            <a:pathLst>
              <a:path extrusionOk="0" h="18610" w="18587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0">
            <a:hlinkClick action="ppaction://hlinksldjump" r:id="rId3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01</a:t>
            </a:r>
            <a:endParaRPr b="1"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5" name="Google Shape;305;p30">
            <a:hlinkClick action="ppaction://hlinksldjump" r:id="rId5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04</a:t>
            </a:r>
            <a:endParaRPr b="1" sz="3200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6" name="Google Shape;306;p30">
            <a:hlinkClick action="ppaction://hlinksldjump" r:id="rId7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03</a:t>
            </a:r>
            <a:endParaRPr b="1" sz="3200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7" name="Google Shape;307;p30">
            <a:hlinkClick action="ppaction://hlinksldjump" r:id="rId9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02</a:t>
            </a:r>
            <a:endParaRPr b="1" sz="32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ject Tasks and To-Do Lists for Business by Slidesgo">
  <a:themeElements>
    <a:clrScheme name="Simple Light">
      <a:dk1>
        <a:srgbClr val="212428"/>
      </a:dk1>
      <a:lt1>
        <a:srgbClr val="E7E9F6"/>
      </a:lt1>
      <a:dk2>
        <a:srgbClr val="A264E3"/>
      </a:dk2>
      <a:lt2>
        <a:srgbClr val="43C9DC"/>
      </a:lt2>
      <a:accent1>
        <a:srgbClr val="F4AA1D"/>
      </a:accent1>
      <a:accent2>
        <a:srgbClr val="F35D35"/>
      </a:accent2>
      <a:accent3>
        <a:srgbClr val="C7CCE2"/>
      </a:accent3>
      <a:accent4>
        <a:srgbClr val="FFFFFF"/>
      </a:accent4>
      <a:accent5>
        <a:srgbClr val="703DBF"/>
      </a:accent5>
      <a:accent6>
        <a:srgbClr val="60D9A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