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58" r:id="rId8"/>
    <p:sldId id="264" r:id="rId9"/>
    <p:sldId id="267" r:id="rId10"/>
    <p:sldId id="257" r:id="rId11"/>
    <p:sldId id="266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TEO DIAZ" initials="MD" lastIdx="1" clrIdx="0">
    <p:extLst>
      <p:ext uri="{19B8F6BF-5375-455C-9EA6-DF929625EA0E}">
        <p15:presenceInfo xmlns:p15="http://schemas.microsoft.com/office/powerpoint/2012/main" userId="MATEO DIAZ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3" d="100"/>
          <a:sy n="63" d="100"/>
        </p:scale>
        <p:origin x="9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129B2-A555-45D4-BD86-CF0FF83BC385}" type="datetimeFigureOut">
              <a:rPr lang="es-CO" smtClean="0"/>
              <a:t>7/02/2022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D2A5E-86DF-4930-B4D0-516A63743F98}" type="slidenum">
              <a:rPr lang="es-CO" smtClean="0"/>
              <a:t>‹Nº›</a:t>
            </a:fld>
            <a:endParaRPr lang="es-CO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9174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129B2-A555-45D4-BD86-CF0FF83BC385}" type="datetimeFigureOut">
              <a:rPr lang="es-CO" smtClean="0"/>
              <a:t>7/02/2022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D2A5E-86DF-4930-B4D0-516A63743F9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80270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129B2-A555-45D4-BD86-CF0FF83BC385}" type="datetimeFigureOut">
              <a:rPr lang="es-CO" smtClean="0"/>
              <a:t>7/02/2022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D2A5E-86DF-4930-B4D0-516A63743F9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21752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129B2-A555-45D4-BD86-CF0FF83BC385}" type="datetimeFigureOut">
              <a:rPr lang="es-CO" smtClean="0"/>
              <a:t>7/02/2022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D2A5E-86DF-4930-B4D0-516A63743F98}" type="slidenum">
              <a:rPr lang="es-CO" smtClean="0"/>
              <a:t>‹Nº›</a:t>
            </a:fld>
            <a:endParaRPr lang="es-CO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845802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129B2-A555-45D4-BD86-CF0FF83BC385}" type="datetimeFigureOut">
              <a:rPr lang="es-CO" smtClean="0"/>
              <a:t>7/02/2022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D2A5E-86DF-4930-B4D0-516A63743F9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596553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129B2-A555-45D4-BD86-CF0FF83BC385}" type="datetimeFigureOut">
              <a:rPr lang="es-CO" smtClean="0"/>
              <a:t>7/02/2022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D2A5E-86DF-4930-B4D0-516A63743F98}" type="slidenum">
              <a:rPr lang="es-CO" smtClean="0"/>
              <a:t>‹Nº›</a:t>
            </a:fld>
            <a:endParaRPr lang="es-CO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186551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129B2-A555-45D4-BD86-CF0FF83BC385}" type="datetimeFigureOut">
              <a:rPr lang="es-CO" smtClean="0"/>
              <a:t>7/02/2022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D2A5E-86DF-4930-B4D0-516A63743F9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540713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129B2-A555-45D4-BD86-CF0FF83BC385}" type="datetimeFigureOut">
              <a:rPr lang="es-CO" smtClean="0"/>
              <a:t>7/02/2022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D2A5E-86DF-4930-B4D0-516A63743F9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876134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129B2-A555-45D4-BD86-CF0FF83BC385}" type="datetimeFigureOut">
              <a:rPr lang="es-CO" smtClean="0"/>
              <a:t>7/02/2022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D2A5E-86DF-4930-B4D0-516A63743F9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04366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129B2-A555-45D4-BD86-CF0FF83BC385}" type="datetimeFigureOut">
              <a:rPr lang="es-CO" smtClean="0"/>
              <a:t>7/02/2022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D2A5E-86DF-4930-B4D0-516A63743F9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08837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129B2-A555-45D4-BD86-CF0FF83BC385}" type="datetimeFigureOut">
              <a:rPr lang="es-CO" smtClean="0"/>
              <a:t>7/02/2022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D2A5E-86DF-4930-B4D0-516A63743F9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71210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129B2-A555-45D4-BD86-CF0FF83BC385}" type="datetimeFigureOut">
              <a:rPr lang="es-CO" smtClean="0"/>
              <a:t>7/02/2022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D2A5E-86DF-4930-B4D0-516A63743F9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18878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129B2-A555-45D4-BD86-CF0FF83BC385}" type="datetimeFigureOut">
              <a:rPr lang="es-CO" smtClean="0"/>
              <a:t>7/02/2022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D2A5E-86DF-4930-B4D0-516A63743F9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80592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129B2-A555-45D4-BD86-CF0FF83BC385}" type="datetimeFigureOut">
              <a:rPr lang="es-CO" smtClean="0"/>
              <a:t>7/02/2022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D2A5E-86DF-4930-B4D0-516A63743F9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80633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129B2-A555-45D4-BD86-CF0FF83BC385}" type="datetimeFigureOut">
              <a:rPr lang="es-CO" smtClean="0"/>
              <a:t>7/02/2022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D2A5E-86DF-4930-B4D0-516A63743F9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46622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129B2-A555-45D4-BD86-CF0FF83BC385}" type="datetimeFigureOut">
              <a:rPr lang="es-CO" smtClean="0"/>
              <a:t>7/02/2022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D2A5E-86DF-4930-B4D0-516A63743F9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39017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129B2-A555-45D4-BD86-CF0FF83BC385}" type="datetimeFigureOut">
              <a:rPr lang="es-CO" smtClean="0"/>
              <a:t>7/02/2022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D2A5E-86DF-4930-B4D0-516A63743F9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10905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EE0129B2-A555-45D4-BD86-CF0FF83BC385}" type="datetimeFigureOut">
              <a:rPr lang="es-CO" smtClean="0"/>
              <a:t>7/02/2022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CDFD2A5E-86DF-4930-B4D0-516A63743F9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354255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  <p:sldLayoutId id="2147483730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co.mejoresrutas.com/tabla-de-distancias-entre-ciudades/co.csv?measure=time&amp;type=road" TargetMode="Externa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F2887C-A400-4450-AD0F-ABC175027E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/>
              <a:t>Proyecto final Algoritmos g-2</a:t>
            </a:r>
            <a:br>
              <a:rPr lang="es-CO" dirty="0"/>
            </a:br>
            <a:endParaRPr lang="es-CO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F65BA4A-326E-48A4-9E78-484E72460D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1" y="4214191"/>
            <a:ext cx="6723753" cy="1577009"/>
          </a:xfrm>
        </p:spPr>
        <p:txBody>
          <a:bodyPr>
            <a:normAutofit fontScale="925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212121"/>
                </a:solidFill>
                <a:effectLst/>
                <a:latin typeface="Roboto" panose="020B0604020202020204" pitchFamily="2" charset="0"/>
              </a:rPr>
              <a:t>Mateo Herrera </a:t>
            </a:r>
            <a:r>
              <a:rPr lang="pt-BR" b="0" i="0" dirty="0" err="1">
                <a:solidFill>
                  <a:srgbClr val="212121"/>
                </a:solidFill>
                <a:effectLst/>
                <a:latin typeface="Roboto" panose="020B0604020202020204" pitchFamily="2" charset="0"/>
              </a:rPr>
              <a:t>Muñoz</a:t>
            </a:r>
            <a:endParaRPr lang="pt-BR" b="0" i="0" dirty="0">
              <a:solidFill>
                <a:srgbClr val="212121"/>
              </a:solidFill>
              <a:effectLst/>
              <a:latin typeface="Roboto" panose="020B0604020202020204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212121"/>
                </a:solidFill>
                <a:effectLst/>
                <a:latin typeface="Roboto" panose="020B0604020202020204" pitchFamily="2" charset="0"/>
              </a:rPr>
              <a:t>Mateo Diaz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212121"/>
                </a:solidFill>
                <a:effectLst/>
                <a:latin typeface="Roboto" panose="020B0604020202020204" pitchFamily="2" charset="0"/>
              </a:rPr>
              <a:t>Mateo Andrés Vivas Acosta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212121"/>
                </a:solidFill>
                <a:effectLst/>
                <a:latin typeface="Roboto" panose="020B0604020202020204" pitchFamily="2" charset="0"/>
              </a:rPr>
              <a:t>Andrés Leonardo </a:t>
            </a:r>
            <a:r>
              <a:rPr lang="pt-BR" b="0" i="0" dirty="0" err="1">
                <a:solidFill>
                  <a:srgbClr val="212121"/>
                </a:solidFill>
                <a:effectLst/>
                <a:latin typeface="Roboto" panose="020B0604020202020204" pitchFamily="2" charset="0"/>
              </a:rPr>
              <a:t>Leguizamón</a:t>
            </a:r>
            <a:endParaRPr lang="pt-BR" b="0" i="0" dirty="0">
              <a:solidFill>
                <a:srgbClr val="212121"/>
              </a:solidFill>
              <a:effectLst/>
              <a:latin typeface="Roboto" panose="020B0604020202020204" pitchFamily="2" charset="0"/>
            </a:endParaRP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3236396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6E1175-8839-40E0-97F5-3BE650948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897" y="5067904"/>
            <a:ext cx="8534400" cy="1507067"/>
          </a:xfrm>
        </p:spPr>
        <p:txBody>
          <a:bodyPr/>
          <a:lstStyle/>
          <a:p>
            <a:r>
              <a:rPr lang="es-CO" dirty="0"/>
              <a:t>Algoritmo </a:t>
            </a:r>
            <a:r>
              <a:rPr lang="es-CO" dirty="0" err="1"/>
              <a:t>greddy</a:t>
            </a:r>
            <a:r>
              <a:rPr lang="es-CO" dirty="0"/>
              <a:t>(</a:t>
            </a:r>
            <a:r>
              <a:rPr lang="es-CO" dirty="0" err="1"/>
              <a:t>dijkstra</a:t>
            </a:r>
            <a:r>
              <a:rPr lang="es-CO" dirty="0"/>
              <a:t>) </a:t>
            </a:r>
            <a:r>
              <a:rPr lang="es-CO" dirty="0" err="1"/>
              <a:t>implementacion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37A66F5-5E5F-4876-91BB-51B8E82255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241" y="283029"/>
            <a:ext cx="5411788" cy="3801532"/>
          </a:xfrm>
        </p:spPr>
        <p:txBody>
          <a:bodyPr>
            <a:normAutofit fontScale="85000" lnSpcReduction="20000"/>
          </a:bodyPr>
          <a:lstStyle/>
          <a:p>
            <a:r>
              <a:rPr lang="es-CO" dirty="0"/>
              <a:t>EL algoritmo que diseñamos  para buscar la ruta mas corta respecto al tiempo y distancia, es un algoritmo de diseño Dijkstra. </a:t>
            </a:r>
          </a:p>
          <a:p>
            <a:endParaRPr lang="es-CO" dirty="0"/>
          </a:p>
          <a:p>
            <a:r>
              <a:rPr lang="es-CO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s-CO" dirty="0">
                <a:solidFill>
                  <a:srgbClr val="000000"/>
                </a:solidFill>
                <a:latin typeface="Century Gothic" panose="020B0502020202020204" pitchFamily="34" charset="0"/>
              </a:rPr>
              <a:t>El tiempo de ejecución para calcular el camino desde [</a:t>
            </a:r>
            <a:r>
              <a:rPr lang="es-CO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bucaramanga</a:t>
            </a:r>
            <a:r>
              <a:rPr lang="es-CO" dirty="0">
                <a:solidFill>
                  <a:srgbClr val="000000"/>
                </a:solidFill>
                <a:latin typeface="Century Gothic" panose="020B0502020202020204" pitchFamily="34" charset="0"/>
              </a:rPr>
              <a:t>, pasto] es: </a:t>
            </a:r>
          </a:p>
          <a:p>
            <a:endParaRPr lang="es-CO" dirty="0">
              <a:solidFill>
                <a:srgbClr val="000000"/>
              </a:solidFill>
              <a:latin typeface="Century Gothic" panose="020B0502020202020204" pitchFamily="34" charset="0"/>
            </a:endParaRPr>
          </a:p>
          <a:p>
            <a:r>
              <a:rPr lang="es-CO" dirty="0">
                <a:solidFill>
                  <a:srgbClr val="000000"/>
                </a:solidFill>
                <a:latin typeface="Century Gothic" panose="020B0502020202020204" pitchFamily="34" charset="0"/>
              </a:rPr>
              <a:t> </a:t>
            </a:r>
            <a:r>
              <a:rPr lang="pt-BR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Distancia: (['Bucaramanga', 'Pasto'], 463, 0.0008863944763183594)</a:t>
            </a:r>
          </a:p>
          <a:p>
            <a:r>
              <a:rPr lang="es-E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Tiempo: (['Bucaramanga', 'Pasto'], '6:27', 0.0007479423889160156)</a:t>
            </a:r>
            <a:endParaRPr lang="es-CO" dirty="0">
              <a:solidFill>
                <a:srgbClr val="000000"/>
              </a:solidFill>
              <a:latin typeface="Century Gothic" panose="020B0502020202020204" pitchFamily="34" charset="0"/>
            </a:endParaRPr>
          </a:p>
          <a:p>
            <a:endParaRPr lang="es-CO" dirty="0"/>
          </a:p>
          <a:p>
            <a:r>
              <a:rPr lang="es-CO" dirty="0"/>
              <a:t> 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44AD5DA6-5E6D-4B9B-9FCD-8AD1632E64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4550" y="169257"/>
            <a:ext cx="5975654" cy="4898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9163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BC4761-525B-41BB-867F-258C84FFC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252" y="646852"/>
            <a:ext cx="3781108" cy="2782147"/>
          </a:xfrm>
        </p:spPr>
        <p:txBody>
          <a:bodyPr>
            <a:normAutofit fontScale="90000"/>
          </a:bodyPr>
          <a:lstStyle/>
          <a:p>
            <a:r>
              <a:rPr lang="es-CO" dirty="0"/>
              <a:t>Mostrando los caminos por el algoritmo implementado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E68E87C-609D-4ED1-A7E9-BED68B8D89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6287" y="153107"/>
            <a:ext cx="6249353" cy="6551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617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0920E8-08D6-441A-A7C6-872B6D7D7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CONCLUSIONES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5A58B1E-4222-46DA-B37B-D38AA2061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La complejidad es O’(N^2)</a:t>
            </a:r>
          </a:p>
          <a:p>
            <a:r>
              <a:rPr lang="es-CO" dirty="0"/>
              <a:t>La implementación del algoritmo desarrollado comparado con los algoritmos de la librería </a:t>
            </a:r>
            <a:r>
              <a:rPr lang="es-CO" dirty="0" err="1"/>
              <a:t>NetworkX</a:t>
            </a:r>
            <a:r>
              <a:rPr lang="es-CO" dirty="0"/>
              <a:t> es aproximadamente 27 veces mas lento.</a:t>
            </a:r>
          </a:p>
          <a:p>
            <a:endParaRPr lang="es-CO" dirty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366179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3CFBCE9D-088A-4AB1-8460-B58D4C421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O" dirty="0"/>
              <a:t>Los datos de este proyecto se sacaron de las siguientes </a:t>
            </a:r>
            <a:r>
              <a:rPr lang="es-CO" dirty="0" err="1"/>
              <a:t>url</a:t>
            </a:r>
            <a:r>
              <a:rPr lang="es-CO" dirty="0"/>
              <a:t>, en formato </a:t>
            </a:r>
            <a:r>
              <a:rPr lang="es-CO" dirty="0" err="1"/>
              <a:t>csv</a:t>
            </a:r>
            <a:r>
              <a:rPr lang="es-CO" dirty="0"/>
              <a:t>. 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A70F778C-0DA7-40CE-8ED3-08CA807BD6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Para este proyecto utilizamos el lenguaje de programación  Python, en conjunto de las librerías Panda, </a:t>
            </a:r>
            <a:r>
              <a:rPr lang="es-CO" dirty="0" err="1"/>
              <a:t>NetworkX</a:t>
            </a:r>
            <a:r>
              <a:rPr lang="es-CO" dirty="0"/>
              <a:t>, </a:t>
            </a:r>
            <a:r>
              <a:rPr lang="es-CO" dirty="0" err="1"/>
              <a:t>scipy</a:t>
            </a:r>
            <a:r>
              <a:rPr lang="es-CO" dirty="0"/>
              <a:t>, </a:t>
            </a:r>
            <a:r>
              <a:rPr lang="es-CO" dirty="0" err="1"/>
              <a:t>mathplotlib.pyplot</a:t>
            </a:r>
            <a:r>
              <a:rPr lang="es-CO" dirty="0"/>
              <a:t>, </a:t>
            </a:r>
            <a:r>
              <a:rPr lang="es-CO" dirty="0" err="1"/>
              <a:t>math</a:t>
            </a:r>
            <a:r>
              <a:rPr lang="es-CO" dirty="0"/>
              <a:t>, </a:t>
            </a:r>
            <a:r>
              <a:rPr lang="es-CO" dirty="0" err="1"/>
              <a:t>queue</a:t>
            </a:r>
            <a:r>
              <a:rPr lang="es-CO" dirty="0"/>
              <a:t>.</a:t>
            </a:r>
          </a:p>
          <a:p>
            <a:endParaRPr lang="es-CO" dirty="0"/>
          </a:p>
          <a:p>
            <a:r>
              <a:rPr lang="es-CO" dirty="0"/>
              <a:t>Utilizamos las herramientas que nos proporciona la librería Pandas para estructurar los datos y poderlos utilizar, en este caso dos data </a:t>
            </a:r>
            <a:r>
              <a:rPr lang="es-CO" dirty="0" err="1"/>
              <a:t>Frame</a:t>
            </a:r>
            <a:r>
              <a:rPr lang="es-CO" dirty="0"/>
              <a:t>, uno para distancia y otro de tiempo.</a:t>
            </a:r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FCE5523F-51F4-433D-B947-8D9E4D64FED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CO" b="0" dirty="0">
                <a:solidFill>
                  <a:srgbClr val="A31515"/>
                </a:solidFill>
                <a:effectLst/>
                <a:latin typeface="Courier New" panose="02070309020205020404" pitchFamily="49" charset="0"/>
                <a:hlinkClick r:id="rId2"/>
              </a:rPr>
              <a:t>https://co.mejoresrutas.com/tabla-de-distancias-entre-ciudades/co.csv?measure=time&amp;type=road</a:t>
            </a:r>
            <a:endParaRPr lang="es-CO" b="0" dirty="0">
              <a:solidFill>
                <a:srgbClr val="A31515"/>
              </a:solidFill>
              <a:effectLst/>
              <a:latin typeface="Courier New" panose="02070309020205020404" pitchFamily="49" charset="0"/>
            </a:endParaRPr>
          </a:p>
          <a:p>
            <a:endParaRPr lang="es-CO" dirty="0">
              <a:solidFill>
                <a:srgbClr val="A31515"/>
              </a:solidFill>
              <a:latin typeface="Courier New" panose="02070309020205020404" pitchFamily="49" charset="0"/>
            </a:endParaRPr>
          </a:p>
          <a:p>
            <a:r>
              <a:rPr lang="es-CO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https://co.mejoresrutas.com/tabla-de-distancias-entre-ciudades/co.csv?measure=metric&amp;type=road</a:t>
            </a:r>
            <a:endParaRPr lang="es-CO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endParaRPr lang="es-CO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23531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ECF04B8C-AF9F-4C12-871D-A9034C1BD7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087" y="2164669"/>
            <a:ext cx="10029825" cy="4067175"/>
          </a:xfrm>
          <a:prstGeom prst="rect">
            <a:avLst/>
          </a:prstGeom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id="{7381B7BD-4901-465C-901A-94D4EC0A7605}"/>
              </a:ext>
            </a:extLst>
          </p:cNvPr>
          <p:cNvSpPr txBox="1">
            <a:spLocks/>
          </p:cNvSpPr>
          <p:nvPr/>
        </p:nvSpPr>
        <p:spPr>
          <a:xfrm>
            <a:off x="1828799" y="945847"/>
            <a:ext cx="8534400" cy="1507067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CO" dirty="0"/>
              <a:t>Tabla de tiempos</a:t>
            </a:r>
          </a:p>
        </p:txBody>
      </p:sp>
    </p:spTree>
    <p:extLst>
      <p:ext uri="{BB962C8B-B14F-4D97-AF65-F5344CB8AC3E}">
        <p14:creationId xmlns:p14="http://schemas.microsoft.com/office/powerpoint/2010/main" val="30935290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7381B7BD-4901-465C-901A-94D4EC0A7605}"/>
              </a:ext>
            </a:extLst>
          </p:cNvPr>
          <p:cNvSpPr txBox="1">
            <a:spLocks/>
          </p:cNvSpPr>
          <p:nvPr/>
        </p:nvSpPr>
        <p:spPr>
          <a:xfrm>
            <a:off x="1828799" y="945847"/>
            <a:ext cx="8534400" cy="1507067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CO" dirty="0"/>
              <a:t>Tabla de Distancias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19C5936-77E4-4E06-AAD1-BE7F957BF7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124" y="2189162"/>
            <a:ext cx="10191750" cy="410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195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B136B892-C8DF-44F9-BA45-0D3B5EE65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629" y="752153"/>
            <a:ext cx="8534400" cy="1507067"/>
          </a:xfrm>
        </p:spPr>
        <p:txBody>
          <a:bodyPr>
            <a:normAutofit fontScale="90000"/>
          </a:bodyPr>
          <a:lstStyle/>
          <a:p>
            <a:r>
              <a:rPr lang="es-CO" sz="1800" dirty="0"/>
              <a:t>Para la creación de grafo utilizamos la librería </a:t>
            </a:r>
            <a:r>
              <a:rPr lang="es-CO" sz="1800" dirty="0" err="1"/>
              <a:t>networkx</a:t>
            </a:r>
            <a:r>
              <a:rPr lang="es-CO" sz="1800" dirty="0"/>
              <a:t> y </a:t>
            </a:r>
            <a:r>
              <a:rPr lang="es-CO" sz="1800" dirty="0" err="1"/>
              <a:t>scipy</a:t>
            </a:r>
            <a:r>
              <a:rPr lang="es-CO" sz="1800" dirty="0"/>
              <a:t>, definido como </a:t>
            </a:r>
            <a:r>
              <a:rPr lang="es-CO" sz="1800" b="0" dirty="0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G = </a:t>
            </a:r>
            <a:r>
              <a:rPr lang="es-CO" sz="1800" b="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nx.DiGraph</a:t>
            </a:r>
            <a:r>
              <a:rPr lang="es-CO" sz="1800" b="0" dirty="0">
                <a:effectLst/>
                <a:latin typeface="Courier New" panose="02070309020205020404" pitchFamily="49" charset="0"/>
              </a:rPr>
              <a:t>, </a:t>
            </a:r>
            <a:r>
              <a:rPr lang="es-CO" sz="1800" b="0" dirty="0">
                <a:effectLst/>
                <a:latin typeface="Century Gothic" panose="020B0502020202020204" pitchFamily="34" charset="0"/>
              </a:rPr>
              <a:t>se</a:t>
            </a:r>
            <a:r>
              <a:rPr lang="es-CO" sz="1800" dirty="0">
                <a:latin typeface="Century Gothic" panose="020B0502020202020204" pitchFamily="34" charset="0"/>
              </a:rPr>
              <a:t> crean dos arreglos que guardan las distancias y los tiempos, al grafo definido le añadimos los vértices obtenidos por los arreglos, </a:t>
            </a:r>
            <a:r>
              <a:rPr lang="en-US" sz="2000" b="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G.add_edges_from</a:t>
            </a:r>
            <a:r>
              <a:rPr lang="en-US" sz="2000" b="0" dirty="0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000" b="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dist_edges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</a:rPr>
              <a:t> y </a:t>
            </a:r>
            <a:r>
              <a:rPr lang="en-US" sz="2000" b="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G.add_edges_from</a:t>
            </a:r>
            <a:r>
              <a:rPr lang="en-US" sz="2000" b="0" dirty="0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000" b="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time_edges</a:t>
            </a:r>
            <a:r>
              <a:rPr lang="en-US" sz="2000" b="0" dirty="0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sz="2000" b="0" dirty="0">
                <a:effectLst/>
                <a:latin typeface="Courier New" panose="02070309020205020404" pitchFamily="49" charset="0"/>
              </a:rPr>
              <a:t>, </a:t>
            </a:r>
            <a:r>
              <a:rPr lang="en-US" sz="2000" dirty="0" err="1">
                <a:latin typeface="Century Gothic" panose="020B0502020202020204" pitchFamily="34" charset="0"/>
              </a:rPr>
              <a:t>procedemos</a:t>
            </a:r>
            <a:r>
              <a:rPr lang="en-US" sz="2000" dirty="0">
                <a:latin typeface="Century Gothic" panose="020B0502020202020204" pitchFamily="34" charset="0"/>
              </a:rPr>
              <a:t> a </a:t>
            </a:r>
            <a:r>
              <a:rPr lang="en-US" sz="2000" dirty="0" err="1">
                <a:latin typeface="Century Gothic" panose="020B0502020202020204" pitchFamily="34" charset="0"/>
              </a:rPr>
              <a:t>Imprimir</a:t>
            </a:r>
            <a:r>
              <a:rPr lang="en-US" sz="2000" dirty="0">
                <a:latin typeface="Century Gothic" panose="020B0502020202020204" pitchFamily="34" charset="0"/>
              </a:rPr>
              <a:t> </a:t>
            </a:r>
            <a:r>
              <a:rPr lang="en-US" sz="2000" dirty="0" err="1">
                <a:latin typeface="Century Gothic" panose="020B0502020202020204" pitchFamily="34" charset="0"/>
              </a:rPr>
              <a:t>el</a:t>
            </a:r>
            <a:r>
              <a:rPr lang="en-US" sz="2000" dirty="0">
                <a:latin typeface="Century Gothic" panose="020B0502020202020204" pitchFamily="34" charset="0"/>
              </a:rPr>
              <a:t> </a:t>
            </a:r>
            <a:r>
              <a:rPr lang="en-US" sz="2000" dirty="0" err="1">
                <a:latin typeface="Century Gothic" panose="020B0502020202020204" pitchFamily="34" charset="0"/>
              </a:rPr>
              <a:t>grafo</a:t>
            </a:r>
            <a:r>
              <a:rPr lang="en-US" sz="2000" dirty="0">
                <a:latin typeface="Courier New" panose="02070309020205020404" pitchFamily="49" charset="0"/>
              </a:rPr>
              <a:t>, </a:t>
            </a:r>
            <a:r>
              <a:rPr lang="en-US" sz="2000" dirty="0" err="1">
                <a:latin typeface="Courier New" panose="02070309020205020404" pitchFamily="49" charset="0"/>
              </a:rPr>
              <a:t>definiendo</a:t>
            </a:r>
            <a:r>
              <a:rPr lang="en-US" sz="2000" dirty="0"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</a:rPr>
              <a:t>algunas</a:t>
            </a:r>
            <a:r>
              <a:rPr lang="en-US" sz="2000" dirty="0"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</a:rPr>
              <a:t>caracteristicas</a:t>
            </a:r>
            <a:r>
              <a:rPr lang="en-US" sz="2000" dirty="0">
                <a:latin typeface="Courier New" panose="02070309020205020404" pitchFamily="49" charset="0"/>
              </a:rPr>
              <a:t>, a </a:t>
            </a:r>
            <a:r>
              <a:rPr lang="en-US" sz="2000" dirty="0" err="1">
                <a:latin typeface="Courier New" panose="02070309020205020404" pitchFamily="49" charset="0"/>
              </a:rPr>
              <a:t>continuacion</a:t>
            </a:r>
            <a:r>
              <a:rPr lang="en-US" sz="2000" dirty="0"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</a:rPr>
              <a:t>el</a:t>
            </a:r>
            <a:r>
              <a:rPr lang="en-US" sz="2000" dirty="0"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</a:rPr>
              <a:t>grafo</a:t>
            </a:r>
            <a:r>
              <a:rPr lang="en-US" sz="2000" dirty="0">
                <a:latin typeface="Courier New" panose="02070309020205020404" pitchFamily="49" charset="0"/>
              </a:rPr>
              <a:t> del </a:t>
            </a:r>
            <a:r>
              <a:rPr lang="en-US" sz="2000" dirty="0" err="1">
                <a:latin typeface="Courier New" panose="02070309020205020404" pitchFamily="49" charset="0"/>
              </a:rPr>
              <a:t>tiempo</a:t>
            </a:r>
            <a:r>
              <a:rPr lang="en-US" sz="2000" dirty="0">
                <a:latin typeface="Courier New" panose="02070309020205020404" pitchFamily="49" charset="0"/>
              </a:rPr>
              <a:t>.</a:t>
            </a:r>
            <a:br>
              <a:rPr lang="en-US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br>
              <a:rPr lang="en-US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br>
              <a:rPr lang="es-CO" sz="105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endParaRPr lang="es-CO" sz="18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0D13578-9303-414F-8A08-D2CBA39BD4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430" y="2259220"/>
            <a:ext cx="6589484" cy="4288611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893677B8-73CD-4A55-BC38-EA382ECE05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2914" y="2263434"/>
            <a:ext cx="4545089" cy="1379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9290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DC47C150-6198-4803-8B0F-11C03ADE60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932" y="145747"/>
            <a:ext cx="7639050" cy="160020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5E6729BE-0AC1-4AB9-B8B7-B6B06458E2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561" y="1877785"/>
            <a:ext cx="6790192" cy="4192697"/>
          </a:xfrm>
          <a:prstGeom prst="rect">
            <a:avLst/>
          </a:prstGeom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1F7096DF-3E51-4BD3-8A6F-E9072D981ADC}"/>
              </a:ext>
            </a:extLst>
          </p:cNvPr>
          <p:cNvSpPr txBox="1">
            <a:spLocks/>
          </p:cNvSpPr>
          <p:nvPr/>
        </p:nvSpPr>
        <p:spPr>
          <a:xfrm>
            <a:off x="6689838" y="2136866"/>
            <a:ext cx="5181601" cy="129213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CO" dirty="0"/>
              <a:t>Grafo distancias</a:t>
            </a:r>
          </a:p>
        </p:txBody>
      </p:sp>
    </p:spTree>
    <p:extLst>
      <p:ext uri="{BB962C8B-B14F-4D97-AF65-F5344CB8AC3E}">
        <p14:creationId xmlns:p14="http://schemas.microsoft.com/office/powerpoint/2010/main" val="6012648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6E1175-8839-40E0-97F5-3BE650948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4584474" cy="2000554"/>
          </a:xfrm>
        </p:spPr>
        <p:txBody>
          <a:bodyPr>
            <a:normAutofit fontScale="90000"/>
          </a:bodyPr>
          <a:lstStyle/>
          <a:p>
            <a:r>
              <a:rPr lang="es-CO" dirty="0"/>
              <a:t>Algoritmos utilizados con la librería  </a:t>
            </a:r>
            <a:r>
              <a:rPr lang="es-CO" dirty="0" err="1"/>
              <a:t>networkx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37A66F5-5E5F-4876-91BB-51B8E82255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4468359" cy="3610429"/>
          </a:xfrm>
        </p:spPr>
        <p:txBody>
          <a:bodyPr>
            <a:normAutofit fontScale="77500" lnSpcReduction="20000"/>
          </a:bodyPr>
          <a:lstStyle/>
          <a:p>
            <a:r>
              <a:rPr lang="es-CO" dirty="0"/>
              <a:t>El algoritmo por defecto que usa esta librería es de tipo Dijkstra, con ello utilizamos la función </a:t>
            </a:r>
            <a:r>
              <a:rPr lang="es-CO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shortest_path</a:t>
            </a:r>
            <a:r>
              <a:rPr lang="es-CO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</a:t>
            </a:r>
          </a:p>
          <a:p>
            <a:r>
              <a:rPr lang="es-CO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s-CO" dirty="0">
                <a:solidFill>
                  <a:srgbClr val="000000"/>
                </a:solidFill>
                <a:latin typeface="Century Gothic" panose="020B0502020202020204" pitchFamily="34" charset="0"/>
              </a:rPr>
              <a:t>El tiempo de ejecución para calcular el camino desde [</a:t>
            </a:r>
            <a:r>
              <a:rPr lang="es-CO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bucaramanga</a:t>
            </a:r>
            <a:r>
              <a:rPr lang="es-CO" dirty="0">
                <a:solidFill>
                  <a:srgbClr val="000000"/>
                </a:solidFill>
                <a:latin typeface="Century Gothic" panose="020B0502020202020204" pitchFamily="34" charset="0"/>
              </a:rPr>
              <a:t>, pasto] es: </a:t>
            </a:r>
          </a:p>
          <a:p>
            <a:r>
              <a:rPr lang="es-CO" dirty="0">
                <a:solidFill>
                  <a:srgbClr val="000000"/>
                </a:solidFill>
                <a:latin typeface="Century Gothic" panose="020B0502020202020204" pitchFamily="34" charset="0"/>
              </a:rPr>
              <a:t> </a:t>
            </a:r>
            <a:r>
              <a:rPr lang="pt-BR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Distancia: (['Bucaramanga', 'Pasto'], 463, 0.0003294944763183594)</a:t>
            </a:r>
          </a:p>
          <a:p>
            <a:r>
              <a:rPr lang="es-E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Tiempo: (['Bucaramanga', 'Pasto'], '6:27', 0.0002770423889160156)</a:t>
            </a:r>
            <a:endParaRPr lang="es-CO" dirty="0">
              <a:solidFill>
                <a:srgbClr val="000000"/>
              </a:solidFill>
              <a:latin typeface="Century Gothic" panose="020B0502020202020204" pitchFamily="34" charset="0"/>
            </a:endParaRPr>
          </a:p>
          <a:p>
            <a:endParaRPr lang="es-CO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s-CO" dirty="0"/>
              <a:t> 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977EF70-F31D-4119-846D-282B855024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7029" y="283029"/>
            <a:ext cx="6210074" cy="5812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643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E4D5CB-36C3-4F8E-85A4-D933BC74F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O" dirty="0"/>
              <a:t>Utilizando el algoritmo de </a:t>
            </a:r>
            <a:r>
              <a:rPr lang="es-CO" b="0" dirty="0" err="1">
                <a:effectLst/>
                <a:latin typeface="Century Gothic" panose="020B0502020202020204" pitchFamily="34" charset="0"/>
              </a:rPr>
              <a:t>bellman-ford</a:t>
            </a:r>
            <a:br>
              <a:rPr lang="es-CO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1703EE7-9E51-46B3-8B58-89423C378E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Distancia: (['Bucaramanga', 'Pasto'], 463, 0.002370119094848633)</a:t>
            </a:r>
          </a:p>
          <a:p>
            <a:r>
              <a:rPr lang="es-CO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 Tiempo: (['Bucaramanga', 'Pasto'], '6:27', 0.0006551742553710938)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9147648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48DC4FEB-06E2-4281-B585-2DA4E587A933}"/>
              </a:ext>
            </a:extLst>
          </p:cNvPr>
          <p:cNvSpPr txBox="1"/>
          <p:nvPr/>
        </p:nvSpPr>
        <p:spPr>
          <a:xfrm>
            <a:off x="3509010" y="499795"/>
            <a:ext cx="61036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dirty="0"/>
              <a:t>Mostrando los caminos por el algoritmo de </a:t>
            </a:r>
            <a:r>
              <a:rPr lang="es-CO" dirty="0" err="1"/>
              <a:t>NetworkX</a:t>
            </a:r>
            <a:endParaRPr lang="es-CO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4E60CE76-9920-443D-B561-6BEDB94B3E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0720" y="998616"/>
            <a:ext cx="9447945" cy="5539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197087"/>
      </p:ext>
    </p:extLst>
  </p:cSld>
  <p:clrMapOvr>
    <a:masterClrMapping/>
  </p:clrMapOvr>
</p:sld>
</file>

<file path=ppt/theme/theme1.xml><?xml version="1.0" encoding="utf-8"?>
<a:theme xmlns:a="http://schemas.openxmlformats.org/drawingml/2006/main" name="Sector">
  <a:themeElements>
    <a:clrScheme name="Sector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ector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ctor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95</TotalTime>
  <Words>445</Words>
  <Application>Microsoft Office PowerPoint</Application>
  <PresentationFormat>Panorámica</PresentationFormat>
  <Paragraphs>40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8" baseType="lpstr">
      <vt:lpstr>Arial</vt:lpstr>
      <vt:lpstr>Century Gothic</vt:lpstr>
      <vt:lpstr>Courier New</vt:lpstr>
      <vt:lpstr>Roboto</vt:lpstr>
      <vt:lpstr>Wingdings 3</vt:lpstr>
      <vt:lpstr>Sector</vt:lpstr>
      <vt:lpstr>Proyecto final Algoritmos g-2 </vt:lpstr>
      <vt:lpstr>Los datos de este proyecto se sacaron de las siguientes url, en formato csv. </vt:lpstr>
      <vt:lpstr>Presentación de PowerPoint</vt:lpstr>
      <vt:lpstr>Presentación de PowerPoint</vt:lpstr>
      <vt:lpstr>Para la creación de grafo utilizamos la librería networkx y scipy, definido como G = nx.DiGraph, se crean dos arreglos que guardan las distancias y los tiempos, al grafo definido le añadimos los vértices obtenidos por los arreglos, G.add_edges_from(dist_edges y G.add_edges_from(time_edges), procedemos a Imprimir el grafo, definiendo algunas caracteristicas, a continuacion el grafo del tiempo.   </vt:lpstr>
      <vt:lpstr>Presentación de PowerPoint</vt:lpstr>
      <vt:lpstr>Algoritmos utilizados con la librería  networkx</vt:lpstr>
      <vt:lpstr>Utilizando el algoritmo de bellman-ford </vt:lpstr>
      <vt:lpstr>Presentación de PowerPoint</vt:lpstr>
      <vt:lpstr>Algoritmo greddy(dijkstra) implementacion</vt:lpstr>
      <vt:lpstr>Mostrando los caminos por el algoritmo implementado</vt:lpstr>
      <vt:lpstr>CONCLUSIONES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final Algoritmos g-2 </dc:title>
  <dc:creator>MATEO DIAZ</dc:creator>
  <cp:lastModifiedBy>MATEO DIAZ</cp:lastModifiedBy>
  <cp:revision>1</cp:revision>
  <dcterms:created xsi:type="dcterms:W3CDTF">2022-02-07T14:10:53Z</dcterms:created>
  <dcterms:modified xsi:type="dcterms:W3CDTF">2022-02-07T15:46:25Z</dcterms:modified>
</cp:coreProperties>
</file>