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3" r:id="rId7"/>
    <p:sldId id="260" r:id="rId8"/>
    <p:sldId id="274" r:id="rId9"/>
    <p:sldId id="275" r:id="rId10"/>
    <p:sldId id="264" r:id="rId11"/>
    <p:sldId id="265" r:id="rId12"/>
    <p:sldId id="266" r:id="rId13"/>
    <p:sldId id="267" r:id="rId14"/>
    <p:sldId id="276" r:id="rId15"/>
    <p:sldId id="277" r:id="rId16"/>
    <p:sldId id="268" r:id="rId17"/>
    <p:sldId id="269" r:id="rId18"/>
    <p:sldId id="270" r:id="rId19"/>
    <p:sldId id="271" r:id="rId20"/>
    <p:sldId id="272" r:id="rId21"/>
    <p:sldId id="26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6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42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5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9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6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122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700" dirty="0"/>
              <a:t>Modelado GLM para Daños por Agua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Maestría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Analítica</a:t>
            </a:r>
            <a:r>
              <a:rPr dirty="0"/>
              <a:t> y </a:t>
            </a:r>
            <a:r>
              <a:rPr dirty="0" err="1"/>
              <a:t>Gerencia</a:t>
            </a:r>
            <a:r>
              <a:rPr dirty="0"/>
              <a:t> de Datos</a:t>
            </a:r>
            <a:endParaRPr lang="es-MX" dirty="0"/>
          </a:p>
          <a:p>
            <a:r>
              <a:rPr lang="es-CO" dirty="0"/>
              <a:t>Miguel Antonio Jaime pinilla</a:t>
            </a:r>
            <a:endParaRPr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873599D-82EE-0E96-D7B7-4D2E17D7C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1F1FA-B559-60F2-6C73-D85141E0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– Frecuencia Completo (GLM Poisson)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C594876-D8E2-1455-C3E7-49D2A843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C75F15-2B2F-FFBA-3AE6-8E9C0A3B7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53" y="1846983"/>
            <a:ext cx="6944694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20E7C92-C07D-FFF0-A371-753B88742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734" y="4192367"/>
            <a:ext cx="887326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≈ 38.5 indica una dispersión considerable.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 R² ≈ 2,39%, lo cual sugiere capacidad explicativa baja.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modelo tiende a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subestimar los valores altos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prediciendo de forma conservadora.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captura adecuadamente los casos más frecuentes,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logra explicar bien los extremos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Esto sugiere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sobredispersión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los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E3EC707-29CD-41BC-AF55-FA7298E1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5EC6F79-6ACB-4B64-9E96-F4CAAB37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93" y="202668"/>
            <a:ext cx="4935407" cy="32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32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0E4A-2BDD-7D47-AD8B-F9D47DEF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F01C4-E304-AC49-EB2C-F0DF86AB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– Frecuencia Reducido (GLM Poisson)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CE503FF-C79D-B07D-1A95-2E6970E71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D51BA2-46BA-0C51-D891-E36FCAAA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312" y="2123580"/>
            <a:ext cx="520137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5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CEF4B-B02F-5CC6-97D7-7E3A726E1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22ABEC-3D49-A76D-566C-0E73C4BDB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664" y="3869349"/>
            <a:ext cx="855186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modelo usa solo las 5 variables con mayor correlación con la frecuencia observada. La intención es lograr un modelo más </a:t>
            </a:r>
            <a:r>
              <a:rPr lang="es-CO" altLang="es-CO" sz="1400" dirty="0">
                <a:solidFill>
                  <a:schemeClr val="tx1"/>
                </a:solidFill>
                <a:latin typeface="Arial" panose="020B0604020202020204" pitchFamily="34" charset="0"/>
              </a:rPr>
              <a:t>ajustado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 menor complejidad pero buena capacidad predictiva.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similar al modelo completo.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 R² ≈ 1.42%.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Comportamiento similar: predicción conservadora, baja capacidad para detectar extremos.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Simplicidad a costa de precisión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Útil para interpretabilidad o producción, pero no mejora el desempeño respecto al modelo completo.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D6E9AFB-43C2-DAAC-B5B4-AA946973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150E073-D5DE-4F17-DB20-F72DC081F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46" y="245615"/>
            <a:ext cx="5293099" cy="349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27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3B513-47AB-18A2-4DA1-BC60E4E6D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3F75D-D936-11CF-7489-3BAFC6B8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545511"/>
            <a:ext cx="8229600" cy="1143000"/>
          </a:xfrm>
        </p:spPr>
        <p:txBody>
          <a:bodyPr>
            <a:normAutofit fontScale="90000"/>
          </a:bodyPr>
          <a:lstStyle/>
          <a:p>
            <a:pPr algn="l" defTabSz="914400" eaLnBrk="0" fontAlgn="base" hangingPunct="0">
              <a:spcAft>
                <a:spcPct val="0"/>
              </a:spcAft>
            </a:pPr>
            <a: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– Severidad Antigüedad (GLM Gamma log)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25C27A4-D8B6-553C-C148-0776A0874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8A797CF-2508-5CED-4327-2FBEC1C8D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22" y="2207361"/>
            <a:ext cx="522995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94AF7-99D8-B3A1-8691-806F9097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F064145-5899-4F2F-20E9-F0DB51232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661" y="4079809"/>
            <a:ext cx="822267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modelo predice el monto medio por daño relacionado con agua. Se usó un GLM con distribución Gamma y enlace logarítmico, adecuado para variables continuas positivas y sesgadas.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Resultado: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≈ 571 indica error razonable.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 R² ≈ 0.19%.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DF65F3A-D3A2-0E34-DEAD-164BD9DF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0A2801-A43F-F0BF-020B-4AC285279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153" y="144447"/>
            <a:ext cx="5212416" cy="344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9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2DB1-9305-D46A-3F6D-E46890D44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DE917-DFB0-7296-C124-F45BCBE4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545511"/>
            <a:ext cx="8229600" cy="1143000"/>
          </a:xfrm>
        </p:spPr>
        <p:txBody>
          <a:bodyPr>
            <a:normAutofit fontScale="90000"/>
          </a:bodyPr>
          <a:lstStyle/>
          <a:p>
            <a:pPr algn="l" defTabSz="914400" eaLnBrk="0" fontAlgn="base" hangingPunct="0">
              <a:spcAft>
                <a:spcPct val="0"/>
              </a:spcAft>
            </a:pPr>
            <a: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– Severidad Completo (GLM Gamma log)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F4C9A2F-76E7-A58A-9CEB-70DCD1CF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DEA3A1C-350F-0482-AD58-6CD8A334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00" y="1892272"/>
            <a:ext cx="698279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5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A588A-58BB-CCA0-E544-45DEF7A0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F62B8F7-5D04-52D8-7CA7-C17C49163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661" y="4078145"/>
            <a:ext cx="82226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Resultado: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≈ 568 indica error razonable.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 R² ≈ 1.13%.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Buen desempeño relativo, considerando alta variabilidad típica en montos asegurados.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Conclusión:</a:t>
            </a: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el Pseudo R² es bajo, el modelo es adecuado para capturar </a:t>
            </a: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tendencias generales de severidad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se puede usar como base para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111EE89E-B438-0743-1874-3601218A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8DF63AF-5799-5541-A2A5-50C71DF9C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16" y="303406"/>
            <a:ext cx="5122768" cy="33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5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7360-3CAC-38D3-95B4-6F4BEC134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01548-4513-8E3E-043A-1B285BC4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545511"/>
            <a:ext cx="8229600" cy="1143000"/>
          </a:xfrm>
        </p:spPr>
        <p:txBody>
          <a:bodyPr>
            <a:normAutofit fontScale="90000"/>
          </a:bodyPr>
          <a:lstStyle/>
          <a:p>
            <a:pPr algn="l" defTabSz="914400" eaLnBrk="0" fontAlgn="base" hangingPunct="0">
              <a:spcAft>
                <a:spcPct val="0"/>
              </a:spcAft>
            </a:pPr>
            <a: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– </a:t>
            </a:r>
            <a:r>
              <a:rPr kumimoji="0" lang="es-MX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Severidad Reducido (GLM Gamma log)</a:t>
            </a:r>
            <a:endParaRPr kumimoji="0" lang="es-CO" altLang="es-CO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C2F1452-A5C6-E0EE-EBA4-9E20DA5A8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628745C-AAFB-769B-9B27-D0820F06B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82" y="2163640"/>
            <a:ext cx="5344271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40029-2F20-4D73-0123-8080AFE03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92883F-6D3B-3CE2-66F6-761549B8E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375" y="4109016"/>
            <a:ext cx="806183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Explicación: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Versión simplificada del modelo de severidad, usando solo las variables con mayor correlación.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≈ 568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 R² ≈ 1.10%.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Buen candidato para modelos productivos donde se prioriza claridad y menor número de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04423F4-70EB-6CCB-06EB-C66F611F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706DBF5-5234-B662-8940-341F4732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16" y="412568"/>
            <a:ext cx="5248302" cy="346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7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Desarrollar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riesgo</a:t>
            </a:r>
            <a:r>
              <a:rPr dirty="0"/>
              <a:t> </a:t>
            </a:r>
            <a:r>
              <a:rPr dirty="0" err="1"/>
              <a:t>basados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Generalized Linear Models (GLM) para </a:t>
            </a:r>
            <a:r>
              <a:rPr dirty="0" err="1"/>
              <a:t>estimar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daños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agua</a:t>
            </a:r>
            <a:endParaRPr dirty="0"/>
          </a:p>
          <a:p>
            <a:r>
              <a:rPr dirty="0"/>
              <a:t>- </a:t>
            </a:r>
            <a:r>
              <a:rPr dirty="0" err="1"/>
              <a:t>Severidad</a:t>
            </a:r>
            <a:r>
              <a:rPr dirty="0"/>
              <a:t> </a:t>
            </a:r>
            <a:r>
              <a:rPr dirty="0" err="1"/>
              <a:t>económica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siniestros</a:t>
            </a:r>
            <a:endParaRPr dirty="0"/>
          </a:p>
          <a:p>
            <a:endParaRPr lang="es-CO" dirty="0"/>
          </a:p>
          <a:p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históricos</a:t>
            </a:r>
            <a:r>
              <a:rPr dirty="0"/>
              <a:t> de conjuntos </a:t>
            </a:r>
            <a:r>
              <a:rPr dirty="0" err="1"/>
              <a:t>residenciales</a:t>
            </a:r>
            <a:r>
              <a:rPr dirty="0"/>
              <a:t> y </a:t>
            </a:r>
            <a:r>
              <a:rPr dirty="0" err="1"/>
              <a:t>factores</a:t>
            </a:r>
            <a:r>
              <a:rPr dirty="0"/>
              <a:t> </a:t>
            </a:r>
            <a:r>
              <a:rPr dirty="0" err="1"/>
              <a:t>técnicos</a:t>
            </a:r>
            <a:r>
              <a:rPr dirty="0"/>
              <a:t>, </a:t>
            </a:r>
            <a:r>
              <a:rPr dirty="0" err="1"/>
              <a:t>geográficos</a:t>
            </a:r>
            <a:r>
              <a:rPr dirty="0"/>
              <a:t> y </a:t>
            </a:r>
            <a:r>
              <a:rPr dirty="0" err="1"/>
              <a:t>climáticos</a:t>
            </a:r>
            <a:r>
              <a:rPr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8719F50-3A14-021B-0D4C-36219DB8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E3C08-D03A-4EFE-FCFC-4E76852E2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5517046"/>
            <a:ext cx="8229600" cy="734751"/>
          </a:xfrm>
        </p:spPr>
        <p:txBody>
          <a:bodyPr>
            <a:normAutofit/>
          </a:bodyPr>
          <a:lstStyle/>
          <a:p>
            <a:pPr marL="292608" lvl="1" indent="0" algn="ctr">
              <a:buNone/>
            </a:pPr>
            <a:r>
              <a:rPr lang="es-MX" sz="1000" dirty="0"/>
              <a:t>Pseudo R² Frecuencia - Antigüedad: 0.0008 - Pseudo R² Severidad - Antigüedad: 0.0023</a:t>
            </a:r>
            <a:endParaRPr lang="es-CO" sz="1000" dirty="0"/>
          </a:p>
          <a:p>
            <a:pPr marL="292608" lvl="1" indent="0" algn="ctr">
              <a:buNone/>
            </a:pPr>
            <a:r>
              <a:rPr lang="es-CO" sz="1000" dirty="0"/>
              <a:t>Pseudo R² Frecuencia - Completo: 0.0239 -  Pseudo R² Severidad - Completo: 0.0130</a:t>
            </a:r>
          </a:p>
          <a:p>
            <a:pPr marL="292608" lvl="1" indent="0" algn="ctr">
              <a:buNone/>
            </a:pPr>
            <a:r>
              <a:rPr lang="es-CO" sz="1000" dirty="0"/>
              <a:t>Pseudo R² Frecuencia - Reducido: 0.0142 - Pseudo R² Severidad - Reducido: 0.0126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6ACFCA-EE6B-7412-C7FF-A750269F3948}"/>
              </a:ext>
            </a:extLst>
          </p:cNvPr>
          <p:cNvSpPr txBox="1">
            <a:spLocks/>
          </p:cNvSpPr>
          <p:nvPr/>
        </p:nvSpPr>
        <p:spPr>
          <a:xfrm>
            <a:off x="358588" y="2387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Comparación de RMSE y Pseudo R² entre Modelos</a:t>
            </a:r>
            <a:endParaRPr lang="es-CO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44C3F52-D4F0-6EFF-2BE6-AF6510C67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397644E-9A76-65F5-5992-5806AB5F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17" y="1242938"/>
            <a:ext cx="7019365" cy="418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7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Conclusiones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606" y="2553591"/>
            <a:ext cx="7543801" cy="27352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dirty="0"/>
              <a:t> GLM es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técnica</a:t>
            </a:r>
            <a:r>
              <a:rPr dirty="0"/>
              <a:t> </a:t>
            </a:r>
            <a:r>
              <a:rPr dirty="0" err="1"/>
              <a:t>eficaz</a:t>
            </a:r>
            <a:r>
              <a:rPr dirty="0"/>
              <a:t> para </a:t>
            </a:r>
            <a:r>
              <a:rPr dirty="0" err="1"/>
              <a:t>modelar</a:t>
            </a:r>
            <a:r>
              <a:rPr dirty="0"/>
              <a:t> </a:t>
            </a:r>
            <a:r>
              <a:rPr dirty="0" err="1"/>
              <a:t>riesgos</a:t>
            </a:r>
            <a:r>
              <a:rPr dirty="0"/>
              <a:t> de </a:t>
            </a:r>
            <a:r>
              <a:rPr dirty="0" err="1"/>
              <a:t>seguros</a:t>
            </a:r>
            <a:r>
              <a:rPr dirty="0"/>
              <a:t> con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interpretabilidad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El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exploratorio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seleccionar</a:t>
            </a:r>
            <a:r>
              <a:rPr dirty="0"/>
              <a:t> variables con mayor </a:t>
            </a:r>
            <a:r>
              <a:rPr dirty="0" err="1"/>
              <a:t>impacto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reducidos</a:t>
            </a:r>
            <a:r>
              <a:rPr dirty="0"/>
              <a:t> </a:t>
            </a:r>
            <a:r>
              <a:rPr dirty="0" err="1"/>
              <a:t>mantienen</a:t>
            </a:r>
            <a:r>
              <a:rPr dirty="0"/>
              <a:t> </a:t>
            </a:r>
            <a:r>
              <a:rPr dirty="0" err="1"/>
              <a:t>buena</a:t>
            </a:r>
            <a:r>
              <a:rPr dirty="0"/>
              <a:t> </a:t>
            </a:r>
            <a:r>
              <a:rPr dirty="0" err="1"/>
              <a:t>precisión</a:t>
            </a:r>
            <a:r>
              <a:rPr dirty="0"/>
              <a:t> con </a:t>
            </a:r>
            <a:r>
              <a:rPr dirty="0" err="1"/>
              <a:t>menos</a:t>
            </a:r>
            <a:r>
              <a:rPr dirty="0"/>
              <a:t> variables.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 Se </a:t>
            </a:r>
            <a:r>
              <a:rPr dirty="0" err="1"/>
              <a:t>establecen</a:t>
            </a:r>
            <a:r>
              <a:rPr dirty="0"/>
              <a:t> bases </a:t>
            </a:r>
            <a:r>
              <a:rPr dirty="0" err="1"/>
              <a:t>sólidas</a:t>
            </a:r>
            <a:r>
              <a:rPr dirty="0"/>
              <a:t> para pricing </a:t>
            </a:r>
            <a:r>
              <a:rPr dirty="0" err="1"/>
              <a:t>técnico</a:t>
            </a:r>
            <a:r>
              <a:rPr dirty="0"/>
              <a:t> y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riesgos</a:t>
            </a:r>
            <a:r>
              <a:rPr dirty="0"/>
              <a:t> </a:t>
            </a:r>
            <a:r>
              <a:rPr dirty="0" err="1"/>
              <a:t>residenciales</a:t>
            </a:r>
            <a:r>
              <a:rPr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D7E58BF-BE9B-72AE-484F-25917844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dirty="0"/>
              <a:t>Carga y </a:t>
            </a:r>
            <a:r>
              <a:rPr dirty="0" err="1"/>
              <a:t>limpieza</a:t>
            </a:r>
            <a:r>
              <a:rPr dirty="0"/>
              <a:t> de </a:t>
            </a:r>
            <a:r>
              <a:rPr dirty="0" err="1"/>
              <a:t>datos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/>
              <a:t>Imputación</a:t>
            </a:r>
            <a:r>
              <a:rPr dirty="0"/>
              <a:t> de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faltantes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correlación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/>
              <a:t>Construcción</a:t>
            </a:r>
            <a:r>
              <a:rPr dirty="0"/>
              <a:t> de </a:t>
            </a:r>
            <a:r>
              <a:rPr dirty="0" err="1"/>
              <a:t>modelos</a:t>
            </a:r>
            <a:r>
              <a:rPr dirty="0"/>
              <a:t> GLM:</a:t>
            </a:r>
          </a:p>
          <a:p>
            <a:pPr marL="749808" lvl="1" indent="-457200">
              <a:buFont typeface="+mj-lt"/>
              <a:buAutoNum type="arabicPeriod"/>
            </a:pPr>
            <a:r>
              <a:rPr dirty="0"/>
              <a:t>Poisson para </a:t>
            </a:r>
            <a:r>
              <a:rPr dirty="0" err="1"/>
              <a:t>frecuencia</a:t>
            </a:r>
            <a:endParaRPr dirty="0"/>
          </a:p>
          <a:p>
            <a:pPr marL="749808" lvl="1" indent="-457200">
              <a:buFont typeface="+mj-lt"/>
              <a:buAutoNum type="arabicPeriod"/>
            </a:pPr>
            <a:r>
              <a:rPr dirty="0"/>
              <a:t>Gamma log para </a:t>
            </a:r>
            <a:r>
              <a:rPr dirty="0" err="1"/>
              <a:t>severidad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5. </a:t>
            </a:r>
            <a:r>
              <a:rPr dirty="0" err="1"/>
              <a:t>Comparación</a:t>
            </a:r>
            <a:r>
              <a:rPr dirty="0"/>
              <a:t> entre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completos</a:t>
            </a:r>
            <a:r>
              <a:rPr dirty="0"/>
              <a:t> y </a:t>
            </a:r>
            <a:r>
              <a:rPr dirty="0" err="1"/>
              <a:t>reducidos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6. </a:t>
            </a:r>
            <a:r>
              <a:rPr dirty="0" err="1"/>
              <a:t>Visualización</a:t>
            </a:r>
            <a:r>
              <a:rPr dirty="0"/>
              <a:t> de </a:t>
            </a:r>
            <a:r>
              <a:rPr dirty="0" err="1"/>
              <a:t>métricas</a:t>
            </a:r>
            <a:r>
              <a:rPr dirty="0"/>
              <a:t> y </a:t>
            </a:r>
            <a:r>
              <a:rPr dirty="0" err="1"/>
              <a:t>coeficientes</a:t>
            </a:r>
            <a:endParaRPr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E21160E-E98A-03FB-8783-764BF64D4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Exploratorio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5FB2D7-8FBA-CD63-43DB-61CF1C79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C1F36D-B2A5-2761-EFEE-0906542A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3" y="3138132"/>
            <a:ext cx="8659433" cy="23244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3C58502-F070-634B-48EE-58DC05F97662}"/>
              </a:ext>
            </a:extLst>
          </p:cNvPr>
          <p:cNvSpPr txBox="1"/>
          <p:nvPr/>
        </p:nvSpPr>
        <p:spPr>
          <a:xfrm>
            <a:off x="469327" y="1937803"/>
            <a:ext cx="8100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Sobre las variables de ratio </a:t>
            </a:r>
            <a:r>
              <a:rPr lang="es-CO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exp_corr_ACAGBC</a:t>
            </a:r>
            <a:r>
              <a:rPr lang="es-CO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CO" dirty="0"/>
              <a:t>se crea una restricción de valor correspondiente a  &gt;0, dejando así un </a:t>
            </a:r>
            <a:r>
              <a:rPr lang="es-CO" dirty="0" err="1"/>
              <a:t>dataset</a:t>
            </a:r>
            <a:r>
              <a:rPr lang="es-CO" dirty="0"/>
              <a:t> de 542164 (58%), esto con propósito </a:t>
            </a:r>
            <a:r>
              <a:rPr lang="es-MX" dirty="0"/>
              <a:t>para enfocarse solo en eventos ocurridos.</a:t>
            </a:r>
            <a:endParaRPr lang="es-CO" dirty="0"/>
          </a:p>
          <a:p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7271E-B60A-AD34-C3F2-0707C11A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205C-0325-3983-50D1-583962E5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Exploratorio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4391-3C82-FA4B-082F-8C051DE3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32156"/>
            <a:ext cx="7543801" cy="3513269"/>
          </a:xfrm>
        </p:spPr>
        <p:txBody>
          <a:bodyPr>
            <a:noAutofit/>
          </a:bodyPr>
          <a:lstStyle/>
          <a:p>
            <a:r>
              <a:rPr lang="es-CO" sz="1800" dirty="0"/>
              <a:t>1. En limpieza de datos se realiza: </a:t>
            </a:r>
          </a:p>
          <a:p>
            <a:endParaRPr lang="es-CO" sz="1800" dirty="0"/>
          </a:p>
          <a:p>
            <a:pPr marL="635508" lvl="1" indent="-342900">
              <a:buFont typeface="+mj-lt"/>
              <a:buAutoNum type="alphaLcParenR"/>
            </a:pPr>
            <a:r>
              <a:rPr lang="es-CO" sz="1600" dirty="0"/>
              <a:t>Imputación de datos nulos a través de la moda</a:t>
            </a:r>
          </a:p>
          <a:p>
            <a:pPr marL="635508" lvl="1" indent="-342900">
              <a:buFont typeface="+mj-lt"/>
              <a:buAutoNum type="alphaLcParenR"/>
            </a:pPr>
            <a:r>
              <a:rPr lang="es-CO" sz="1600" dirty="0"/>
              <a:t>Ajuste de </a:t>
            </a:r>
            <a:r>
              <a:rPr lang="es-CO" sz="1600" dirty="0" err="1"/>
              <a:t>outliers</a:t>
            </a:r>
            <a:r>
              <a:rPr lang="es-CO" sz="1600" dirty="0"/>
              <a:t> por </a:t>
            </a:r>
            <a:r>
              <a:rPr lang="es-CO" sz="1600" dirty="0" err="1"/>
              <a:t>Winsorización</a:t>
            </a:r>
            <a:endParaRPr lang="es-CO" sz="1600" dirty="0"/>
          </a:p>
          <a:p>
            <a:pPr marL="635508" lvl="1" indent="-342900">
              <a:buFont typeface="+mj-lt"/>
              <a:buAutoNum type="alphaLcParenR"/>
            </a:pPr>
            <a:endParaRPr lang="es-CO" sz="1600" dirty="0"/>
          </a:p>
          <a:p>
            <a:pPr marL="0" indent="0" defTabSz="457200">
              <a:buNone/>
            </a:pPr>
            <a:r>
              <a:rPr lang="es-CO" sz="1800" dirty="0"/>
              <a:t>2. </a:t>
            </a:r>
            <a:r>
              <a:rPr sz="1800" dirty="0"/>
              <a:t>Se </a:t>
            </a:r>
            <a:r>
              <a:rPr sz="1800" dirty="0" err="1"/>
              <a:t>realizó</a:t>
            </a:r>
            <a:r>
              <a:rPr sz="1800" dirty="0"/>
              <a:t> </a:t>
            </a:r>
            <a:r>
              <a:rPr sz="1800" dirty="0" err="1"/>
              <a:t>análisis</a:t>
            </a:r>
            <a:r>
              <a:rPr sz="1800" dirty="0"/>
              <a:t> de </a:t>
            </a:r>
            <a:r>
              <a:rPr sz="1800" dirty="0" err="1"/>
              <a:t>correlación</a:t>
            </a:r>
            <a:r>
              <a:rPr sz="1800" dirty="0"/>
              <a:t> para </a:t>
            </a:r>
            <a:r>
              <a:rPr sz="1800" dirty="0" err="1"/>
              <a:t>identificar</a:t>
            </a:r>
            <a:r>
              <a:rPr sz="1800" dirty="0"/>
              <a:t> </a:t>
            </a:r>
            <a:r>
              <a:rPr sz="1800" dirty="0" err="1"/>
              <a:t>los</a:t>
            </a:r>
            <a:r>
              <a:rPr sz="1800" dirty="0"/>
              <a:t> </a:t>
            </a:r>
            <a:r>
              <a:rPr sz="1800" dirty="0" err="1"/>
              <a:t>factores</a:t>
            </a:r>
            <a:r>
              <a:rPr sz="1800" dirty="0"/>
              <a:t> con mayor </a:t>
            </a:r>
            <a:r>
              <a:rPr sz="1800" dirty="0" err="1"/>
              <a:t>afinidad</a:t>
            </a:r>
            <a:r>
              <a:rPr sz="1800" dirty="0"/>
              <a:t> a las variables </a:t>
            </a:r>
            <a:r>
              <a:rPr sz="1800" dirty="0" err="1"/>
              <a:t>objetivo</a:t>
            </a:r>
            <a:r>
              <a:rPr lang="es-CO" sz="1800" dirty="0"/>
              <a:t> </a:t>
            </a:r>
            <a:r>
              <a:rPr lang="es-CO" sz="1600" i="1" dirty="0"/>
              <a:t>“De acuerdo con el diccionario (</a:t>
            </a:r>
            <a:r>
              <a:rPr lang="es-CO" sz="1600" i="1" dirty="0" err="1"/>
              <a:t>data_dict</a:t>
            </a:r>
            <a:r>
              <a:rPr lang="es-CO" sz="1600" i="1" dirty="0"/>
              <a:t>) se toman la variables que pueden incidir en con riesgos por daños referente al agua”</a:t>
            </a:r>
            <a:r>
              <a:rPr sz="1800" dirty="0"/>
              <a:t>.</a:t>
            </a:r>
            <a:endParaRPr lang="es-CO" sz="1800" dirty="0"/>
          </a:p>
          <a:p>
            <a:pPr marL="0" indent="0" defTabSz="457200">
              <a:buNone/>
            </a:pPr>
            <a:endParaRPr lang="es-CO" sz="1800" dirty="0"/>
          </a:p>
          <a:p>
            <a:pPr marL="544068" lvl="1" indent="-342900" defTabSz="457200">
              <a:buFont typeface="+mj-lt"/>
              <a:buAutoNum type="alphaLcParenR"/>
            </a:pPr>
            <a:r>
              <a:rPr sz="1600" dirty="0"/>
              <a:t>Los 5 </a:t>
            </a:r>
            <a:r>
              <a:rPr sz="1600" dirty="0" err="1"/>
              <a:t>factores</a:t>
            </a:r>
            <a:r>
              <a:rPr sz="1600" dirty="0"/>
              <a:t> </a:t>
            </a:r>
            <a:r>
              <a:rPr sz="1600" dirty="0" err="1"/>
              <a:t>más</a:t>
            </a:r>
            <a:r>
              <a:rPr sz="1600" dirty="0"/>
              <a:t> </a:t>
            </a:r>
            <a:r>
              <a:rPr sz="1600" dirty="0" err="1"/>
              <a:t>correlacionados</a:t>
            </a:r>
            <a:r>
              <a:rPr sz="1600" dirty="0"/>
              <a:t> con </a:t>
            </a:r>
            <a:r>
              <a:rPr sz="1600" dirty="0" err="1"/>
              <a:t>frecuencia</a:t>
            </a:r>
            <a:r>
              <a:rPr sz="1600" dirty="0"/>
              <a:t> y </a:t>
            </a:r>
            <a:r>
              <a:rPr sz="1600" dirty="0" err="1"/>
              <a:t>severidad</a:t>
            </a:r>
            <a:r>
              <a:rPr sz="1600" dirty="0"/>
              <a:t> </a:t>
            </a:r>
            <a:r>
              <a:rPr sz="1600" dirty="0" err="1"/>
              <a:t>fueron</a:t>
            </a:r>
            <a:r>
              <a:rPr sz="1600" dirty="0"/>
              <a:t> </a:t>
            </a:r>
            <a:r>
              <a:rPr sz="1600" dirty="0" err="1"/>
              <a:t>seleccionados</a:t>
            </a:r>
            <a:r>
              <a:rPr sz="1600" dirty="0"/>
              <a:t> para </a:t>
            </a:r>
            <a:r>
              <a:rPr sz="1600" dirty="0" err="1"/>
              <a:t>modelos</a:t>
            </a:r>
            <a:r>
              <a:rPr sz="1600" dirty="0"/>
              <a:t> </a:t>
            </a:r>
            <a:r>
              <a:rPr sz="1600" dirty="0" err="1"/>
              <a:t>reducidos</a:t>
            </a:r>
            <a:r>
              <a:rPr sz="1600" dirty="0"/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7A45CF-B2EE-7111-9AB8-703D74EC0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AC7D336-4523-60EB-F32F-7E39D6CC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3" y="326119"/>
            <a:ext cx="6698876" cy="5321646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3AA80CC-BBA9-A349-FCCE-E60ED799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833536A-7400-F9D7-EAE0-69765BB12E31}"/>
              </a:ext>
            </a:extLst>
          </p:cNvPr>
          <p:cNvSpPr txBox="1"/>
          <p:nvPr/>
        </p:nvSpPr>
        <p:spPr>
          <a:xfrm>
            <a:off x="591671" y="5717054"/>
            <a:ext cx="72972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/>
              <a:t>*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crea un modelo enfocado a la antigüedad, esto asumiendo que el factor principal de </a:t>
            </a:r>
            <a:r>
              <a:rPr lang="es-MX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averias</a:t>
            </a:r>
            <a:r>
              <a:rPr lang="es-MX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 proveniente al tiempo de uso de los inmuebles.</a:t>
            </a:r>
            <a:endParaRPr lang="es-CO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18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Resultados</a:t>
            </a:r>
            <a:r>
              <a:rPr dirty="0"/>
              <a:t> de </a:t>
            </a:r>
            <a:r>
              <a:rPr dirty="0" err="1"/>
              <a:t>Modelos</a:t>
            </a:r>
            <a:r>
              <a:rPr dirty="0"/>
              <a:t> GLM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500" y="2580485"/>
            <a:ext cx="7543801" cy="2152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s-CO" dirty="0"/>
              <a:t>Modelo antigüedad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completos</a:t>
            </a:r>
            <a:r>
              <a:rPr dirty="0"/>
              <a:t> </a:t>
            </a:r>
            <a:r>
              <a:rPr dirty="0" err="1"/>
              <a:t>incluyen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factores</a:t>
            </a:r>
            <a:r>
              <a:rPr dirty="0"/>
              <a:t> </a:t>
            </a:r>
            <a:r>
              <a:rPr dirty="0" err="1"/>
              <a:t>disponibles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reducidos</a:t>
            </a:r>
            <a:r>
              <a:rPr dirty="0"/>
              <a:t> </a:t>
            </a:r>
            <a:r>
              <a:rPr dirty="0" err="1"/>
              <a:t>usan</a:t>
            </a:r>
            <a:r>
              <a:rPr dirty="0"/>
              <a:t> </a:t>
            </a:r>
            <a:r>
              <a:rPr dirty="0" err="1"/>
              <a:t>sólo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factores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correlacionados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Métricas </a:t>
            </a:r>
            <a:r>
              <a:rPr dirty="0" err="1"/>
              <a:t>utilizadas</a:t>
            </a:r>
            <a:r>
              <a:rPr dirty="0"/>
              <a:t>: RMSE, </a:t>
            </a:r>
            <a:r>
              <a:rPr dirty="0" err="1"/>
              <a:t>gráficos</a:t>
            </a:r>
            <a:r>
              <a:rPr dirty="0"/>
              <a:t> de dispersion, </a:t>
            </a:r>
            <a:r>
              <a:rPr dirty="0" err="1"/>
              <a:t>coeficientes</a:t>
            </a:r>
            <a:r>
              <a:rPr dirty="0"/>
              <a:t> </a:t>
            </a:r>
            <a:r>
              <a:rPr dirty="0" err="1"/>
              <a:t>ordenados</a:t>
            </a:r>
            <a:endParaRPr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9704F7-23AD-DFAF-FEE7-8CBA18E3B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4E557-2843-B46D-BD29-DF2597E7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E9B13-6758-AC87-E813-8762D36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– Frecuencia Antigüedad (GLM Poisson)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B10E6AC-2754-DD5F-7E89-825DC80E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396BA1-C9C7-FF06-89CD-4E738AF0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22" y="2206800"/>
            <a:ext cx="511563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1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86A0-FF86-15CF-A9DB-34C765621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E1C62E5-3EC5-7BE1-2D42-23D9E20C9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734" y="4084647"/>
            <a:ext cx="887326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 modelo predice la cantidad de averías relacionadas con agua en conjuntos residenciales, utilizando todas las variables disponibles como predictores. Se empleó un modelo GLM con distribución Poisson y función de enlace logarítmica, adecuado para contar eventos discretos.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Resultado: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≈ 38.6 indica una dispersión considerable.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Pseudo R² ≈ 2.99%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7E32539-FD6B-4C7B-D87D-6C25BEBD9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49" y="6040220"/>
            <a:ext cx="1335911" cy="7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9FBFD6-12F9-A236-2AB1-D83C5AE6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23" y="229425"/>
            <a:ext cx="5104840" cy="337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147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</TotalTime>
  <Words>785</Words>
  <Application>Microsoft Office PowerPoint</Application>
  <PresentationFormat>Presentación en pantalla (4:3)</PresentationFormat>
  <Paragraphs>90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Retrospección</vt:lpstr>
      <vt:lpstr>Modelado GLM para Daños por Agua</vt:lpstr>
      <vt:lpstr>Objetivo del Proyecto</vt:lpstr>
      <vt:lpstr>Metodología</vt:lpstr>
      <vt:lpstr>Análisis Exploratorio</vt:lpstr>
      <vt:lpstr>Análisis Exploratorio</vt:lpstr>
      <vt:lpstr>Presentación de PowerPoint</vt:lpstr>
      <vt:lpstr>Resultados de Modelos GLM</vt:lpstr>
      <vt:lpstr>Modelo – Frecuencia Antigüedad (GLM Poisson)</vt:lpstr>
      <vt:lpstr>Presentación de PowerPoint</vt:lpstr>
      <vt:lpstr>Modelo – Frecuencia Completo (GLM Poisson)</vt:lpstr>
      <vt:lpstr>Presentación de PowerPoint</vt:lpstr>
      <vt:lpstr>Modelo – Frecuencia Reducido (GLM Poisson)</vt:lpstr>
      <vt:lpstr>Presentación de PowerPoint</vt:lpstr>
      <vt:lpstr>Modelo – Severidad Antigüedad (GLM Gamma log)</vt:lpstr>
      <vt:lpstr>Presentación de PowerPoint</vt:lpstr>
      <vt:lpstr>Modelo – Severidad Completo (GLM Gamma log)</vt:lpstr>
      <vt:lpstr>Presentación de PowerPoint</vt:lpstr>
      <vt:lpstr>Modelo – Severidad Reducido (GLM Gamma log)</vt:lpstr>
      <vt:lpstr>Presentación de PowerPoint</vt:lpstr>
      <vt:lpstr>Presentación de PowerPoint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Miguel Jaime</cp:lastModifiedBy>
  <cp:revision>8</cp:revision>
  <dcterms:created xsi:type="dcterms:W3CDTF">2013-01-27T09:14:16Z</dcterms:created>
  <dcterms:modified xsi:type="dcterms:W3CDTF">2025-04-12T02:18:32Z</dcterms:modified>
  <cp:category/>
</cp:coreProperties>
</file>