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embeddedFontLst>
    <p:embeddedFont>
      <p:font typeface="Lustria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ipkATaimIgLsB7NNMOpJ9DeOnm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Lustri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2a0593e0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52a0593e0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2a0593e0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52a0593e0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52a0593e01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ámakép képaláírással">
  <p:cSld name="Panorámakép képaláírással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0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9" name="Google Shape;79;p50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5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képaláírás">
  <p:cSld name="Cím és képaláírá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1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1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5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ézet képaláírással">
  <p:cSld name="Idézet képaláírással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2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2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52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5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6" name="Google Shape;96;p5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hu-HU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5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lang="hu-HU" sz="800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">
  <p:cSld name="Névkártya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3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3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5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hasáb">
  <p:cSld name="3 hasáb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4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54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54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54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54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54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5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éphasáb">
  <p:cSld name="3 képhasáb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5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5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55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2" name="Google Shape;122;p55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55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55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5" name="Google Shape;125;p55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55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55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8" name="Google Shape;128;p55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5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6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5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7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7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5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5" name="Google Shape;4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6" name="Google Shape;4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9" name="Google Shape;49;p46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51" name="Google Shape;51;p46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8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4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9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1" name="Google Shape;71;p49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4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36.xml"/><Relationship Id="rId10" Type="http://schemas.openxmlformats.org/officeDocument/2006/relationships/slide" Target="/ppt/slides/slide3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slide" Target="/ppt/slides/slide4.xml"/><Relationship Id="rId9" Type="http://schemas.openxmlformats.org/officeDocument/2006/relationships/slide" Target="/ppt/slides/slide30.xml"/><Relationship Id="rId5" Type="http://schemas.openxmlformats.org/officeDocument/2006/relationships/slide" Target="/ppt/slides/slide11.xml"/><Relationship Id="rId6" Type="http://schemas.openxmlformats.org/officeDocument/2006/relationships/slide" Target="/ppt/slides/slide13.xml"/><Relationship Id="rId7" Type="http://schemas.openxmlformats.org/officeDocument/2006/relationships/slide" Target="/ppt/slides/slide18.xml"/><Relationship Id="rId8" Type="http://schemas.openxmlformats.org/officeDocument/2006/relationships/slide" Target="/ppt/slides/slide27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141413" y="965199"/>
            <a:ext cx="6075552" cy="49180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hu-HU" sz="5400"/>
              <a:t>Algoritmusok és adatszerkeztek II.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7891121" y="965199"/>
            <a:ext cx="2950765" cy="49180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1. gyakorlat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2057400" y="4868333"/>
            <a:ext cx="85513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hu-HU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Az anyag készítésénél felhasználásra került Nagy Ádám által készített segédlet.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Betűnkénti kódolás</a:t>
            </a:r>
            <a:endParaRPr/>
          </a:p>
        </p:txBody>
      </p:sp>
      <p:sp>
        <p:nvSpPr>
          <p:cNvPr id="216" name="Google Shape;216;p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kódolást </a:t>
            </a:r>
            <a:r>
              <a:rPr b="1" lang="hu-HU"/>
              <a:t>betűnkénti kódolásnak</a:t>
            </a:r>
            <a:r>
              <a:rPr lang="hu-HU"/>
              <a:t> nevezzük, ha az eredeti Σ ábécé feletti adatot betűnként egy Σ→C ⊂ Γ</a:t>
            </a:r>
            <a:r>
              <a:rPr baseline="30000" lang="hu-HU"/>
              <a:t>*</a:t>
            </a:r>
            <a:r>
              <a:rPr lang="hu-HU"/>
              <a:t> kölcsönösen egyértelmű (bijektív) leképezéssel készítjük el.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Például az ASCII kódolás is ilyen, hiszen a megfelelő táblázat alapján betűnként  történik a kódolt adat kiszámolása.</a:t>
            </a:r>
            <a:endParaRPr/>
          </a:p>
        </p:txBody>
      </p:sp>
      <p:sp>
        <p:nvSpPr>
          <p:cNvPr id="217" name="Google Shape;217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008" y="3394483"/>
            <a:ext cx="6723592" cy="267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Egyenletes kód, </a:t>
            </a:r>
            <a:r>
              <a:rPr b="1" lang="hu-HU" sz="3200"/>
              <a:t>naiv módszer</a:t>
            </a:r>
            <a:endParaRPr/>
          </a:p>
        </p:txBody>
      </p:sp>
      <p:sp>
        <p:nvSpPr>
          <p:cNvPr id="224" name="Google Shape;224;p10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Egy kódot </a:t>
            </a:r>
            <a:r>
              <a:rPr b="1" lang="hu-HU"/>
              <a:t>egyenletes kódnak</a:t>
            </a:r>
            <a:r>
              <a:rPr lang="hu-HU"/>
              <a:t> nevezünk, ha a kód szavainak hossza egyenlő.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</a:t>
            </a:r>
            <a:r>
              <a:rPr b="1" lang="hu-HU"/>
              <a:t>naiv módszer</a:t>
            </a:r>
            <a:r>
              <a:rPr lang="hu-HU"/>
              <a:t> egyenletes kódot használó betűnkénti kódolás.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Σ ábécé feletti kódolt adat akkor lesz a legkisebb, ha a kódszavak közös hossza a legkisebb.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Mivel |Γ|=</a:t>
            </a:r>
            <a:r>
              <a:rPr i="1" lang="hu-HU"/>
              <a:t>r</a:t>
            </a:r>
            <a:r>
              <a:rPr lang="hu-HU"/>
              <a:t> és |Σ|=</a:t>
            </a:r>
            <a:r>
              <a:rPr i="1" lang="hu-HU"/>
              <a:t>d</a:t>
            </a:r>
            <a:r>
              <a:rPr lang="hu-HU"/>
              <a:t> ez azt jelenti, hogy az egyes karakterek </a:t>
            </a:r>
            <a:br>
              <a:rPr lang="hu-HU"/>
            </a:br>
            <a:r>
              <a:rPr lang="hu-HU"/>
              <a:t>legkevesebb ⎡log</a:t>
            </a:r>
            <a:r>
              <a:rPr baseline="-25000" lang="hu-HU"/>
              <a:t>r </a:t>
            </a:r>
            <a:r>
              <a:rPr lang="hu-HU"/>
              <a:t>d⎤ hosszal kódolhatóak naiv módszer segítségével.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Gyakorlatban, ha a tömörítés nem igazán fontos szempont, egyszerűsége miatt sok helyen alkalmazzák, például a 8 bit hosszúságú kódszavakat használó ASCII kód is ilyen.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b="1" lang="hu-HU" sz="3200"/>
              <a:t>Naiv módszer példa</a:t>
            </a:r>
            <a:endParaRPr/>
          </a:p>
        </p:txBody>
      </p:sp>
      <p:sp>
        <p:nvSpPr>
          <p:cNvPr id="231" name="Google Shape;231;p11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Tekintsük a S = AABCAADEAAB szöveget.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Σ={A,B,C,D,E} |Σ|=5     Γ={0,1}  |Γ|=2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⎡log</a:t>
            </a:r>
            <a:r>
              <a:rPr baseline="-25000" lang="hu-HU"/>
              <a:t>2 </a:t>
            </a:r>
            <a:r>
              <a:rPr lang="hu-HU"/>
              <a:t>5⎤ = 3, azaz 3 bites lesz a kód.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Lehetséges kódtábla:</a:t>
            </a:r>
            <a:br>
              <a:rPr lang="hu-HU"/>
            </a:br>
            <a:r>
              <a:rPr lang="hu-HU"/>
              <a:t>A=000    B=001   C=010    D=011   E=100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Kódolt szöveg:</a:t>
            </a:r>
            <a:br>
              <a:rPr lang="hu-HU"/>
            </a:br>
            <a:r>
              <a:rPr lang="hu-HU"/>
              <a:t>000 000 001 010 000 000 011 100 000 000 001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Kódolt szöveg hossza: 11*3 = 33 bit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Huffman kód</a:t>
            </a:r>
            <a:endParaRPr/>
          </a:p>
        </p:txBody>
      </p:sp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Ezt az algoritmust David A. Huffman (1925–1999) írta le először egy mesteri vizsgadolgozatban, és 1952-ben publikálta.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Intuitíven, betűnkénti kódolás esetén akkor kapunk rövidebb kódolt adatot, ha a gyakori betűkhöz rövid kódszót, a ritkákhoz pedig hoszabbakat rendelünk.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</a:t>
            </a:r>
            <a:r>
              <a:rPr b="1" lang="hu-HU"/>
              <a:t>Huffman-kódolás</a:t>
            </a:r>
            <a:r>
              <a:rPr lang="hu-HU"/>
              <a:t> egy betűnkénti optimális kódolás, azaz az ilyen kódolások között szinte a legjobb tömörítés érhető el vele adott adat esetén.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kódolás a Huffman kódfa alapján történik.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kódfa felépítése előtt meg kell határozni az ábécé betűinek gyakoriságát a tömörítendő szövegben.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kódhoz tartozó kódfát alulról felfelé építjük az eredeti szöveg karaktereinek gyakorisága alapján.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</p:txBody>
      </p:sp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type="title"/>
          </p:nvPr>
        </p:nvSpPr>
        <p:spPr>
          <a:xfrm>
            <a:off x="913794" y="50275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Huffman tömörítési algoritmus mente (betömörítés)</a:t>
            </a:r>
            <a:endParaRPr/>
          </a:p>
        </p:txBody>
      </p:sp>
      <p:sp>
        <p:nvSpPr>
          <p:cNvPr id="245" name="Google Shape;245;p14"/>
          <p:cNvSpPr txBox="1"/>
          <p:nvPr>
            <p:ph idx="1" type="body"/>
          </p:nvPr>
        </p:nvSpPr>
        <p:spPr>
          <a:xfrm>
            <a:off x="913795" y="1464733"/>
            <a:ext cx="10353762" cy="47836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hu-HU" sz="1800"/>
              <a:t>Bináris r=2 esetben a következőképpen járunk el:</a:t>
            </a:r>
            <a:endParaRPr/>
          </a:p>
          <a:p>
            <a:pPr indent="-457200" lvl="0" marL="494099" rtl="0" algn="l">
              <a:spcBef>
                <a:spcPts val="960"/>
              </a:spcBef>
              <a:spcAft>
                <a:spcPts val="0"/>
              </a:spcAft>
              <a:buSzPts val="1260"/>
              <a:buFont typeface="Lustria"/>
              <a:buAutoNum type="arabicPeriod"/>
            </a:pPr>
            <a:r>
              <a:rPr lang="hu-HU" sz="1800"/>
              <a:t>Olvassuk végig a szöveget és határozzuk meg az egyes karakterekhez tartozó gyakoriságokat.</a:t>
            </a:r>
            <a:endParaRPr/>
          </a:p>
          <a:p>
            <a:pPr indent="-457200" lvl="0" marL="494099" rtl="0" algn="l">
              <a:spcBef>
                <a:spcPts val="960"/>
              </a:spcBef>
              <a:spcAft>
                <a:spcPts val="0"/>
              </a:spcAft>
              <a:buSzPts val="1260"/>
              <a:buFont typeface="Lustria"/>
              <a:buAutoNum type="arabicPeriod"/>
            </a:pPr>
            <a:r>
              <a:rPr lang="hu-HU" sz="1800"/>
              <a:t>Építsük fel a kódfát: hozzunk létre minden karakterhez egy csúcsot és helyezzük el azokat  egy (minimum) prioritásos sorban a gyakoriság mint kulcs segítségével.</a:t>
            </a:r>
            <a:endParaRPr/>
          </a:p>
          <a:p>
            <a:pPr indent="-457200" lvl="0" marL="494099" rtl="0" algn="l">
              <a:spcBef>
                <a:spcPts val="960"/>
              </a:spcBef>
              <a:spcAft>
                <a:spcPts val="0"/>
              </a:spcAft>
              <a:buSzPts val="1260"/>
              <a:buFont typeface="Lustria"/>
              <a:buAutoNum type="arabicPeriod"/>
            </a:pPr>
            <a:r>
              <a:rPr lang="hu-HU" sz="1800"/>
              <a:t>Vegyünk ki két csúcsot a prioritásos sorból és hozzunk létre számukra egy szülő csúcsot. </a:t>
            </a:r>
            <a:endParaRPr/>
          </a:p>
          <a:p>
            <a:pPr indent="-457200" lvl="0" marL="494099" rtl="0" algn="l">
              <a:spcBef>
                <a:spcPts val="960"/>
              </a:spcBef>
              <a:spcAft>
                <a:spcPts val="0"/>
              </a:spcAft>
              <a:buSzPts val="1260"/>
              <a:buFont typeface="Lustria"/>
              <a:buAutoNum type="arabicPeriod"/>
            </a:pPr>
            <a:r>
              <a:rPr lang="hu-HU" sz="1800"/>
              <a:t>Helyezzük el a szülő csúcsot a prioritásos sorba gyerekei gyakoriságának összegét használva kulcsként.</a:t>
            </a:r>
            <a:endParaRPr/>
          </a:p>
          <a:p>
            <a:pPr indent="-457200" lvl="0" marL="494099" rtl="0" algn="l">
              <a:spcBef>
                <a:spcPts val="960"/>
              </a:spcBef>
              <a:spcAft>
                <a:spcPts val="0"/>
              </a:spcAft>
              <a:buSzPts val="1260"/>
              <a:buFont typeface="Lustria"/>
              <a:buAutoNum type="arabicPeriod"/>
            </a:pPr>
            <a:r>
              <a:rPr lang="hu-HU" sz="1800"/>
              <a:t>Ismételjük az algoritmust a 3. ponttól, ha egynél több csúcs van a prioritásos sorban.</a:t>
            </a:r>
            <a:endParaRPr/>
          </a:p>
          <a:p>
            <a:pPr indent="-457200" lvl="0" marL="494099" rtl="0" algn="l">
              <a:spcBef>
                <a:spcPts val="960"/>
              </a:spcBef>
              <a:spcAft>
                <a:spcPts val="0"/>
              </a:spcAft>
              <a:buSzPts val="1260"/>
              <a:buFont typeface="Lustria"/>
              <a:buAutoNum type="arabicPeriod"/>
            </a:pPr>
            <a:r>
              <a:rPr lang="hu-HU" sz="1800"/>
              <a:t>Címkézzük fel szisztematikusan a kapott kódfa éleit ‚’0’ és ‚’1’ címkével, például a bal gyerek legyen mindig ’0’, a jobb gyerek pedig ‚’1’.</a:t>
            </a:r>
            <a:endParaRPr/>
          </a:p>
          <a:p>
            <a:pPr indent="-457200" lvl="0" marL="494099" rtl="0" algn="l">
              <a:spcBef>
                <a:spcPts val="960"/>
              </a:spcBef>
              <a:spcAft>
                <a:spcPts val="0"/>
              </a:spcAft>
              <a:buSzPts val="1260"/>
              <a:buFont typeface="Lustria"/>
              <a:buAutoNum type="arabicPeriod"/>
            </a:pPr>
            <a:r>
              <a:rPr lang="hu-HU" sz="1800"/>
              <a:t>Olvassuk ki a karakterekhez tartozó kódszavakat a kódfából. (Gyökérből indulva, a levélig tartó út címkéi – szokták a levél szelektorának is nevezni.)</a:t>
            </a:r>
            <a:endParaRPr/>
          </a:p>
          <a:p>
            <a:pPr indent="-457200" lvl="0" marL="494099" rtl="0" algn="l">
              <a:spcBef>
                <a:spcPts val="960"/>
              </a:spcBef>
              <a:spcAft>
                <a:spcPts val="0"/>
              </a:spcAft>
              <a:buSzPts val="1260"/>
              <a:buFont typeface="Lustria"/>
              <a:buAutoNum type="arabicPeriod"/>
            </a:pPr>
            <a:r>
              <a:rPr lang="hu-HU" sz="1800"/>
              <a:t>Olvassuk végig újra a bemenetet és kódoljuk azt karakterenként.</a:t>
            </a:r>
            <a:endParaRPr/>
          </a:p>
          <a:p>
            <a:pPr indent="-377189" lvl="0" marL="494099" rtl="0" algn="l">
              <a:spcBef>
                <a:spcPts val="960"/>
              </a:spcBef>
              <a:spcAft>
                <a:spcPts val="0"/>
              </a:spcAft>
              <a:buSzPts val="1260"/>
              <a:buFont typeface="Lustria"/>
              <a:buNone/>
            </a:pPr>
            <a:r>
              <a:t/>
            </a:r>
            <a:endParaRPr sz="1800"/>
          </a:p>
          <a:p>
            <a:pPr indent="-377189" lvl="0" marL="494099" rtl="0" algn="l">
              <a:spcBef>
                <a:spcPts val="960"/>
              </a:spcBef>
              <a:spcAft>
                <a:spcPts val="0"/>
              </a:spcAft>
              <a:buSzPts val="1260"/>
              <a:buFont typeface="Lustria"/>
              <a:buNone/>
            </a:pPr>
            <a:r>
              <a:t/>
            </a:r>
            <a:endParaRPr sz="1800"/>
          </a:p>
          <a:p>
            <a:pPr indent="-225989" lvl="0" marL="34290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i="1" sz="1800"/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Lustria"/>
              <a:buNone/>
            </a:pPr>
            <a:r>
              <a:rPr lang="hu-HU" sz="3200"/>
              <a:t>Huffman algoritmussal kódolt szöveg dekódolása</a:t>
            </a:r>
            <a:br>
              <a:rPr lang="hu-HU" sz="3200"/>
            </a:br>
            <a:r>
              <a:rPr lang="hu-HU" sz="3200"/>
              <a:t>(kitömörítés)</a:t>
            </a:r>
            <a:endParaRPr/>
          </a:p>
        </p:txBody>
      </p:sp>
      <p:sp>
        <p:nvSpPr>
          <p:cNvPr id="252" name="Google Shape;252;p1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dekódoláshoz szükségünk van a kódfára, ezt a kódolt szöveg mellé szokták helyezni.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dekódolásnál a kódolt szöveget bitenként dolgozzuk fel az alábbi  lépéseket követve:</a:t>
            </a:r>
            <a:endParaRPr/>
          </a:p>
          <a:p>
            <a:pPr indent="-457200" lvl="0" marL="494099" rtl="0" algn="l">
              <a:spcBef>
                <a:spcPts val="1000"/>
              </a:spcBef>
              <a:spcAft>
                <a:spcPts val="0"/>
              </a:spcAft>
              <a:buSzPts val="1400"/>
              <a:buFont typeface="Lustria"/>
              <a:buAutoNum type="arabicPeriod"/>
            </a:pPr>
            <a:r>
              <a:rPr lang="hu-HU"/>
              <a:t>Álljunk a kódfa gyökerébe.</a:t>
            </a:r>
            <a:endParaRPr/>
          </a:p>
          <a:p>
            <a:pPr indent="-457200" lvl="0" marL="494099" rtl="0" algn="l">
              <a:spcBef>
                <a:spcPts val="1000"/>
              </a:spcBef>
              <a:spcAft>
                <a:spcPts val="0"/>
              </a:spcAft>
              <a:buSzPts val="1400"/>
              <a:buFont typeface="Lustria"/>
              <a:buAutoNum type="arabicPeriod"/>
            </a:pPr>
            <a:r>
              <a:rPr lang="hu-HU"/>
              <a:t>Az olvasott bitek szerint lépegessünk a kódfában balra illetve jobbra, amíg levélhez nem érünk.</a:t>
            </a:r>
            <a:endParaRPr/>
          </a:p>
          <a:p>
            <a:pPr indent="-457200" lvl="0" marL="494099" rtl="0" algn="l">
              <a:spcBef>
                <a:spcPts val="1000"/>
              </a:spcBef>
              <a:spcAft>
                <a:spcPts val="0"/>
              </a:spcAft>
              <a:buSzPts val="1400"/>
              <a:buFont typeface="Lustria"/>
              <a:buAutoNum type="arabicPeriod"/>
            </a:pPr>
            <a:r>
              <a:rPr lang="hu-HU"/>
              <a:t>Levélhez érve olvassuk ki, milyen betűt tartalmaz a levél, és írjuk ki a kimenetre.</a:t>
            </a:r>
            <a:endParaRPr/>
          </a:p>
          <a:p>
            <a:pPr indent="-457200" lvl="0" marL="494099" rtl="0" algn="l">
              <a:spcBef>
                <a:spcPts val="1000"/>
              </a:spcBef>
              <a:spcAft>
                <a:spcPts val="0"/>
              </a:spcAft>
              <a:buSzPts val="1400"/>
              <a:buFont typeface="Lustria"/>
              <a:buAutoNum type="arabicPeriod"/>
            </a:pPr>
            <a:r>
              <a:rPr lang="hu-HU"/>
              <a:t>Ismételjük 1-től, amíg el nem fogynak a kódolt szöveg bitjei.</a:t>
            </a:r>
            <a:endParaRPr/>
          </a:p>
          <a:p>
            <a:pPr indent="-368299" lvl="0" marL="494099" rtl="0" algn="l">
              <a:spcBef>
                <a:spcPts val="1000"/>
              </a:spcBef>
              <a:spcAft>
                <a:spcPts val="0"/>
              </a:spcAft>
              <a:buSzPts val="1400"/>
              <a:buFont typeface="Lustria"/>
              <a:buNone/>
            </a:pPr>
            <a:r>
              <a:t/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</p:txBody>
      </p:sp>
      <p:sp>
        <p:nvSpPr>
          <p:cNvPr id="253" name="Google Shape;253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Megjegyzések a Huffman kódhoz</a:t>
            </a:r>
            <a:endParaRPr/>
          </a:p>
        </p:txBody>
      </p:sp>
      <p:sp>
        <p:nvSpPr>
          <p:cNvPr id="259" name="Google Shape;259;p16"/>
          <p:cNvSpPr txBox="1"/>
          <p:nvPr>
            <p:ph idx="1" type="body"/>
          </p:nvPr>
        </p:nvSpPr>
        <p:spPr>
          <a:xfrm>
            <a:off x="913800" y="1732450"/>
            <a:ext cx="10353900" cy="4647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Huffman-kód mindig </a:t>
            </a:r>
            <a:r>
              <a:rPr b="1" lang="hu-HU"/>
              <a:t>egyértelműen dekódolható</a:t>
            </a:r>
            <a:r>
              <a:rPr lang="hu-HU"/>
              <a:t> (a kódfa segítségével), mivel egy prefix-kód. 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</a:t>
            </a:r>
            <a:r>
              <a:rPr b="1" lang="hu-HU"/>
              <a:t>prefix-kód</a:t>
            </a:r>
            <a:r>
              <a:rPr lang="hu-HU"/>
              <a:t> egy olyan kód, amely esetén a kódszavak halmaza prefixmentes, azaz nincs két olyan kódszó, ami esetén az egyik a másiknak valódi prefixe lenne. 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Ez a tulajdonság a kódfára azt jelenti, hogy minden kódszóhoz tartozó csúcs levél.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Általában a Huffman-kódolás nem egyértelmű (több fa azonos értékű lehet). Egyrészt ha több azonos  gyakoriság van, akkor bármelyiket választva Huffman-kódolást kapunk, másrészt a ’0’ és ’1’ szerepe felcserélhető.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betömörítés 2 menetes, azaz kétszer olvassa végig a bemenetet, első menetben az ábécé betűinek gyakoriságát határozza meg, majd a kódfa felépítése után még egyszer végig olvassa a szöveget, és előállítja a kódot. Így a gyakorlatban (nagy bemenetre) lassabban működik, mint az egy menetes LZW algoritmus.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/>
          </a:p>
        </p:txBody>
      </p:sp>
      <p:sp>
        <p:nvSpPr>
          <p:cNvPr id="260" name="Google Shape;260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Megjegyzések a Huffman kódhoz</a:t>
            </a:r>
            <a:endParaRPr/>
          </a:p>
        </p:txBody>
      </p:sp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Mivel a kódszavak hossza különböző, a kódnak a dekódoló oldalon is ismertnek kell lennie. Ez gyakorlatban azt jelenti, hogy: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kódfát is csatolnunk kell a kódolt  adathoz (ront a tömörítési arányon), vagy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Huffman-kódot általánosított adathoz készítjük el. Például magyar szöveg kódolásánál a magyar nyelv karaktereinek általános gyakorisága alapján (általában tömörít,  de nem az optimális kódot kapjuk).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Figyelem! A dekódoláshoz használhatnánk a betűk kódjait tartalmazó kódtáblát is, de az abban való keresgélés sokkal időigényesebb lenne, mint a kódfa alapján történő dekódolás, így nem ezt használják a gyakorlatban.</a:t>
            </a:r>
            <a:endParaRPr/>
          </a:p>
        </p:txBody>
      </p:sp>
      <p:sp>
        <p:nvSpPr>
          <p:cNvPr id="267" name="Google Shape;267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Példa a Huffman algoritmusra</a:t>
            </a:r>
            <a:endParaRPr/>
          </a:p>
        </p:txBody>
      </p:sp>
      <p:sp>
        <p:nvSpPr>
          <p:cNvPr id="273" name="Google Shape;273;p18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Legyen a tömrítendő szöveg az S=</a:t>
            </a:r>
            <a:br>
              <a:rPr lang="hu-HU"/>
            </a:br>
            <a:r>
              <a:rPr lang="hu-HU"/>
              <a:t>ABBRRAKKADABBRA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Az ábécé betüi és gyakoriságuk:</a:t>
            </a:r>
            <a:br>
              <a:rPr lang="hu-HU"/>
            </a:br>
            <a:r>
              <a:rPr lang="hu-HU"/>
              <a:t>A – 5</a:t>
            </a:r>
            <a:br>
              <a:rPr lang="hu-HU"/>
            </a:br>
            <a:r>
              <a:rPr lang="hu-HU"/>
              <a:t>B – 4</a:t>
            </a:r>
            <a:br>
              <a:rPr lang="hu-HU"/>
            </a:br>
            <a:r>
              <a:rPr lang="hu-HU"/>
              <a:t>D – 1</a:t>
            </a:r>
            <a:br>
              <a:rPr lang="hu-HU"/>
            </a:br>
            <a:r>
              <a:rPr lang="hu-HU"/>
              <a:t>K – 2</a:t>
            </a:r>
            <a:br>
              <a:rPr lang="hu-HU"/>
            </a:br>
            <a:r>
              <a:rPr lang="hu-HU"/>
              <a:t>R – 3</a:t>
            </a:r>
            <a:br>
              <a:rPr lang="hu-HU"/>
            </a:br>
            <a:r>
              <a:rPr lang="hu-HU"/>
              <a:t>összesen: 15 karakter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b="1" lang="hu-HU"/>
              <a:t>Naív</a:t>
            </a:r>
            <a:r>
              <a:rPr lang="hu-HU"/>
              <a:t> módszert használva (⎡log</a:t>
            </a:r>
            <a:r>
              <a:rPr baseline="-25000" lang="hu-HU"/>
              <a:t>2</a:t>
            </a:r>
            <a:r>
              <a:rPr lang="hu-HU"/>
              <a:t> 5⎤ = 3) 15*3 = </a:t>
            </a:r>
            <a:r>
              <a:rPr b="1" lang="hu-HU"/>
              <a:t>45 bit</a:t>
            </a:r>
            <a:r>
              <a:rPr lang="hu-HU"/>
              <a:t> lenne a tömörített hossz.</a:t>
            </a:r>
            <a:br>
              <a:rPr lang="hu-HU"/>
            </a:br>
            <a:endParaRPr/>
          </a:p>
        </p:txBody>
      </p:sp>
      <p:sp>
        <p:nvSpPr>
          <p:cNvPr id="274" name="Google Shape;274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Kódfa építése</a:t>
            </a:r>
            <a:endParaRPr/>
          </a:p>
        </p:txBody>
      </p:sp>
      <p:sp>
        <p:nvSpPr>
          <p:cNvPr id="280" name="Google Shape;280;p19"/>
          <p:cNvSpPr txBox="1"/>
          <p:nvPr>
            <p:ph idx="1" type="body"/>
          </p:nvPr>
        </p:nvSpPr>
        <p:spPr>
          <a:xfrm>
            <a:off x="321733" y="1732449"/>
            <a:ext cx="10945824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Rendezzük gyakoriság szerint a betűket, válasszuk a két legkisebb gyakoriságút: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Válasszuk megint a két legkisebb gyakoriságú csúcsot (az egyik levél, a másik egy belső csúcs)</a:t>
            </a:r>
            <a:br>
              <a:rPr lang="hu-HU"/>
            </a:b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hu-HU"/>
            </a:b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8495" y="2207154"/>
            <a:ext cx="42576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5470" y="4465680"/>
            <a:ext cx="48101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2a0593e01_0_6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Alap információk</a:t>
            </a:r>
            <a:endParaRPr/>
          </a:p>
        </p:txBody>
      </p:sp>
      <p:sp>
        <p:nvSpPr>
          <p:cNvPr id="156" name="Google Shape;156;g152a0593e01_0_6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Minden fontos infó megtalálható a Canvas tematika felületén. (+elérhetőségek)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52a0593e01_0_6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Kódfa építése</a:t>
            </a:r>
            <a:endParaRPr/>
          </a:p>
        </p:txBody>
      </p:sp>
      <p:sp>
        <p:nvSpPr>
          <p:cNvPr id="289" name="Google Shape;289;p20"/>
          <p:cNvSpPr txBox="1"/>
          <p:nvPr>
            <p:ph idx="1" type="body"/>
          </p:nvPr>
        </p:nvSpPr>
        <p:spPr>
          <a:xfrm>
            <a:off x="321733" y="1732449"/>
            <a:ext cx="10945824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Így folytatjuk, most a ’B’ és ’A’ leveleket kötjük össze:</a:t>
            </a:r>
            <a:br>
              <a:rPr lang="hu-HU"/>
            </a:br>
            <a:br>
              <a:rPr lang="hu-HU"/>
            </a:b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hu-HU"/>
            </a:b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0454" y="2604558"/>
            <a:ext cx="67532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Kódfa építése</a:t>
            </a:r>
            <a:endParaRPr/>
          </a:p>
        </p:txBody>
      </p:sp>
      <p:sp>
        <p:nvSpPr>
          <p:cNvPr id="297" name="Google Shape;297;p21"/>
          <p:cNvSpPr txBox="1"/>
          <p:nvPr>
            <p:ph idx="1" type="body"/>
          </p:nvPr>
        </p:nvSpPr>
        <p:spPr>
          <a:xfrm>
            <a:off x="321733" y="1732449"/>
            <a:ext cx="10945824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Végül a két belső pontot kötjük össze:</a:t>
            </a:r>
            <a:br>
              <a:rPr lang="hu-HU"/>
            </a:br>
            <a:br>
              <a:rPr lang="hu-HU"/>
            </a:b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hu-HU"/>
            </a:b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637" y="2485474"/>
            <a:ext cx="68675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Kódtábla előállítása</a:t>
            </a:r>
            <a:endParaRPr/>
          </a:p>
        </p:txBody>
      </p:sp>
      <p:sp>
        <p:nvSpPr>
          <p:cNvPr id="305" name="Google Shape;305;p22"/>
          <p:cNvSpPr txBox="1"/>
          <p:nvPr>
            <p:ph idx="1" type="body"/>
          </p:nvPr>
        </p:nvSpPr>
        <p:spPr>
          <a:xfrm>
            <a:off x="321733" y="1732449"/>
            <a:ext cx="10945824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Felcímkézzük az éleket, és kiolvassuk a levélhez vezető úton a cimkéket:</a:t>
            </a:r>
            <a:br>
              <a:rPr lang="hu-HU"/>
            </a:br>
            <a:br>
              <a:rPr lang="hu-HU"/>
            </a:b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hu-HU"/>
            </a:b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8075" y="2570692"/>
            <a:ext cx="58102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913794" y="618067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Kódolás</a:t>
            </a:r>
            <a:endParaRPr/>
          </a:p>
        </p:txBody>
      </p:sp>
      <p:sp>
        <p:nvSpPr>
          <p:cNvPr id="313" name="Google Shape;313;p23"/>
          <p:cNvSpPr txBox="1"/>
          <p:nvPr>
            <p:ph idx="1" type="body"/>
          </p:nvPr>
        </p:nvSpPr>
        <p:spPr>
          <a:xfrm>
            <a:off x="321733" y="1732449"/>
            <a:ext cx="10945824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Kódtábla alapján kódoljuk a szöveg betűit, kiírjuk az outputra.</a:t>
            </a:r>
            <a:br>
              <a:rPr lang="hu-HU"/>
            </a:br>
            <a:br>
              <a:rPr lang="hu-HU"/>
            </a:b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hu-HU"/>
            </a:b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315" name="Google Shape;3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5209" y="2315632"/>
            <a:ext cx="58102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>
            <p:ph type="title"/>
          </p:nvPr>
        </p:nvSpPr>
        <p:spPr>
          <a:xfrm>
            <a:off x="913794" y="618067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Kapott kód hosszának kiszámítása</a:t>
            </a:r>
            <a:endParaRPr/>
          </a:p>
        </p:txBody>
      </p:sp>
      <p:sp>
        <p:nvSpPr>
          <p:cNvPr id="321" name="Google Shape;321;p24"/>
          <p:cNvSpPr txBox="1"/>
          <p:nvPr>
            <p:ph idx="1" type="body"/>
          </p:nvPr>
        </p:nvSpPr>
        <p:spPr>
          <a:xfrm>
            <a:off x="321733" y="1732449"/>
            <a:ext cx="10945824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Egy alkalmas táblázattal könnyen kiszámíthatjuk a kódolt szöveg hosszát.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Emlékeztetőül, a naív tömörítéssel kapott hossz 45 bit volt.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Megjegyzés: a tömörített fájl mérete nagyobb lesz, hiszen a kicsomagoláshoz szükséges kódfát is tartalmazza.</a:t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hu-HU"/>
            </a:br>
            <a:br>
              <a:rPr lang="hu-HU"/>
            </a:b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br>
              <a:rPr lang="hu-HU"/>
            </a:b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323" name="Google Shape;3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1740" y="3489940"/>
            <a:ext cx="4013460" cy="234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>
            <p:ph type="title"/>
          </p:nvPr>
        </p:nvSpPr>
        <p:spPr>
          <a:xfrm>
            <a:off x="820661" y="489499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Kicsomagolás szemléltetése</a:t>
            </a:r>
            <a:endParaRPr/>
          </a:p>
        </p:txBody>
      </p:sp>
      <p:sp>
        <p:nvSpPr>
          <p:cNvPr id="329" name="Google Shape;329;p25"/>
          <p:cNvSpPr txBox="1"/>
          <p:nvPr>
            <p:ph idx="1" type="body"/>
          </p:nvPr>
        </p:nvSpPr>
        <p:spPr>
          <a:xfrm>
            <a:off x="225155" y="1416434"/>
            <a:ext cx="10945824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A tömrített bitsorozatot olvasva, mindig a kódfa gyökeréből indulunk, és levélig lépegetünk a bitek szerint: </a:t>
            </a:r>
            <a:r>
              <a:rPr lang="hu-HU">
                <a:solidFill>
                  <a:srgbClr val="FF0000"/>
                </a:solidFill>
              </a:rPr>
              <a:t>11</a:t>
            </a:r>
            <a:r>
              <a:rPr lang="hu-HU"/>
              <a:t>101001…                          </a:t>
            </a:r>
            <a:r>
              <a:rPr lang="hu-HU">
                <a:solidFill>
                  <a:schemeClr val="lt1"/>
                </a:solidFill>
              </a:rPr>
              <a:t>11</a:t>
            </a:r>
            <a:r>
              <a:rPr lang="hu-HU">
                <a:solidFill>
                  <a:srgbClr val="FF0000"/>
                </a:solidFill>
              </a:rPr>
              <a:t>10</a:t>
            </a:r>
            <a:r>
              <a:rPr lang="hu-HU"/>
              <a:t>1001…                                  </a:t>
            </a:r>
            <a:r>
              <a:rPr lang="hu-HU">
                <a:solidFill>
                  <a:schemeClr val="lt1"/>
                </a:solidFill>
              </a:rPr>
              <a:t>1110</a:t>
            </a:r>
            <a:r>
              <a:rPr lang="hu-HU">
                <a:solidFill>
                  <a:srgbClr val="FF0000"/>
                </a:solidFill>
              </a:rPr>
              <a:t>10</a:t>
            </a:r>
            <a:r>
              <a:rPr lang="hu-HU"/>
              <a:t>01… </a:t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hu-HU">
                <a:solidFill>
                  <a:schemeClr val="lt1"/>
                </a:solidFill>
              </a:rPr>
              <a:t>11</a:t>
            </a:r>
            <a:r>
              <a:rPr lang="hu-HU"/>
              <a:t>1010</a:t>
            </a:r>
            <a:r>
              <a:rPr lang="hu-HU">
                <a:solidFill>
                  <a:srgbClr val="FF0000"/>
                </a:solidFill>
              </a:rPr>
              <a:t>01</a:t>
            </a:r>
            <a:r>
              <a:rPr lang="hu-HU"/>
              <a:t>…</a:t>
            </a:r>
            <a:endParaRPr/>
          </a:p>
          <a:p>
            <a:pPr indent="0" lvl="0" marL="36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331" name="Google Shape;3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11" y="2117908"/>
            <a:ext cx="3555315" cy="187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3781" y="2117907"/>
            <a:ext cx="3558599" cy="187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2407" y="2117907"/>
            <a:ext cx="3558599" cy="187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4638" y="4260729"/>
            <a:ext cx="3808095" cy="2107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hu-HU"/>
              <a:t>Gyakorló feladat</a:t>
            </a:r>
            <a:endParaRPr/>
          </a:p>
        </p:txBody>
      </p:sp>
      <p:sp>
        <p:nvSpPr>
          <p:cNvPr id="340" name="Google Shape;340;p26"/>
          <p:cNvSpPr txBox="1"/>
          <p:nvPr>
            <p:ph idx="1" type="body"/>
          </p:nvPr>
        </p:nvSpPr>
        <p:spPr>
          <a:xfrm>
            <a:off x="584199" y="1702287"/>
            <a:ext cx="9812867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Hány bit hosszúságban tömörítené a Naív algoritmus és a Huffman algoritmus a következő szöveget: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#MESE_EMESE_SEMMISE#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(Az aláhúzás és kettőskereszt is az ábécé eleme, a szöveg 20 betűből áll!)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Ellenőrzés végett a helyes kódfával kapott eredmény: 48 bit lesz.</a:t>
            </a:r>
            <a:endParaRPr/>
          </a:p>
        </p:txBody>
      </p:sp>
      <p:sp>
        <p:nvSpPr>
          <p:cNvPr id="341" name="Google Shape;341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Huffman kódfa felépítésének algoritmusa</a:t>
            </a:r>
            <a:endParaRPr/>
          </a:p>
        </p:txBody>
      </p:sp>
      <p:sp>
        <p:nvSpPr>
          <p:cNvPr id="347" name="Google Shape;347;p27"/>
          <p:cNvSpPr txBox="1"/>
          <p:nvPr>
            <p:ph idx="1" type="body"/>
          </p:nvPr>
        </p:nvSpPr>
        <p:spPr>
          <a:xfrm>
            <a:off x="913795" y="1732449"/>
            <a:ext cx="60204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Mielőtt az algoritmust felírjuk, egyezzünk meg a következőkben: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kódfa csúcsai Hnode típusúak lesznek. A node-ban freq tárolja a gyakoriságot, ch levelek esetén a betűt. A belső pontokban ch –t nem használjuk.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kényelmes használat végett legyen Hnode-nak az UML ábrán található konstruktora is.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prioritásos sorban Hnode-ra mutató pointerek lesznek. Freq adja a prioritást.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szöveg ábécéjének előállítását, és a betűk gyakoriságának meghatározását végző lépést nem részletezzük, programozásból ismert algoritmus.</a:t>
            </a:r>
            <a:endParaRPr/>
          </a:p>
        </p:txBody>
      </p:sp>
      <p:sp>
        <p:nvSpPr>
          <p:cNvPr id="348" name="Google Shape;348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349" name="Google Shape;3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732449"/>
            <a:ext cx="38385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Huffman kódfa felépítésének algoritmusa</a:t>
            </a:r>
            <a:endParaRPr/>
          </a:p>
        </p:txBody>
      </p:sp>
      <p:sp>
        <p:nvSpPr>
          <p:cNvPr id="355" name="Google Shape;355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356" name="Google Shape;3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126" y="1819275"/>
            <a:ext cx="803910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2a0593e01_0_12"/>
          <p:cNvSpPr txBox="1"/>
          <p:nvPr>
            <p:ph type="title"/>
          </p:nvPr>
        </p:nvSpPr>
        <p:spPr>
          <a:xfrm>
            <a:off x="1187570" y="2943750"/>
            <a:ext cx="103539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4700"/>
              <a:t>A törökök hány török tört törtek el?</a:t>
            </a:r>
            <a:endParaRPr sz="47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  <p:sp>
        <p:nvSpPr>
          <p:cNvPr id="363" name="Google Shape;363;g152a0593e01_0_12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3" name="Google Shape;163;p2"/>
          <p:cNvSpPr txBox="1"/>
          <p:nvPr>
            <p:ph type="title"/>
          </p:nvPr>
        </p:nvSpPr>
        <p:spPr>
          <a:xfrm>
            <a:off x="834013" y="1115568"/>
            <a:ext cx="3487616" cy="462686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ustria"/>
              <a:buNone/>
            </a:pPr>
            <a:r>
              <a:rPr lang="hu-HU" sz="2000"/>
              <a:t>Tartalom:</a:t>
            </a:r>
            <a:br>
              <a:rPr lang="hu-HU" sz="2000"/>
            </a:br>
            <a:r>
              <a:rPr lang="hu-HU" sz="2000"/>
              <a:t>Veszteség mentes adattömörrítés</a:t>
            </a:r>
            <a:endParaRPr sz="2000"/>
          </a:p>
        </p:txBody>
      </p:sp>
      <p:cxnSp>
        <p:nvCxnSpPr>
          <p:cNvPr id="164" name="Google Shape;164;p2"/>
          <p:cNvCxnSpPr/>
          <p:nvPr/>
        </p:nvCxnSpPr>
        <p:spPr>
          <a:xfrm>
            <a:off x="4654605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"/>
          <p:cNvSpPr txBox="1"/>
          <p:nvPr>
            <p:ph idx="1" type="body"/>
          </p:nvPr>
        </p:nvSpPr>
        <p:spPr>
          <a:xfrm>
            <a:off x="5105398" y="1115568"/>
            <a:ext cx="6245352" cy="462686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 u="sng">
                <a:solidFill>
                  <a:schemeClr val="hlink"/>
                </a:solidFill>
                <a:hlinkClick action="ppaction://hlinksldjump" r:id="rId4"/>
              </a:rPr>
              <a:t>Alapfogalmak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u="sng">
                <a:solidFill>
                  <a:schemeClr val="hlink"/>
                </a:solidFill>
                <a:hlinkClick action="ppaction://hlinksldjump" r:id="rId5"/>
              </a:rPr>
              <a:t>Naív módszer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u="sng">
                <a:solidFill>
                  <a:schemeClr val="hlink"/>
                </a:solidFill>
                <a:hlinkClick action="ppaction://hlinksldjump" r:id="rId6"/>
              </a:rPr>
              <a:t>Huffman algoritmus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u="sng">
                <a:solidFill>
                  <a:schemeClr val="hlink"/>
                </a:solidFill>
                <a:hlinkClick action="ppaction://hlinksldjump" r:id="rId7"/>
              </a:rPr>
              <a:t>Példa a Huffman algoritmusra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u="sng">
                <a:solidFill>
                  <a:schemeClr val="hlink"/>
                </a:solidFill>
                <a:hlinkClick action="ppaction://hlinksldjump" r:id="rId8"/>
              </a:rPr>
              <a:t>Huffman kódfa építés struktogramja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u="sng">
                <a:solidFill>
                  <a:schemeClr val="hlink"/>
                </a:solidFill>
                <a:hlinkClick action="ppaction://hlinksldjump" r:id="rId9"/>
              </a:rPr>
              <a:t>LZW algoritmus (tömörítés)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u="sng">
                <a:solidFill>
                  <a:schemeClr val="hlink"/>
                </a:solidFill>
                <a:hlinkClick action="ppaction://hlinksldjump" r:id="rId10"/>
              </a:rPr>
              <a:t>LZW példa (tömörítés)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 u="sng">
                <a:solidFill>
                  <a:schemeClr val="hlink"/>
                </a:solidFill>
                <a:hlinkClick action="ppaction://hlinksldjump" r:id="rId11"/>
              </a:rPr>
              <a:t>LZW tömörítés struktogramja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Szorgalmi házi feladatok</a:t>
            </a:r>
            <a:endParaRPr/>
          </a:p>
        </p:txBody>
      </p:sp>
      <p:sp>
        <p:nvSpPr>
          <p:cNvPr id="166" name="Google Shape;166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/>
          <p:nvPr>
            <p:ph type="title"/>
          </p:nvPr>
        </p:nvSpPr>
        <p:spPr>
          <a:xfrm>
            <a:off x="913795" y="609600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LZW algoritmus - szótárkód</a:t>
            </a:r>
            <a:endParaRPr/>
          </a:p>
        </p:txBody>
      </p:sp>
      <p:sp>
        <p:nvSpPr>
          <p:cNvPr id="369" name="Google Shape;369;p29"/>
          <p:cNvSpPr txBox="1"/>
          <p:nvPr>
            <p:ph idx="1" type="body"/>
          </p:nvPr>
        </p:nvSpPr>
        <p:spPr>
          <a:xfrm>
            <a:off x="913795" y="1589103"/>
            <a:ext cx="10353762" cy="44921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Az LZW elnevezés Lempel-Ziv-Welch szerzőhármas nevének kezdőbetűiből származik. Az informatikában széles körben használt eljárást Terry Welch publikálta 1984-ben az Abraham Lempel és Jacob Ziv által 1978-ban közzétett LZ78 algoritmus továbbfejlesztéseként.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betűnkénti kódolás tömörítési tulajdonsága ismert és elmondható, hogy hatékonysága korlátozott is. Könnyen tudunk olyan adatot adni, amit sokkal tömörebben formában lehet reprezentálni, ha a kódolás nem karakterenként történik. Ezt az észrevételt használják ki a szótárkódok úgy, hogy egy kódszó nem csak egy karakter képe lehet, hanem egy szóé is.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Az LZW kódolás egy kezdeti szótárt (kódtáblát, sztringtáblát) bővít lépésről-lépésre úgy, hogy egyre hosszabb már ,,látott'' szavakhoz rendel új kódszót. Ezzel a valós adatoknak azt a tulajdonságát használjuk ki, hogy abban relatív rövid részek sűrűn ismétlődnek. Például gondoljunk élő nyelvben milyen sűrűn fordulnak elő névelők, kötőszavak, stb.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>
            <p:ph type="title"/>
          </p:nvPr>
        </p:nvSpPr>
        <p:spPr>
          <a:xfrm>
            <a:off x="913795" y="609600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LZW szemléltetése</a:t>
            </a:r>
            <a:endParaRPr/>
          </a:p>
        </p:txBody>
      </p:sp>
      <p:sp>
        <p:nvSpPr>
          <p:cNvPr id="376" name="Google Shape;376;p30"/>
          <p:cNvSpPr txBox="1"/>
          <p:nvPr>
            <p:ph idx="1" type="body"/>
          </p:nvPr>
        </p:nvSpPr>
        <p:spPr>
          <a:xfrm>
            <a:off x="913795" y="1589103"/>
            <a:ext cx="10353762" cy="44921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Tömörítendő szövegünk legyen az S= ABABABAACAACCBBAAAAAAAAA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Induló szótárunk az szöveg ábécéjét tartalmazza: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bemenetet pontosan egyszer fogjuk végig olvasni a kódolás során úgy, hogy mindig a már ismert (kóddal rendelkező) leghosszabb következő szót keressük. Ha megtaláltuk, akkor: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hu-HU"/>
              <a:t>kiírjuk a talált szó kódját a kimenetre (eredmény),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hu-HU"/>
              <a:t>bővítjük a szótárt a </a:t>
            </a:r>
            <a:r>
              <a:rPr i="1" lang="hu-HU"/>
              <a:t>wc</a:t>
            </a:r>
            <a:r>
              <a:rPr lang="hu-HU"/>
              <a:t> szó képével, ahol </a:t>
            </a:r>
            <a:r>
              <a:rPr i="1" lang="hu-HU"/>
              <a:t>w </a:t>
            </a:r>
            <a:r>
              <a:rPr lang="hu-HU"/>
              <a:t>a szótárban már szereplő szó, </a:t>
            </a:r>
            <a:r>
              <a:rPr i="1" lang="hu-HU"/>
              <a:t>c</a:t>
            </a:r>
            <a:r>
              <a:rPr lang="hu-HU"/>
              <a:t> pedig a következő karakter.</a:t>
            </a:r>
            <a:endParaRPr i="1"/>
          </a:p>
        </p:txBody>
      </p:sp>
      <p:sp>
        <p:nvSpPr>
          <p:cNvPr id="377" name="Google Shape;377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378" name="Google Shape;3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6161" y="2150408"/>
            <a:ext cx="23717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913795" y="609600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LZW szemléltetése</a:t>
            </a:r>
            <a:endParaRPr/>
          </a:p>
        </p:txBody>
      </p:sp>
      <p:sp>
        <p:nvSpPr>
          <p:cNvPr id="384" name="Google Shape;384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385" name="Google Shape;38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213" y="1550987"/>
            <a:ext cx="96869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913795" y="609600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LZW szemléltetése</a:t>
            </a:r>
            <a:endParaRPr/>
          </a:p>
        </p:txBody>
      </p:sp>
      <p:sp>
        <p:nvSpPr>
          <p:cNvPr id="391" name="Google Shape;391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392" name="Google Shape;3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818" y="1447800"/>
            <a:ext cx="9639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913795" y="609600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LZW szemléltetése</a:t>
            </a:r>
            <a:endParaRPr/>
          </a:p>
        </p:txBody>
      </p:sp>
      <p:sp>
        <p:nvSpPr>
          <p:cNvPr id="398" name="Google Shape;398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399" name="Google Shape;3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126" y="1509204"/>
            <a:ext cx="956310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405" name="Google Shape;4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438" y="597553"/>
            <a:ext cx="72199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6451" y="1375803"/>
            <a:ext cx="7019925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919119" y="385482"/>
            <a:ext cx="10353762" cy="621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LZW tömörítés algoritmusa</a:t>
            </a:r>
            <a:endParaRPr/>
          </a:p>
        </p:txBody>
      </p:sp>
      <p:sp>
        <p:nvSpPr>
          <p:cNvPr id="412" name="Google Shape;412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413" name="Google Shape;4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874" y="1119187"/>
            <a:ext cx="8496300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913794" y="479393"/>
            <a:ext cx="10353762" cy="78993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Megjegyzések</a:t>
            </a:r>
            <a:endParaRPr/>
          </a:p>
        </p:txBody>
      </p:sp>
      <p:sp>
        <p:nvSpPr>
          <p:cNvPr id="419" name="Google Shape;419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420" name="Google Shape;420;p36"/>
          <p:cNvSpPr txBox="1"/>
          <p:nvPr>
            <p:ph idx="1" type="body"/>
          </p:nvPr>
        </p:nvSpPr>
        <p:spPr>
          <a:xfrm>
            <a:off x="913794" y="1367161"/>
            <a:ext cx="10353762" cy="459271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Fontos észrevenni, hogy egy hosszú szöveg esetén az ismertetett eljárás annyi új kódszót is bevezethet, hogy az azok közötti keresés összemérhető lenne a teljes szöveg végigolvasásával.  Természetesen ezt nem szeretnénk, ezért gyakorlatban korlátozzuk a kódszavak halmazát. Ez történhet például: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hu-HU"/>
              <a:t>a kódszavak számának korlátozásával;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hu-HU"/>
              <a:t>kódszavakhoz tartozó szavak hosszának korlátozásával;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hu-HU"/>
              <a:t>azzal, hogy a bemenet csak egy kezdőszeletén építjük a szótárat, utána csak kódolunk.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Mivel a Huffman-kódolás csak a betűnkénti kódolások között optimális az LZW eljárás könnyen eredményezhet rövidebb kódolt alakot, annak ellenére is, hogy az itt használt kódszavakat még binárisan kódolni kell.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Az LZW eljárás egyszerűnek nevezhető (összehasonlítva például a Huffman kódolással) és mivel csak egyszer kell olvasni a bemenetet, hatékony is (amennyiben a kódszavak tárolása hatékony).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Gyakorló feladatok</a:t>
            </a:r>
            <a:endParaRPr/>
          </a:p>
        </p:txBody>
      </p:sp>
      <p:sp>
        <p:nvSpPr>
          <p:cNvPr id="426" name="Google Shape;426;p3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427" name="Google Shape;427;p3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Szemléltessük a ABCABCABCAAABBCCAABABA kódolását.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Keressünk olyan szöveget, aminek LZW kódolása rövidebb eredményt ad a Huffman-kódolással összehasonlítva.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913795" y="494190"/>
            <a:ext cx="10353762" cy="81970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LZW kicsomagolás</a:t>
            </a:r>
            <a:endParaRPr/>
          </a:p>
        </p:txBody>
      </p:sp>
      <p:sp>
        <p:nvSpPr>
          <p:cNvPr id="433" name="Google Shape;433;p3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434" name="Google Shape;434;p38"/>
          <p:cNvSpPr txBox="1"/>
          <p:nvPr>
            <p:ph idx="1" type="body"/>
          </p:nvPr>
        </p:nvSpPr>
        <p:spPr>
          <a:xfrm>
            <a:off x="913795" y="1313895"/>
            <a:ext cx="3711471" cy="466077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ct val="70000"/>
              <a:buChar char="◈"/>
            </a:pPr>
            <a:r>
              <a:rPr lang="hu-HU"/>
              <a:t>Kicsomagolás első lehetséges módja, hogy a teljes szótárt beletesszük a csomagba. Mivel a szótárban szereplő sztringek igen hosszúak is lehetnek, ez nagyon megnöveli a csomag méretét.</a:t>
            </a:r>
            <a:endParaRPr/>
          </a:p>
          <a:p>
            <a:pPr indent="-306000" lvl="0" marL="342900" rtl="0" algn="l">
              <a:spcBef>
                <a:spcPts val="970"/>
              </a:spcBef>
              <a:spcAft>
                <a:spcPts val="0"/>
              </a:spcAft>
              <a:buSzPct val="70000"/>
              <a:buChar char="◈"/>
            </a:pPr>
            <a:r>
              <a:rPr lang="hu-HU"/>
              <a:t>Welch ötlete, a szótár tömörítésére (csak érdekesség, nem vizsga anyag):</a:t>
            </a:r>
            <a:endParaRPr/>
          </a:p>
          <a:p>
            <a:pPr indent="-306000" lvl="0" marL="342900" rtl="0" algn="l">
              <a:spcBef>
                <a:spcPts val="970"/>
              </a:spcBef>
              <a:spcAft>
                <a:spcPts val="0"/>
              </a:spcAft>
              <a:buSzPct val="70000"/>
              <a:buChar char="◈"/>
            </a:pPr>
            <a:r>
              <a:rPr lang="hu-HU"/>
              <a:t>Végül megszületett a kicsomagoló algoritmus, melynek csak a kezdeti szótárra van szüksége!</a:t>
            </a:r>
            <a:endParaRPr/>
          </a:p>
          <a:p>
            <a:pPr indent="-306000" lvl="0" marL="342900" rtl="0" algn="l">
              <a:spcBef>
                <a:spcPts val="970"/>
              </a:spcBef>
              <a:spcAft>
                <a:spcPts val="0"/>
              </a:spcAft>
              <a:buSzPct val="70000"/>
              <a:buChar char="◈"/>
            </a:pPr>
            <a:r>
              <a:rPr lang="hu-HU"/>
              <a:t>Itt folytatjuk…</a:t>
            </a:r>
            <a:endParaRPr/>
          </a:p>
        </p:txBody>
      </p:sp>
      <p:pic>
        <p:nvPicPr>
          <p:cNvPr id="435" name="Google Shape;4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609" y="1415063"/>
            <a:ext cx="67151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Kódolás elmélet</a:t>
            </a:r>
            <a:endParaRPr/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Informatikában a </a:t>
            </a:r>
            <a:r>
              <a:rPr b="1" lang="hu-HU"/>
              <a:t>kódolás elmélet</a:t>
            </a:r>
            <a:r>
              <a:rPr lang="hu-HU"/>
              <a:t> adatok különböző reprezentációjával és azok közötti átalakításokkal foglalkozik.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Ennek egyik ága, a </a:t>
            </a:r>
            <a:r>
              <a:rPr b="1" lang="hu-HU"/>
              <a:t>forráskódolás</a:t>
            </a:r>
            <a:r>
              <a:rPr lang="hu-HU"/>
              <a:t> az adott alak hosszát vizsgálja; vagyis azt a kérdést, hogy az adott mennyiségű információt mekkora mennyiségű adattal lehet tárolni.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Legtöbb esetben a cél a rövidebb reprezentáció, tehát beszélhetünk információ- vagy </a:t>
            </a:r>
            <a:r>
              <a:rPr b="1" lang="hu-HU"/>
              <a:t>adat tömörítésről</a:t>
            </a:r>
            <a:r>
              <a:rPr lang="hu-HU"/>
              <a:t>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Szorgalmi házi feladatok</a:t>
            </a:r>
            <a:endParaRPr/>
          </a:p>
        </p:txBody>
      </p:sp>
      <p:sp>
        <p:nvSpPr>
          <p:cNvPr id="441" name="Google Shape;441;p3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szorgalmi házi feladatokat mindig a következő heti gyakorlat előtt lehet beküldeni a CANVAS felületen keresztül. Lehetőleg elektronikusan készítsük, de beküldhető kézzel írt, lefényképezett megoldás is, ez esetben ügyeljünk az olvashatóságra és a kép minőségére.</a:t>
            </a:r>
            <a:endParaRPr/>
          </a:p>
          <a:p>
            <a:pPr indent="-457200" lvl="0" marL="494099" rtl="0" algn="l">
              <a:spcBef>
                <a:spcPts val="1000"/>
              </a:spcBef>
              <a:spcAft>
                <a:spcPts val="0"/>
              </a:spcAft>
              <a:buSzPts val="1400"/>
              <a:buFont typeface="Lustria"/>
              <a:buAutoNum type="arabicPeriod"/>
            </a:pPr>
            <a:r>
              <a:rPr lang="hu-HU"/>
              <a:t>Válasszunk egy nem túl hosszú értelmes szöveget és mutassuk be rajta a Huffman algoritmust (gyakoriság, kódfa, kódtábla, kódhossz, kódhossz összehasonlítása a naív tömörítéssel). Az ábécé max. 10 féle betűből álljon,  a szöveg hossza 20-30 betűből álljon, sokféle, érdekes gyakoriság legyen benne.</a:t>
            </a:r>
            <a:endParaRPr/>
          </a:p>
          <a:p>
            <a:pPr indent="-457200" lvl="0" marL="494099" rtl="0" algn="l">
              <a:spcBef>
                <a:spcPts val="1000"/>
              </a:spcBef>
              <a:spcAft>
                <a:spcPts val="0"/>
              </a:spcAft>
              <a:buSzPts val="1400"/>
              <a:buFont typeface="Lustria"/>
              <a:buAutoNum type="arabicPeriod"/>
            </a:pPr>
            <a:r>
              <a:rPr lang="hu-HU"/>
              <a:t>Készítsen rekurzív algoritmust, mely a Huffman kódfát bejárva, elkészíti a kódtáblát. A tavaly tanult, megfelelő bináris fa rekurzív bejáró algoritmusra támaszkodva járjuk be a fát, és leveleknél írjuk ki a szelektort. A szelektor előállításához egy paraméterként megadott verem, vagy string használható.</a:t>
            </a:r>
            <a:endParaRPr/>
          </a:p>
        </p:txBody>
      </p:sp>
      <p:sp>
        <p:nvSpPr>
          <p:cNvPr id="442" name="Google Shape;442;p3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Veszteségmentes tömörítés</a:t>
            </a:r>
            <a:endParaRPr/>
          </a:p>
        </p:txBody>
      </p:sp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kódolás során fontos kérdés, hogy az adat teljes egészében visszaállítható-e.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Tömörítés esetében ennek megfelelően használhatunk </a:t>
            </a:r>
            <a:r>
              <a:rPr b="1" lang="hu-HU"/>
              <a:t>veszteségmentes</a:t>
            </a:r>
            <a:r>
              <a:rPr lang="hu-HU"/>
              <a:t> vagy veszteséggel járó eljárásokat (pl. JPEG, MPEG, MP3, …). 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Mi csak az előbbivel foglalkozunk.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Információ alapegysége</a:t>
            </a:r>
            <a:endParaRPr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kódoláselméletnél meg kell adnunk az </a:t>
            </a:r>
            <a:r>
              <a:rPr b="1" lang="hu-HU"/>
              <a:t>információ alapegységét,</a:t>
            </a:r>
            <a:r>
              <a:rPr lang="hu-HU"/>
              <a:t> azaz azt, mennyi információtartalma van az atomi ,,tárolási egységnek''.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Mivel a jelenlegi számítógépek bináris elven működnek, ez </a:t>
            </a:r>
            <a:r>
              <a:rPr i="1" lang="hu-HU"/>
              <a:t>r=2</a:t>
            </a:r>
            <a:r>
              <a:rPr lang="hu-HU"/>
              <a:t> és így a kódszavaink a Γ={'0','1'} ábécé feletti szavak lesznek.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Kód, kódfa</a:t>
            </a:r>
            <a:endParaRPr sz="3200"/>
          </a:p>
        </p:txBody>
      </p:sp>
      <p:sp>
        <p:nvSpPr>
          <p:cNvPr id="193" name="Google Shape;193;p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b="1" lang="hu-HU"/>
              <a:t>Kódnak</a:t>
            </a:r>
            <a:r>
              <a:rPr lang="hu-HU"/>
              <a:t> nevezzük a Γ ábécé feletti véges szavak (kódszavak) egy tetszőleges nem üres halmazát.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Például egy bináris kód a kövtkező halmaz:</a:t>
            </a:r>
            <a:br>
              <a:rPr lang="hu-HU"/>
            </a:br>
            <a:r>
              <a:rPr lang="hu-HU"/>
              <a:t>C = {'1011', '1100', '0110', '1110', '1010', '0101', '101’}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Egy kód szemléletesebb ábrázolásához elkészíthetjük annak </a:t>
            </a:r>
            <a:r>
              <a:rPr b="1" lang="hu-HU"/>
              <a:t>kódfáját</a:t>
            </a:r>
            <a:r>
              <a:rPr lang="hu-HU"/>
              <a:t>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Ebben a fában a fa csúcsai szavak (nem feltétlenül kódszavak), az éleit pedig a kódszavak lehetséges karaktereivel címkézzük.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fa gyökerében az üres szó szerepel és egy szóhoz tartozó csúcs leszármazottai azok a szavak, amelyeket úgy kapunk, hogy a szó után írjuk az élen szereplő karaktert.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kódhoz tartozó kódfa az a legkevesebb csúcsot tartalmazó ilyen tulajdonságú fa, ami tartalmazza az összes kódszót.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913795" y="64116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Kódfa</a:t>
            </a:r>
            <a:endParaRPr sz="3200"/>
          </a:p>
        </p:txBody>
      </p:sp>
      <p:sp>
        <p:nvSpPr>
          <p:cNvPr id="200" name="Google Shape;200;p7"/>
          <p:cNvSpPr txBox="1"/>
          <p:nvPr>
            <p:ph idx="1" type="body"/>
          </p:nvPr>
        </p:nvSpPr>
        <p:spPr>
          <a:xfrm>
            <a:off x="913795" y="1732449"/>
            <a:ext cx="353120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C = {'1011', '1100', '0110', '1110', '1010', '0101', '101’} kód kódfája.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Kódszavak pirossal vannak jelölve.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0158" y="1732449"/>
            <a:ext cx="5373688" cy="431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hu-HU" sz="3200"/>
              <a:t>Kódfa</a:t>
            </a:r>
            <a:endParaRPr sz="3200"/>
          </a:p>
        </p:txBody>
      </p:sp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642113" y="1732449"/>
            <a:ext cx="6037338" cy="4150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A kódfa a szemléltetés mellett más szempontból is hasznos lehet. Egyrészt a fa tulajdonságaiból következtethetünk a kód tulajdonságaira, másrészt a kódfa segítségével egy bitsorozat hatékonyan dekódolható:</a:t>
            </a:r>
            <a:endParaRPr/>
          </a:p>
          <a:p>
            <a:pPr indent="-270000" lvl="1" marL="720000" rtl="0" algn="l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hu-HU"/>
              <a:t>A gyökérből indulva a bitek szekvenciájának megfelelően járjuk be a fát, az élek mentén kódszavat keresve és találat esetén ismételve a bejárást megkapjuk a a dekódolt adatot.</a:t>
            </a:r>
            <a:endParaRPr/>
          </a:p>
          <a:p>
            <a:pPr indent="-306000" lvl="0" marL="342900" rtl="0" algn="l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hu-HU"/>
              <a:t>Természetesen ez csak akkor igaz, ha a dekódolás egyáltalán lehetséges és egyértelmű.</a:t>
            </a:r>
            <a:endParaRPr/>
          </a:p>
        </p:txBody>
      </p:sp>
      <p:sp>
        <p:nvSpPr>
          <p:cNvPr id="209" name="Google Shape;209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758" y="1850921"/>
            <a:ext cx="4483129" cy="359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la">
  <a:themeElements>
    <a:clrScheme name="Pal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2020-03-22T04:42:12Z</dcterms:created>
  <dc:creator>veanna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0x010100C57CB792BC3953479F2173418FC4537A</vt:lpwstr>
  </property>
</Properties>
</file>