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16" r:id="rId1"/>
  </p:sldMasterIdLst>
  <p:notesMasterIdLst>
    <p:notesMasterId r:id="rId31"/>
  </p:notesMasterIdLst>
  <p:sldIdLst>
    <p:sldId id="256" r:id="rId2"/>
    <p:sldId id="257" r:id="rId3"/>
    <p:sldId id="303" r:id="rId4"/>
    <p:sldId id="304" r:id="rId5"/>
    <p:sldId id="305" r:id="rId6"/>
    <p:sldId id="295" r:id="rId7"/>
    <p:sldId id="296" r:id="rId8"/>
    <p:sldId id="297" r:id="rId9"/>
    <p:sldId id="299" r:id="rId10"/>
    <p:sldId id="291" r:id="rId11"/>
    <p:sldId id="302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00" r:id="rId28"/>
    <p:sldId id="321" r:id="rId29"/>
    <p:sldId id="32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2CE41-2253-428A-93C3-ECCAFC1040FC}" type="datetimeFigureOut">
              <a:rPr lang="hu-HU" smtClean="0"/>
              <a:t>2020. 09. 16.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1E614-124E-4D88-B60D-F15D8D734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1163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3BD0-8E26-4590-AB2A-18CA4E1E89BC}" type="datetime1">
              <a:rPr lang="hu-HU" smtClean="0"/>
              <a:t>2020. 09. 16.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897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FDDC-30D0-4AED-9DB9-DCC5C1C00B04}" type="datetime1">
              <a:rPr lang="hu-HU" smtClean="0"/>
              <a:t>2020. 09. 16.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135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B27A-2051-4905-9077-9710295CBF3E}" type="datetime1">
              <a:rPr lang="hu-HU" smtClean="0"/>
              <a:t>2020. 09. 16.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607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BA5A-98EB-485E-9102-3C03F7D74493}" type="datetime1">
              <a:rPr lang="hu-HU" smtClean="0"/>
              <a:t>2020. 09. 16.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755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FCE6-8DC2-4165-B87E-5381D962C8BF}" type="datetime1">
              <a:rPr lang="hu-HU" smtClean="0"/>
              <a:t>2020. 09. 16.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250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A5BE-EB9A-4F2D-8CEC-3849370B9090}" type="datetime1">
              <a:rPr lang="hu-HU" smtClean="0"/>
              <a:t>2020. 09. 16.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0099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4EF7-BD2E-4B7A-83F2-BC3455798B75}" type="datetime1">
              <a:rPr lang="hu-HU" smtClean="0"/>
              <a:t>2020. 09. 16.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530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09DF-AF30-491C-A49E-1076E707E3F5}" type="datetime1">
              <a:rPr lang="hu-HU" smtClean="0"/>
              <a:t>2020. 09. 16.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056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6F84-4B3D-456D-B56E-114AFDC5EDC9}" type="datetime1">
              <a:rPr lang="hu-HU" smtClean="0"/>
              <a:t>2020. 09. 16.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365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204E-5E26-4F88-9536-3CB688B65172}" type="datetime1">
              <a:rPr lang="hu-HU" smtClean="0"/>
              <a:t>2020. 09. 16.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26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FA4C-5539-4576-88BF-1634EBF02E84}" type="datetime1">
              <a:rPr lang="hu-HU" smtClean="0"/>
              <a:t>2020. 09. 16.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186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114F-05FC-492C-86ED-8CACB2AF8DF9}" type="datetime1">
              <a:rPr lang="hu-HU" smtClean="0"/>
              <a:t>2020. 09. 16.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605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AE23-268D-400A-BB85-DF69002F507F}" type="datetime1">
              <a:rPr lang="hu-HU" smtClean="0"/>
              <a:t>2020. 09. 16.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110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0D62-C721-4E83-96FA-79B35E1A1D1F}" type="datetime1">
              <a:rPr lang="hu-HU" smtClean="0"/>
              <a:t>2020. 09. 16.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418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F098-C944-4E38-980F-FA1E81B8F904}" type="datetime1">
              <a:rPr lang="hu-HU" smtClean="0"/>
              <a:t>2020. 09. 16.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630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62A7-8F00-430C-B326-C4FCBFDEE43A}" type="datetime1">
              <a:rPr lang="hu-HU" smtClean="0"/>
              <a:t>2020. 09. 16.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81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2E71-A35D-4B65-8760-F7259B8F0FF4}" type="datetime1">
              <a:rPr lang="hu-HU" smtClean="0"/>
              <a:t>2020. 09. 16.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738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A54082-B547-438C-B4FF-D5C54D019536}" type="datetime1">
              <a:rPr lang="hu-HU" smtClean="0"/>
              <a:t>2020. 09. 16.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903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17" r:id="rId1"/>
    <p:sldLayoutId id="2147484618" r:id="rId2"/>
    <p:sldLayoutId id="2147484619" r:id="rId3"/>
    <p:sldLayoutId id="2147484620" r:id="rId4"/>
    <p:sldLayoutId id="2147484621" r:id="rId5"/>
    <p:sldLayoutId id="2147484622" r:id="rId6"/>
    <p:sldLayoutId id="2147484623" r:id="rId7"/>
    <p:sldLayoutId id="2147484624" r:id="rId8"/>
    <p:sldLayoutId id="2147484625" r:id="rId9"/>
    <p:sldLayoutId id="2147484626" r:id="rId10"/>
    <p:sldLayoutId id="2147484627" r:id="rId11"/>
    <p:sldLayoutId id="2147484628" r:id="rId12"/>
    <p:sldLayoutId id="2147484629" r:id="rId13"/>
    <p:sldLayoutId id="2147484630" r:id="rId14"/>
    <p:sldLayoutId id="2147484631" r:id="rId15"/>
    <p:sldLayoutId id="2147484632" r:id="rId16"/>
    <p:sldLayoutId id="214748463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27.xml"/><Relationship Id="rId5" Type="http://schemas.openxmlformats.org/officeDocument/2006/relationships/slide" Target="slide10.xml"/><Relationship Id="rId10" Type="http://schemas.openxmlformats.org/officeDocument/2006/relationships/slide" Target="slide24.xml"/><Relationship Id="rId4" Type="http://schemas.openxmlformats.org/officeDocument/2006/relationships/slide" Target="slide6.xml"/><Relationship Id="rId9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875EEB-9EDE-4369-9F68-68B5F7425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anchor="ctr">
            <a:normAutofit/>
          </a:bodyPr>
          <a:lstStyle/>
          <a:p>
            <a:pPr algn="r"/>
            <a:r>
              <a:rPr lang="hu-HU" sz="5400" dirty="0"/>
              <a:t>Algoritmusok és </a:t>
            </a:r>
            <a:r>
              <a:rPr lang="hu-HU" sz="5400" dirty="0" err="1"/>
              <a:t>adatszerkeztek</a:t>
            </a:r>
            <a:r>
              <a:rPr lang="hu-HU" sz="5400" dirty="0"/>
              <a:t> II.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6F8403-F45B-4245-BD76-3C601B9D8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121" y="965199"/>
            <a:ext cx="2950765" cy="4918075"/>
          </a:xfrm>
        </p:spPr>
        <p:txBody>
          <a:bodyPr anchor="ctr">
            <a:normAutofit/>
          </a:bodyPr>
          <a:lstStyle/>
          <a:p>
            <a:pPr algn="l"/>
            <a:r>
              <a:rPr lang="hu-HU" dirty="0"/>
              <a:t>2. gyakorlat</a:t>
            </a:r>
          </a:p>
        </p:txBody>
      </p:sp>
    </p:spTree>
    <p:extLst>
      <p:ext uri="{BB962C8B-B14F-4D97-AF65-F5344CB8AC3E}">
        <p14:creationId xmlns:p14="http://schemas.microsoft.com/office/powerpoint/2010/main" val="6985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818C43-0B5F-4788-8083-DC591008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06931"/>
            <a:ext cx="10353762" cy="618565"/>
          </a:xfrm>
        </p:spPr>
        <p:txBody>
          <a:bodyPr>
            <a:normAutofit/>
          </a:bodyPr>
          <a:lstStyle/>
          <a:p>
            <a:r>
              <a:rPr lang="hu-HU" sz="2800" dirty="0"/>
              <a:t>LZW kitömörítés algoritmusa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EA0446-81AD-468D-B7AE-259B5470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10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871A614-7472-494A-9EFB-DC9DCF09E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96" y="1048871"/>
            <a:ext cx="9537699" cy="53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8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026901-929B-4D72-B528-6B6AEE6E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Gyakorló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AC6F32-274A-450C-AEBF-1892524F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szöveget LZW algoritmussal tömörítettünk. A következő kódsorozatot kaptuk:</a:t>
            </a:r>
          </a:p>
          <a:p>
            <a:r>
              <a:rPr lang="hu-HU" dirty="0"/>
              <a:t>3,1,2,5,4,6,9,7,11,2</a:t>
            </a:r>
          </a:p>
          <a:p>
            <a:r>
              <a:rPr lang="hu-HU" dirty="0"/>
              <a:t>Az </a:t>
            </a:r>
            <a:r>
              <a:rPr lang="hu-HU" dirty="0" err="1"/>
              <a:t>erdeti</a:t>
            </a:r>
            <a:r>
              <a:rPr lang="hu-HU" dirty="0"/>
              <a:t> szótár A=1, B=2, C=3 szavakat tartalmazta.</a:t>
            </a:r>
          </a:p>
          <a:p>
            <a:r>
              <a:rPr lang="hu-HU" dirty="0"/>
              <a:t>Mutassa be a dekódoló algoritmus működését:</a:t>
            </a:r>
          </a:p>
          <a:p>
            <a:pPr lvl="1"/>
            <a:r>
              <a:rPr lang="hu-HU" dirty="0"/>
              <a:t>Fejtse meg, mi volt a tömörítendő szöveg,</a:t>
            </a:r>
          </a:p>
          <a:p>
            <a:pPr lvl="1"/>
            <a:r>
              <a:rPr lang="hu-HU" dirty="0"/>
              <a:t>Rekonstruálja az algoritmus által létrehozott szótárt!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5CA0469-0371-4100-B9D4-B7BBB6BE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003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026901-929B-4D72-B528-6B6AEE6E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72" y="466165"/>
            <a:ext cx="10353762" cy="788894"/>
          </a:xfrm>
        </p:spPr>
        <p:txBody>
          <a:bodyPr>
            <a:normAutofit/>
          </a:bodyPr>
          <a:lstStyle/>
          <a:p>
            <a:r>
              <a:rPr lang="hu-HU" sz="2800" dirty="0"/>
              <a:t>AVL fa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AC6F32-274A-450C-AEBF-1892524F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97107"/>
            <a:ext cx="10353762" cy="4294094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előző félévben tanult bináris keresőfa a hatékony keresést szolgálja, úgy, hogy a módosító műveletek (beszúrás, törlés) is hatékonyan elvégezhetők legyenek.</a:t>
            </a:r>
          </a:p>
          <a:p>
            <a:r>
              <a:rPr lang="hu-HU" dirty="0"/>
              <a:t>Viszont épp a módosító műveletek során a fa alakja nagyon eltorzulhat (listává torzult bináris keresőfa keletkezhet), ami lerontja a keresés hatékonyságát.</a:t>
            </a:r>
          </a:p>
          <a:p>
            <a:r>
              <a:rPr lang="hu-HU" dirty="0"/>
              <a:t>Ezért </a:t>
            </a:r>
            <a:r>
              <a:rPr lang="hu-HU" dirty="0" err="1"/>
              <a:t>fontosak</a:t>
            </a:r>
            <a:r>
              <a:rPr lang="hu-HU" dirty="0"/>
              <a:t> az úgynevezett „önkiegyensúlyozó” bináris keresőfák, melyek forgatásokkal biztosítják, hogy az alakjukra vonatkozó invariánsok </a:t>
            </a:r>
            <a:r>
              <a:rPr lang="hu-HU" dirty="0" err="1"/>
              <a:t>fennáljanak</a:t>
            </a:r>
            <a:r>
              <a:rPr lang="hu-HU" dirty="0"/>
              <a:t> a módosító műveletek után is. Ezzel biztosítják, hogy a keresés O(log n) hatékonyságú maradjon.</a:t>
            </a:r>
          </a:p>
          <a:p>
            <a:r>
              <a:rPr lang="hu-HU" dirty="0"/>
              <a:t>A módosító műveletek utáni esetleges forgatások pedig konstans lépésszámú pointer állítással működnek.</a:t>
            </a:r>
          </a:p>
          <a:p>
            <a:r>
              <a:rPr lang="hu-HU" dirty="0"/>
              <a:t>Két nevezetes ilyen fa:</a:t>
            </a:r>
          </a:p>
          <a:p>
            <a:pPr lvl="1"/>
            <a:r>
              <a:rPr lang="hu-HU" dirty="0"/>
              <a:t>Piros-fekete fa</a:t>
            </a:r>
          </a:p>
          <a:p>
            <a:pPr lvl="1"/>
            <a:r>
              <a:rPr lang="hu-HU" dirty="0"/>
              <a:t>AVL fa (ezzel fogunk most foglalkozni)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5CA0469-0371-4100-B9D4-B7BBB6BE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7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026901-929B-4D72-B528-6B6AEE6E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72" y="466165"/>
            <a:ext cx="10353762" cy="788894"/>
          </a:xfrm>
        </p:spPr>
        <p:txBody>
          <a:bodyPr>
            <a:normAutofit/>
          </a:bodyPr>
          <a:lstStyle/>
          <a:p>
            <a:r>
              <a:rPr lang="hu-HU" sz="2800" dirty="0"/>
              <a:t>AVL fa definíció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AC6F32-274A-450C-AEBF-1892524F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97107"/>
            <a:ext cx="10353762" cy="4294094"/>
          </a:xfrm>
        </p:spPr>
        <p:txBody>
          <a:bodyPr>
            <a:normAutofit/>
          </a:bodyPr>
          <a:lstStyle/>
          <a:p>
            <a:r>
              <a:rPr lang="hu-HU" dirty="0"/>
              <a:t>Az AVL mozaik szó: </a:t>
            </a:r>
            <a:r>
              <a:rPr lang="hu-HU" dirty="0" err="1">
                <a:effectLst/>
              </a:rPr>
              <a:t>Adelszon-Velszkij</a:t>
            </a:r>
            <a:r>
              <a:rPr lang="hu-HU" dirty="0">
                <a:effectLst/>
              </a:rPr>
              <a:t> és </a:t>
            </a:r>
            <a:r>
              <a:rPr lang="hu-HU" dirty="0" err="1">
                <a:effectLst/>
              </a:rPr>
              <a:t>Landisz</a:t>
            </a:r>
            <a:r>
              <a:rPr lang="hu-HU" dirty="0">
                <a:effectLst/>
              </a:rPr>
              <a:t> szovjet matematikusok publikálták 1962-ben. </a:t>
            </a:r>
            <a:r>
              <a:rPr lang="hu-HU" i="1" dirty="0">
                <a:effectLst/>
              </a:rPr>
              <a:t>(</a:t>
            </a:r>
            <a:r>
              <a:rPr lang="hu-HU" i="1" dirty="0" err="1">
                <a:effectLst/>
              </a:rPr>
              <a:t>Georgij</a:t>
            </a:r>
            <a:r>
              <a:rPr lang="hu-HU" i="1" dirty="0">
                <a:effectLst/>
              </a:rPr>
              <a:t> </a:t>
            </a:r>
            <a:r>
              <a:rPr lang="hu-HU" i="1" dirty="0" err="1">
                <a:effectLst/>
              </a:rPr>
              <a:t>Maximovics</a:t>
            </a:r>
            <a:r>
              <a:rPr lang="hu-HU" i="1" dirty="0">
                <a:effectLst/>
              </a:rPr>
              <a:t> </a:t>
            </a:r>
            <a:r>
              <a:rPr lang="hu-HU" i="1" dirty="0" err="1">
                <a:effectLst/>
              </a:rPr>
              <a:t>Adelszon-Velszkij</a:t>
            </a:r>
            <a:r>
              <a:rPr lang="hu-HU" i="1" dirty="0">
                <a:effectLst/>
              </a:rPr>
              <a:t>, </a:t>
            </a:r>
            <a:r>
              <a:rPr lang="hu-HU" i="1" dirty="0" err="1">
                <a:effectLst/>
              </a:rPr>
              <a:t>Evgenij</a:t>
            </a:r>
            <a:r>
              <a:rPr lang="hu-HU" i="1" dirty="0">
                <a:effectLst/>
              </a:rPr>
              <a:t> </a:t>
            </a:r>
            <a:r>
              <a:rPr lang="hu-HU" i="1" dirty="0" err="1">
                <a:effectLst/>
              </a:rPr>
              <a:t>Mikhailovics</a:t>
            </a:r>
            <a:r>
              <a:rPr lang="hu-HU" i="1" dirty="0">
                <a:effectLst/>
              </a:rPr>
              <a:t> </a:t>
            </a:r>
            <a:r>
              <a:rPr lang="hu-HU" i="1" dirty="0" err="1">
                <a:effectLst/>
              </a:rPr>
              <a:t>Landisz</a:t>
            </a:r>
            <a:r>
              <a:rPr lang="hu-HU" i="1" dirty="0">
                <a:effectLst/>
              </a:rPr>
              <a:t>)</a:t>
            </a:r>
          </a:p>
          <a:p>
            <a:r>
              <a:rPr lang="hu-HU" b="1" dirty="0">
                <a:effectLst/>
              </a:rPr>
              <a:t>Definíció:</a:t>
            </a:r>
            <a:br>
              <a:rPr lang="hu-HU" dirty="0">
                <a:effectLst/>
              </a:rPr>
            </a:br>
            <a:r>
              <a:rPr lang="hu-HU" dirty="0">
                <a:effectLst/>
              </a:rPr>
              <a:t>Az AVL fák magasság szerint kiegyensúlyozott bináris keresőfák. Minden (*p) pontjukra teljesül a következő (AVL) tulajdonság:</a:t>
            </a:r>
            <a:br>
              <a:rPr lang="hu-HU" dirty="0">
                <a:effectLst/>
              </a:rPr>
            </a:br>
            <a:r>
              <a:rPr lang="hu-HU" dirty="0">
                <a:effectLst/>
              </a:rPr>
              <a:t>                                 | </a:t>
            </a:r>
            <a:r>
              <a:rPr lang="hu-HU" i="1" dirty="0">
                <a:effectLst/>
              </a:rPr>
              <a:t>h</a:t>
            </a:r>
            <a:r>
              <a:rPr lang="hu-HU" dirty="0">
                <a:effectLst/>
              </a:rPr>
              <a:t>(</a:t>
            </a:r>
            <a:r>
              <a:rPr lang="hu-HU" dirty="0" err="1">
                <a:effectLst/>
              </a:rPr>
              <a:t>p</a:t>
            </a:r>
            <a:r>
              <a:rPr lang="hu-HU" dirty="0" err="1">
                <a:effectLst/>
                <a:sym typeface="Symbol" panose="05050102010706020507" pitchFamily="18" charset="2"/>
              </a:rPr>
              <a:t></a:t>
            </a:r>
            <a:r>
              <a:rPr lang="hu-HU" dirty="0" err="1">
                <a:effectLst/>
              </a:rPr>
              <a:t>left</a:t>
            </a:r>
            <a:r>
              <a:rPr lang="hu-HU" dirty="0">
                <a:effectLst/>
              </a:rPr>
              <a:t>) - </a:t>
            </a:r>
            <a:r>
              <a:rPr lang="hu-HU" i="1" dirty="0">
                <a:effectLst/>
              </a:rPr>
              <a:t>h</a:t>
            </a:r>
            <a:r>
              <a:rPr lang="hu-HU" dirty="0">
                <a:effectLst/>
              </a:rPr>
              <a:t>(</a:t>
            </a:r>
            <a:r>
              <a:rPr lang="hu-HU" dirty="0" err="1">
                <a:effectLst/>
              </a:rPr>
              <a:t>p</a:t>
            </a:r>
            <a:r>
              <a:rPr lang="hu-HU" dirty="0" err="1">
                <a:effectLst/>
                <a:sym typeface="Symbol" panose="05050102010706020507" pitchFamily="18" charset="2"/>
              </a:rPr>
              <a:t></a:t>
            </a:r>
            <a:r>
              <a:rPr lang="hu-HU" dirty="0" err="1">
                <a:effectLst/>
              </a:rPr>
              <a:t>right</a:t>
            </a:r>
            <a:r>
              <a:rPr lang="hu-HU" dirty="0">
                <a:effectLst/>
              </a:rPr>
              <a:t>) | </a:t>
            </a:r>
            <a:r>
              <a:rPr lang="hu-HU" dirty="0">
                <a:effectLst/>
                <a:sym typeface="Symbol" panose="05050102010706020507" pitchFamily="18" charset="2"/>
              </a:rPr>
              <a:t></a:t>
            </a:r>
            <a:r>
              <a:rPr lang="hu-HU" dirty="0">
                <a:effectLst/>
              </a:rPr>
              <a:t> 1</a:t>
            </a:r>
          </a:p>
          <a:p>
            <a:r>
              <a:rPr lang="hu-HU" i="1" dirty="0">
                <a:effectLst/>
              </a:rPr>
              <a:t>Azaz (*p) </a:t>
            </a:r>
            <a:r>
              <a:rPr lang="hu-HU" i="1" dirty="0" err="1">
                <a:effectLst/>
              </a:rPr>
              <a:t>Node</a:t>
            </a:r>
            <a:r>
              <a:rPr lang="hu-HU" i="1" dirty="0">
                <a:effectLst/>
              </a:rPr>
              <a:t> bal-, és jobb részfájának magasságának különbsége legfeljebb egy lehet.</a:t>
            </a:r>
          </a:p>
          <a:p>
            <a:r>
              <a:rPr lang="hu-HU" b="1" dirty="0">
                <a:effectLst/>
              </a:rPr>
              <a:t>Tétel:</a:t>
            </a:r>
            <a:br>
              <a:rPr lang="hu-HU" dirty="0"/>
            </a:br>
            <a:r>
              <a:rPr lang="hu-HU" dirty="0"/>
              <a:t>tetszőleges </a:t>
            </a:r>
            <a:r>
              <a:rPr lang="hu-HU" i="1" dirty="0"/>
              <a:t>n</a:t>
            </a:r>
            <a:r>
              <a:rPr lang="hu-HU" dirty="0"/>
              <a:t> csúcsú AVL fa </a:t>
            </a:r>
            <a:r>
              <a:rPr lang="hu-HU" i="1" dirty="0"/>
              <a:t>h</a:t>
            </a:r>
            <a:r>
              <a:rPr lang="hu-HU" dirty="0"/>
              <a:t> magasságára teljesül, hogy:</a:t>
            </a:r>
            <a:br>
              <a:rPr lang="hu-HU" dirty="0"/>
            </a:br>
            <a:r>
              <a:rPr lang="hu-HU" dirty="0"/>
              <a:t>                             </a:t>
            </a:r>
            <a:r>
              <a:rPr lang="hu-HU" dirty="0">
                <a:sym typeface="Symbol" panose="05050102010706020507" pitchFamily="18" charset="2"/>
              </a:rPr>
              <a:t> log </a:t>
            </a:r>
            <a:r>
              <a:rPr lang="hu-HU" i="1" dirty="0">
                <a:sym typeface="Symbol" panose="05050102010706020507" pitchFamily="18" charset="2"/>
              </a:rPr>
              <a:t>n</a:t>
            </a:r>
            <a:r>
              <a:rPr lang="hu-HU" dirty="0">
                <a:sym typeface="Symbol" panose="05050102010706020507" pitchFamily="18" charset="2"/>
              </a:rPr>
              <a:t>     </a:t>
            </a:r>
            <a:r>
              <a:rPr lang="hu-HU" i="1" dirty="0">
                <a:sym typeface="Symbol" panose="05050102010706020507" pitchFamily="18" charset="2"/>
              </a:rPr>
              <a:t>h</a:t>
            </a:r>
            <a:r>
              <a:rPr lang="hu-HU" dirty="0">
                <a:sym typeface="Symbol" panose="05050102010706020507" pitchFamily="18" charset="2"/>
              </a:rPr>
              <a:t>    1,45 * log </a:t>
            </a:r>
            <a:r>
              <a:rPr lang="hu-HU" i="1" dirty="0">
                <a:sym typeface="Symbol" panose="05050102010706020507" pitchFamily="18" charset="2"/>
              </a:rPr>
              <a:t>n</a:t>
            </a:r>
            <a:r>
              <a:rPr lang="hu-HU" dirty="0">
                <a:sym typeface="Symbol" panose="05050102010706020507" pitchFamily="18" charset="2"/>
              </a:rPr>
              <a:t>     azaz    </a:t>
            </a:r>
            <a:r>
              <a:rPr lang="hu-HU" i="1" dirty="0">
                <a:sym typeface="Symbol" panose="05050102010706020507" pitchFamily="18" charset="2"/>
              </a:rPr>
              <a:t>h</a:t>
            </a:r>
            <a:r>
              <a:rPr lang="hu-HU" dirty="0">
                <a:sym typeface="Symbol" panose="05050102010706020507" pitchFamily="18" charset="2"/>
              </a:rPr>
              <a:t>   (log n)</a:t>
            </a:r>
            <a:endParaRPr lang="hu-HU" dirty="0">
              <a:effectLst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5CA0469-0371-4100-B9D4-B7BBB6BE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466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026901-929B-4D72-B528-6B6AEE6E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72" y="466165"/>
            <a:ext cx="10353762" cy="788894"/>
          </a:xfrm>
        </p:spPr>
        <p:txBody>
          <a:bodyPr>
            <a:normAutofit/>
          </a:bodyPr>
          <a:lstStyle/>
          <a:p>
            <a:r>
              <a:rPr lang="hu-HU" sz="2800" dirty="0"/>
              <a:t>Megjegyzések: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AC6F32-274A-450C-AEBF-1892524F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97107"/>
            <a:ext cx="10353762" cy="4294094"/>
          </a:xfrm>
        </p:spPr>
        <p:txBody>
          <a:bodyPr>
            <a:normAutofit fontScale="92500" lnSpcReduction="20000"/>
          </a:bodyPr>
          <a:lstStyle/>
          <a:p>
            <a:r>
              <a:rPr lang="hu-HU" dirty="0">
                <a:effectLst/>
              </a:rPr>
              <a:t>Az AVL-fára, mint speciális alakú keresőfára, változatlanul érvényesek a keresőfákra bevezetett műveletek.</a:t>
            </a:r>
          </a:p>
          <a:p>
            <a:r>
              <a:rPr lang="hu-HU" dirty="0">
                <a:effectLst/>
              </a:rPr>
              <a:t>Minden művelet (beszúrás és törlés) után ellenőrizzük, és ha kell, helyreállítjuk az AVL-tulajdonságot.</a:t>
            </a:r>
          </a:p>
          <a:p>
            <a:r>
              <a:rPr lang="hu-HU" dirty="0">
                <a:effectLst/>
              </a:rPr>
              <a:t>Az AVL fát láncoltan reprezentáljuk és a csúcsban tároljuk az egyensúlyát (</a:t>
            </a:r>
            <a:r>
              <a:rPr lang="hu-HU" dirty="0" err="1">
                <a:effectLst/>
              </a:rPr>
              <a:t>balance</a:t>
            </a:r>
            <a:r>
              <a:rPr lang="hu-HU" dirty="0">
                <a:effectLst/>
              </a:rPr>
              <a:t>), </a:t>
            </a:r>
            <a:br>
              <a:rPr lang="hu-HU" dirty="0">
                <a:effectLst/>
              </a:rPr>
            </a:br>
            <a:r>
              <a:rPr lang="hu-HU" dirty="0">
                <a:effectLst/>
              </a:rPr>
              <a:t>ahol </a:t>
            </a:r>
            <a:r>
              <a:rPr lang="hu-HU" dirty="0" err="1">
                <a:effectLst/>
              </a:rPr>
              <a:t>p→b</a:t>
            </a:r>
            <a:r>
              <a:rPr lang="hu-HU" dirty="0">
                <a:effectLst/>
              </a:rPr>
              <a:t> := h(</a:t>
            </a:r>
            <a:r>
              <a:rPr lang="hu-HU" dirty="0" err="1">
                <a:effectLst/>
              </a:rPr>
              <a:t>p→right</a:t>
            </a:r>
            <a:r>
              <a:rPr lang="hu-HU" dirty="0">
                <a:effectLst/>
              </a:rPr>
              <a:t>) – h(</a:t>
            </a:r>
            <a:r>
              <a:rPr lang="hu-HU" dirty="0" err="1">
                <a:effectLst/>
              </a:rPr>
              <a:t>p→left</a:t>
            </a:r>
            <a:r>
              <a:rPr lang="hu-HU" dirty="0">
                <a:effectLst/>
              </a:rPr>
              <a:t>) és </a:t>
            </a:r>
            <a:r>
              <a:rPr lang="hu-HU" dirty="0" err="1">
                <a:effectLst/>
              </a:rPr>
              <a:t>p→b</a:t>
            </a:r>
            <a:r>
              <a:rPr lang="hu-HU" dirty="0">
                <a:effectLst/>
              </a:rPr>
              <a:t> </a:t>
            </a:r>
            <a:r>
              <a:rPr lang="hu-HU" dirty="0">
                <a:effectLst/>
                <a:sym typeface="Symbol" panose="05050102010706020507" pitchFamily="18" charset="2"/>
              </a:rPr>
              <a:t></a:t>
            </a:r>
            <a:r>
              <a:rPr lang="hu-HU" dirty="0">
                <a:effectLst/>
              </a:rPr>
              <a:t> {-1,0,+1}</a:t>
            </a:r>
            <a:br>
              <a:rPr lang="hu-HU" dirty="0">
                <a:effectLst/>
              </a:rPr>
            </a:br>
            <a:br>
              <a:rPr lang="hu-HU" dirty="0">
                <a:effectLst/>
              </a:rPr>
            </a:br>
            <a:br>
              <a:rPr lang="hu-HU" dirty="0">
                <a:effectLst/>
              </a:rPr>
            </a:br>
            <a:br>
              <a:rPr lang="hu-HU" dirty="0">
                <a:effectLst/>
              </a:rPr>
            </a:br>
            <a:br>
              <a:rPr lang="hu-HU" dirty="0">
                <a:effectLst/>
              </a:rPr>
            </a:br>
            <a:br>
              <a:rPr lang="hu-HU" dirty="0">
                <a:effectLst/>
              </a:rPr>
            </a:br>
            <a:br>
              <a:rPr lang="hu-HU" dirty="0">
                <a:effectLst/>
              </a:rPr>
            </a:br>
            <a:br>
              <a:rPr lang="hu-HU" dirty="0">
                <a:effectLst/>
              </a:rPr>
            </a:br>
            <a:br>
              <a:rPr lang="hu-HU" dirty="0">
                <a:effectLst/>
              </a:rPr>
            </a:br>
            <a:endParaRPr lang="hu-HU" dirty="0">
              <a:effectLst/>
            </a:endParaRPr>
          </a:p>
          <a:p>
            <a:r>
              <a:rPr lang="hu-HU" sz="1900" i="1" dirty="0">
                <a:effectLst/>
              </a:rPr>
              <a:t>Megjegyzés: tárolhatnánk egyensúly helyett az aktuális részfa magasságát a </a:t>
            </a:r>
            <a:r>
              <a:rPr lang="hu-HU" sz="1900" i="1" dirty="0" err="1">
                <a:effectLst/>
              </a:rPr>
              <a:t>Node</a:t>
            </a:r>
            <a:r>
              <a:rPr lang="hu-HU" sz="1900" i="1" dirty="0">
                <a:effectLst/>
              </a:rPr>
              <a:t>-ban.</a:t>
            </a:r>
          </a:p>
          <a:p>
            <a:endParaRPr lang="hu-HU" dirty="0">
              <a:effectLst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5CA0469-0371-4100-B9D4-B7BBB6BE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14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9C2CC19-6229-4DEF-86CA-A8C110106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455" y="3422916"/>
            <a:ext cx="6903083" cy="175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5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48B236-C7AE-4655-B591-F5824360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Döntsük el, hogy az alábbi bináris fák AVL tulajdonságúak-e: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9FC557-2773-4B35-B3F7-8A16C11E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15</a:t>
            </a:fld>
            <a:endParaRPr lang="hu-HU"/>
          </a:p>
        </p:txBody>
      </p:sp>
      <p:pic>
        <p:nvPicPr>
          <p:cNvPr id="6" name="Picture 3" descr="avl1">
            <a:extLst>
              <a:ext uri="{FF2B5EF4-FFF2-40B4-BE49-F238E27FC236}">
                <a16:creationId xmlns:a16="http://schemas.microsoft.com/office/drawing/2014/main" id="{96963776-D195-4D8A-857C-7F3B34D00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283" y="1580050"/>
            <a:ext cx="2316813" cy="223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651C07C-F384-4514-AB0F-CF99C7C79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429" y="1459543"/>
            <a:ext cx="2914650" cy="24765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84D9C58-FF24-47CD-9F90-FB247A8E9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488" y="1629334"/>
            <a:ext cx="2619375" cy="2257425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4E2ADD7B-744B-4C5F-A3C3-54DF2239F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283" y="4215912"/>
            <a:ext cx="2514600" cy="2124075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7B23C268-C256-45AD-B78B-8DFCB524D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3879" y="4228342"/>
            <a:ext cx="25717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7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28FEAA-D623-4223-B58A-FAD5CF80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019" y="1216241"/>
            <a:ext cx="10353762" cy="4849596"/>
          </a:xfrm>
        </p:spPr>
        <p:txBody>
          <a:bodyPr/>
          <a:lstStyle/>
          <a:p>
            <a:r>
              <a:rPr lang="hu-HU" dirty="0" err="1"/>
              <a:t>Beveztjük</a:t>
            </a:r>
            <a:r>
              <a:rPr lang="hu-HU" dirty="0"/>
              <a:t> az alábbi jelöléseket a rajzokon:</a:t>
            </a:r>
          </a:p>
          <a:p>
            <a:pPr lvl="1"/>
            <a:r>
              <a:rPr lang="hu-HU" dirty="0"/>
              <a:t>A csúcs jelzője (indikátora) az ’=’, ha a csúcs két részfájának magassága egyenlő.</a:t>
            </a:r>
            <a:br>
              <a:rPr lang="hu-HU" dirty="0"/>
            </a:br>
            <a:r>
              <a:rPr lang="hu-HU" dirty="0"/>
              <a:t>(Jegyzet ‚0’-val jelöli.)</a:t>
            </a:r>
          </a:p>
          <a:p>
            <a:pPr lvl="1"/>
            <a:r>
              <a:rPr lang="hu-HU" dirty="0"/>
              <a:t>A csúcs jelzője a ’-’, ha a csúcs baloldali részfájának magassága eggyel nagyobb, mint a jobboldali részfáé.</a:t>
            </a:r>
          </a:p>
          <a:p>
            <a:pPr lvl="1"/>
            <a:r>
              <a:rPr lang="hu-HU" dirty="0"/>
              <a:t>A csúcs jelzője a ’+’, ha a csúcs jobboldali részfájának magassága eggyel nagyobb, mint a baloldali részfáé.</a:t>
            </a:r>
          </a:p>
          <a:p>
            <a:r>
              <a:rPr lang="hu-HU" dirty="0"/>
              <a:t>Megjegyzések:</a:t>
            </a:r>
          </a:p>
          <a:p>
            <a:pPr lvl="1"/>
            <a:r>
              <a:rPr lang="hu-HU" dirty="0"/>
              <a:t>A levelek jelzője mindig az ’=’.</a:t>
            </a:r>
          </a:p>
          <a:p>
            <a:pPr lvl="1"/>
            <a:r>
              <a:rPr lang="hu-HU" dirty="0"/>
              <a:t>Ha egy csúcs jelzője beszúrás vagy törlés miatt ’++’, vagy ’- -’ lesz (ez jelzi, hogy elromlott az AVL-tulajdonság), javítanunk kell!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836711C-BE07-4ABC-A36B-B3CC13C3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835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4178C4-7A18-42E1-8171-AD2480BF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10827"/>
          </a:xfrm>
        </p:spPr>
        <p:txBody>
          <a:bodyPr>
            <a:normAutofit/>
          </a:bodyPr>
          <a:lstStyle/>
          <a:p>
            <a:r>
              <a:rPr lang="hu-HU" sz="2800" dirty="0"/>
              <a:t>Forgatási sémák (beszúrás esetei)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8E0426-EBA6-4B8F-BCFC-3CD67C7E8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48755"/>
          </a:xfrm>
        </p:spPr>
        <p:txBody>
          <a:bodyPr/>
          <a:lstStyle/>
          <a:p>
            <a:r>
              <a:rPr lang="hu-HU" dirty="0"/>
              <a:t>Négy forgatási sémát használunk a beszúrás utáni helyreállításokhoz:</a:t>
            </a:r>
          </a:p>
          <a:p>
            <a:r>
              <a:rPr lang="hu-HU" dirty="0"/>
              <a:t>(++,+)  (--,-)  (++,-)  (--,+)</a:t>
            </a:r>
          </a:p>
          <a:p>
            <a:r>
              <a:rPr lang="hu-HU" dirty="0"/>
              <a:t>(++,+) séma tükörképe a (--,-)</a:t>
            </a:r>
          </a:p>
          <a:p>
            <a:r>
              <a:rPr lang="hu-HU" dirty="0"/>
              <a:t>Hasonlóan (++,-) séma tükörképe a (--,+)</a:t>
            </a:r>
          </a:p>
          <a:p>
            <a:r>
              <a:rPr lang="hu-HU" dirty="0"/>
              <a:t>Így tulajdonképpen két sémát kell csak megtanulnunk.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38126FD-CA04-4931-AEAB-7A7E2E3C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07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4178C4-7A18-42E1-8171-AD2480BF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10827"/>
          </a:xfrm>
        </p:spPr>
        <p:txBody>
          <a:bodyPr>
            <a:normAutofit/>
          </a:bodyPr>
          <a:lstStyle/>
          <a:p>
            <a:r>
              <a:rPr lang="hu-HU" sz="2800" dirty="0"/>
              <a:t>(++,+) és (--,-) séma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38126FD-CA04-4931-AEAB-7A7E2E3C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18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68C18D4-91D1-46C7-BF47-122E81DA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78" y="1519888"/>
            <a:ext cx="6305550" cy="21907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E3D99058-E851-4056-A04A-CF863DCF0FDB}"/>
              </a:ext>
            </a:extLst>
          </p:cNvPr>
          <p:cNvSpPr txBox="1"/>
          <p:nvPr/>
        </p:nvSpPr>
        <p:spPr>
          <a:xfrm>
            <a:off x="7925641" y="1461101"/>
            <a:ext cx="2965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ym typeface="Symbol" panose="05050102010706020507" pitchFamily="18" charset="2"/>
              </a:rPr>
              <a:t> részfába történt a beszúrás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ym typeface="Symbol" panose="05050102010706020507" pitchFamily="18" charset="2"/>
              </a:rPr>
              <a:t>A forgatás helyreállította az eredeti h+2 magasságot és,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ym typeface="Symbol" panose="05050102010706020507" pitchFamily="18" charset="2"/>
              </a:rPr>
              <a:t>megtartotta a keresőfa tulajdonságot:</a:t>
            </a:r>
            <a:br>
              <a:rPr lang="hu-HU" dirty="0">
                <a:sym typeface="Symbol" panose="05050102010706020507" pitchFamily="18" charset="2"/>
              </a:rPr>
            </a:br>
            <a:r>
              <a:rPr lang="hu-HU" dirty="0">
                <a:sym typeface="Symbol" panose="05050102010706020507" pitchFamily="18" charset="2"/>
              </a:rPr>
              <a:t> &lt; T &lt;  &lt; R &lt; 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E3DAC79-6D38-4652-B49C-526244C5BAD7}"/>
              </a:ext>
            </a:extLst>
          </p:cNvPr>
          <p:cNvSpPr txBox="1"/>
          <p:nvPr/>
        </p:nvSpPr>
        <p:spPr>
          <a:xfrm>
            <a:off x="7925641" y="3971953"/>
            <a:ext cx="2965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ym typeface="Symbol" panose="05050102010706020507" pitchFamily="18" charset="2"/>
              </a:rPr>
              <a:t> részfába történt a beszúrás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ym typeface="Symbol" panose="05050102010706020507" pitchFamily="18" charset="2"/>
              </a:rPr>
              <a:t>A forgatás helyreállította az eredeti h+2 magasságot és,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ym typeface="Symbol" panose="05050102010706020507" pitchFamily="18" charset="2"/>
              </a:rPr>
              <a:t>megtartotta a keresőfa tulajdonságot:</a:t>
            </a:r>
            <a:br>
              <a:rPr lang="hu-HU" dirty="0">
                <a:sym typeface="Symbol" panose="05050102010706020507" pitchFamily="18" charset="2"/>
              </a:rPr>
            </a:br>
            <a:r>
              <a:rPr lang="hu-HU" dirty="0">
                <a:sym typeface="Symbol" panose="05050102010706020507" pitchFamily="18" charset="2"/>
              </a:rPr>
              <a:t> &lt; L &lt;  &lt; T &lt; </a:t>
            </a:r>
            <a:endParaRPr lang="hu-HU" dirty="0"/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983B6D93-AF64-4713-B3DA-A89ADF396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78" y="4059315"/>
            <a:ext cx="6362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12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E90B1F-A6DD-4BC4-8DED-EE2AD044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33274"/>
          </a:xfrm>
        </p:spPr>
        <p:txBody>
          <a:bodyPr>
            <a:normAutofit/>
          </a:bodyPr>
          <a:lstStyle/>
          <a:p>
            <a:r>
              <a:rPr lang="hu-HU" sz="2800"/>
              <a:t>(++,+) példa</a:t>
            </a:r>
            <a:endParaRPr lang="hu-HU" sz="2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DC5270-D4BD-44BC-88F1-09F28B4F3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00327"/>
            <a:ext cx="2992380" cy="4290874"/>
          </a:xfrm>
        </p:spPr>
        <p:txBody>
          <a:bodyPr>
            <a:normAutofit lnSpcReduction="10000"/>
          </a:bodyPr>
          <a:lstStyle/>
          <a:p>
            <a:r>
              <a:rPr lang="hu-HU" dirty="0"/>
              <a:t>Induljunk el a beszúrt csúcs szülőjétől a gyökér felé,</a:t>
            </a:r>
          </a:p>
          <a:p>
            <a:r>
              <a:rPr lang="hu-HU" dirty="0"/>
              <a:t>Addig menjünk, amíg ( a jelzők korrekcióját elvégezve ) ’=’ vagy ’++’ ( ’- -’ ) nem alakul ki, illetve a gyökérig nem érünk,</a:t>
            </a:r>
          </a:p>
          <a:p>
            <a:r>
              <a:rPr lang="hu-HU" dirty="0"/>
              <a:t>A ’++’ ( ’- - ’) esetében javítunk (forgatunk), és tovább már nem kell nézni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86BA115-D652-46FD-BBC8-A3F5C9C2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19</a:t>
            </a:fld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C46A2DF-CFFD-47E2-82C1-0E868E318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14" y="1681162"/>
            <a:ext cx="7353300" cy="3495675"/>
          </a:xfrm>
          <a:prstGeom prst="rect">
            <a:avLst/>
          </a:prstGeom>
        </p:spPr>
      </p:pic>
      <p:sp>
        <p:nvSpPr>
          <p:cNvPr id="13" name="Ellipszis 12">
            <a:extLst>
              <a:ext uri="{FF2B5EF4-FFF2-40B4-BE49-F238E27FC236}">
                <a16:creationId xmlns:a16="http://schemas.microsoft.com/office/drawing/2014/main" id="{14B08421-F6C5-4B21-9563-C345697DCE26}"/>
              </a:ext>
            </a:extLst>
          </p:cNvPr>
          <p:cNvSpPr/>
          <p:nvPr/>
        </p:nvSpPr>
        <p:spPr>
          <a:xfrm>
            <a:off x="5326602" y="1766655"/>
            <a:ext cx="443883" cy="4438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42CDCDB5-ED2B-4F1A-827A-876045FF8D48}"/>
              </a:ext>
            </a:extLst>
          </p:cNvPr>
          <p:cNvSpPr/>
          <p:nvPr/>
        </p:nvSpPr>
        <p:spPr>
          <a:xfrm>
            <a:off x="6144823" y="2496101"/>
            <a:ext cx="433532" cy="43353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1CCB5A33-45CF-493F-A077-F14A33513603}"/>
              </a:ext>
            </a:extLst>
          </p:cNvPr>
          <p:cNvSpPr txBox="1"/>
          <p:nvPr/>
        </p:nvSpPr>
        <p:spPr>
          <a:xfrm>
            <a:off x="4962617" y="1766655"/>
            <a:ext cx="284086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255CDA99-BC61-42DE-83DF-3D34DB925AC3}"/>
              </a:ext>
            </a:extLst>
          </p:cNvPr>
          <p:cNvSpPr txBox="1"/>
          <p:nvPr/>
        </p:nvSpPr>
        <p:spPr>
          <a:xfrm>
            <a:off x="5770485" y="2526021"/>
            <a:ext cx="284086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70C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58171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86F5CC-A0F5-433F-8A12-BDBFCBA5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r>
              <a:rPr lang="hu-HU" sz="2000" dirty="0"/>
              <a:t>Tartalom:</a:t>
            </a:r>
            <a:br>
              <a:rPr lang="hu-HU" sz="2000" dirty="0"/>
            </a:br>
            <a:r>
              <a:rPr lang="hu-HU" sz="2000" dirty="0"/>
              <a:t>Veszteség mentes adattömörítés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B42A97-CA6C-4AF7-B0B0-AF2A6A7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hu-HU" dirty="0">
                <a:hlinkClick r:id="rId3" action="ppaction://hlinksldjump"/>
              </a:rPr>
              <a:t>Szorgalmi HF megoldás</a:t>
            </a:r>
            <a:endParaRPr lang="hu-HU" dirty="0">
              <a:hlinkClick r:id="rId4" action="ppaction://hlinksldjump"/>
            </a:endParaRPr>
          </a:p>
          <a:p>
            <a:r>
              <a:rPr lang="hu-HU" dirty="0">
                <a:hlinkClick r:id="rId4" action="ppaction://hlinksldjump"/>
              </a:rPr>
              <a:t>LZW kicsomagoló algoritmus lejátszása</a:t>
            </a:r>
            <a:endParaRPr lang="hu-HU" dirty="0"/>
          </a:p>
          <a:p>
            <a:r>
              <a:rPr lang="hu-HU" dirty="0">
                <a:hlinkClick r:id="rId5" action="ppaction://hlinksldjump"/>
              </a:rPr>
              <a:t>LZW kicsomagoló </a:t>
            </a:r>
            <a:r>
              <a:rPr lang="hu-HU" dirty="0" err="1">
                <a:hlinkClick r:id="rId5" action="ppaction://hlinksldjump"/>
              </a:rPr>
              <a:t>struktogramja</a:t>
            </a:r>
            <a:endParaRPr lang="hu-HU" dirty="0"/>
          </a:p>
          <a:p>
            <a:r>
              <a:rPr lang="hu-HU" dirty="0">
                <a:hlinkClick r:id="rId6" action="ppaction://hlinksldjump"/>
              </a:rPr>
              <a:t>LZW kicsomagoló, gyakorló feladat</a:t>
            </a:r>
            <a:endParaRPr lang="hu-HU" dirty="0"/>
          </a:p>
          <a:p>
            <a:r>
              <a:rPr lang="hu-HU" dirty="0">
                <a:hlinkClick r:id="rId7" action="ppaction://hlinksldjump"/>
              </a:rPr>
              <a:t>AVL fa</a:t>
            </a:r>
            <a:endParaRPr lang="hu-HU" dirty="0"/>
          </a:p>
          <a:p>
            <a:r>
              <a:rPr lang="hu-HU" dirty="0">
                <a:hlinkClick r:id="rId8" action="ppaction://hlinksldjump"/>
              </a:rPr>
              <a:t>Forgatási sémák (beszúrás esetei)</a:t>
            </a:r>
            <a:endParaRPr lang="hu-HU" dirty="0"/>
          </a:p>
          <a:p>
            <a:r>
              <a:rPr lang="hu-HU" dirty="0">
                <a:hlinkClick r:id="rId9" action="ppaction://hlinksldjump"/>
              </a:rPr>
              <a:t>Gyakorló feladat</a:t>
            </a:r>
            <a:endParaRPr lang="hu-HU" dirty="0"/>
          </a:p>
          <a:p>
            <a:r>
              <a:rPr lang="hu-HU" dirty="0">
                <a:hlinkClick r:id="rId10" action="ppaction://hlinksldjump"/>
              </a:rPr>
              <a:t>AVL szöveges megadása</a:t>
            </a:r>
            <a:endParaRPr lang="hu-HU" dirty="0"/>
          </a:p>
          <a:p>
            <a:r>
              <a:rPr lang="hu-HU" dirty="0">
                <a:hlinkClick r:id="rId11" action="ppaction://hlinksldjump"/>
              </a:rPr>
              <a:t>Szorgalmi házi feladat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DA016A9-6CE8-48D5-A309-EEEFE28E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86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15B5EF-F5BC-4744-BDE1-2A5A689A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1341"/>
            <a:ext cx="10353762" cy="528918"/>
          </a:xfrm>
        </p:spPr>
        <p:txBody>
          <a:bodyPr>
            <a:normAutofit/>
          </a:bodyPr>
          <a:lstStyle/>
          <a:p>
            <a:r>
              <a:rPr lang="hu-HU" sz="2800" dirty="0"/>
              <a:t>(++,-) forgatás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D8AC31-CA41-4398-ABA6-FE8CC27EF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18500"/>
            <a:ext cx="3326511" cy="2819400"/>
          </a:xfrm>
        </p:spPr>
        <p:txBody>
          <a:bodyPr>
            <a:noAutofit/>
          </a:bodyPr>
          <a:lstStyle/>
          <a:p>
            <a:r>
              <a:rPr lang="hu-HU" dirty="0"/>
              <a:t>Ha megjegyezzük, hogy L csúcs lesz a részfa új gyökere, akkor a keresőfa tulajdonságból adódik a többi csúcs és részfa „helye”.</a:t>
            </a:r>
          </a:p>
          <a:p>
            <a:r>
              <a:rPr lang="hu-HU" dirty="0"/>
              <a:t>Itt is igaz, hogy helyreállt az eredeti magasság, és a fa megtartotta a keresőfa tulajdonságot.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F2AE522-E98E-431E-8065-816F2A19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20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2155DE9-E3E4-46CF-B808-165580F3E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545" y="1257320"/>
            <a:ext cx="6867525" cy="28194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64021787-8D89-4E84-92D6-48757EB311E8}"/>
              </a:ext>
            </a:extLst>
          </p:cNvPr>
          <p:cNvSpPr txBox="1"/>
          <p:nvPr/>
        </p:nvSpPr>
        <p:spPr>
          <a:xfrm>
            <a:off x="4240306" y="4383781"/>
            <a:ext cx="6736584" cy="18584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hu-HU" dirty="0"/>
              <a:t>Megjegyzés: A ( + +, - ) eset háromféleképpen állhat elő:</a:t>
            </a:r>
          </a:p>
          <a:p>
            <a:pPr lvl="1"/>
            <a:r>
              <a:rPr lang="hu-HU" dirty="0"/>
              <a:t>Az új elem a </a:t>
            </a:r>
            <a:r>
              <a:rPr lang="hu-HU" dirty="0">
                <a:sym typeface="Symbol" panose="05050102010706020507" pitchFamily="18" charset="2"/>
              </a:rPr>
              <a:t></a:t>
            </a:r>
            <a:r>
              <a:rPr lang="hu-HU" dirty="0"/>
              <a:t> részfába került (h , h-1)</a:t>
            </a:r>
          </a:p>
          <a:p>
            <a:pPr lvl="1"/>
            <a:r>
              <a:rPr lang="hu-HU" dirty="0"/>
              <a:t>Az ’L’ az új elem, részfák nincsenek (h , h)</a:t>
            </a:r>
          </a:p>
          <a:p>
            <a:pPr lvl="1"/>
            <a:r>
              <a:rPr lang="hu-HU" dirty="0"/>
              <a:t>Az új elem a </a:t>
            </a:r>
            <a:r>
              <a:rPr lang="hu-HU" dirty="0">
                <a:sym typeface="Symbol" panose="05050102010706020507" pitchFamily="18" charset="2"/>
              </a:rPr>
              <a:t></a:t>
            </a:r>
            <a:r>
              <a:rPr lang="hu-HU" dirty="0"/>
              <a:t> részfába került (h-1 , h)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8945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15B5EF-F5BC-4744-BDE1-2A5A689A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1341"/>
            <a:ext cx="10353762" cy="528918"/>
          </a:xfrm>
        </p:spPr>
        <p:txBody>
          <a:bodyPr>
            <a:normAutofit/>
          </a:bodyPr>
          <a:lstStyle/>
          <a:p>
            <a:r>
              <a:rPr lang="hu-HU" sz="2800" dirty="0"/>
              <a:t>(--,+) forgatás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D8AC31-CA41-4398-ABA6-FE8CC27EF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18500"/>
            <a:ext cx="3326511" cy="2819400"/>
          </a:xfrm>
        </p:spPr>
        <p:txBody>
          <a:bodyPr>
            <a:noAutofit/>
          </a:bodyPr>
          <a:lstStyle/>
          <a:p>
            <a:r>
              <a:rPr lang="hu-HU" dirty="0"/>
              <a:t>Ha megjegyezzük, hogy R csúcs lesz a részfa új gyökere, akkor a keresőfa tulajdonságból adódik a többi csúcs és részfa „helye”.</a:t>
            </a:r>
          </a:p>
          <a:p>
            <a:r>
              <a:rPr lang="hu-HU" dirty="0"/>
              <a:t>Itt is igaz, hogy helyreállt az eredeti magasság, és a fa megtartotta a keresőfa tulajdonságot.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F2AE522-E98E-431E-8065-816F2A19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21</a:t>
            </a:fld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4021787-8D89-4E84-92D6-48757EB311E8}"/>
              </a:ext>
            </a:extLst>
          </p:cNvPr>
          <p:cNvSpPr txBox="1"/>
          <p:nvPr/>
        </p:nvSpPr>
        <p:spPr>
          <a:xfrm>
            <a:off x="4240306" y="4383781"/>
            <a:ext cx="6736584" cy="18584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hu-HU" dirty="0"/>
              <a:t>Megjegyzés: A ( --, + ) eset háromféleképpen állhat elő:</a:t>
            </a:r>
          </a:p>
          <a:p>
            <a:pPr lvl="1"/>
            <a:r>
              <a:rPr lang="hu-HU" dirty="0"/>
              <a:t>Az új elem a </a:t>
            </a:r>
            <a:r>
              <a:rPr lang="hu-HU" dirty="0">
                <a:sym typeface="Symbol" panose="05050102010706020507" pitchFamily="18" charset="2"/>
              </a:rPr>
              <a:t></a:t>
            </a:r>
            <a:r>
              <a:rPr lang="hu-HU" dirty="0"/>
              <a:t> részfába került (h , h-1) </a:t>
            </a:r>
          </a:p>
          <a:p>
            <a:pPr lvl="1"/>
            <a:r>
              <a:rPr lang="hu-HU" dirty="0"/>
              <a:t>Az ’R’ az új elem, részfák nincsenek (h , h)</a:t>
            </a:r>
          </a:p>
          <a:p>
            <a:pPr lvl="1"/>
            <a:r>
              <a:rPr lang="hu-HU" dirty="0"/>
              <a:t>Az új elem a </a:t>
            </a:r>
            <a:r>
              <a:rPr lang="hu-HU" dirty="0">
                <a:sym typeface="Symbol" panose="05050102010706020507" pitchFamily="18" charset="2"/>
              </a:rPr>
              <a:t></a:t>
            </a:r>
            <a:r>
              <a:rPr lang="hu-HU" dirty="0"/>
              <a:t> részfába került (h-1 , h)</a:t>
            </a:r>
          </a:p>
          <a:p>
            <a:pPr lvl="1"/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AD76586-16D1-46D7-8933-42322D6D2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2" y="1275650"/>
            <a:ext cx="71913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32028C-4E65-4ED5-8BAC-950F7C40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11071"/>
            <a:ext cx="10353762" cy="588885"/>
          </a:xfrm>
        </p:spPr>
        <p:txBody>
          <a:bodyPr>
            <a:normAutofit/>
          </a:bodyPr>
          <a:lstStyle/>
          <a:p>
            <a:r>
              <a:rPr lang="hu-HU" sz="2800" dirty="0"/>
              <a:t>(++,-)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D0987A-1B86-4635-8919-87AAD752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96" y="1255360"/>
            <a:ext cx="3188508" cy="3983854"/>
          </a:xfrm>
        </p:spPr>
        <p:txBody>
          <a:bodyPr/>
          <a:lstStyle/>
          <a:p>
            <a:r>
              <a:rPr lang="hu-HU" dirty="0"/>
              <a:t>Az algoritmus itt is hasonló:</a:t>
            </a:r>
          </a:p>
          <a:p>
            <a:r>
              <a:rPr lang="hu-HU" dirty="0"/>
              <a:t>A beszúrás helyétől elindulunk a gyökér felé, és addig folytatjuk az átsúlyozást, amíg „=„ nem lesz, vagy a gyökérhez nem érünk.</a:t>
            </a:r>
          </a:p>
          <a:p>
            <a:r>
              <a:rPr lang="hu-HU" dirty="0"/>
              <a:t>Ha az egyensúly „++”, vagy „- -” lesz, elvégezzük a forgatást.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C1C78BD-7A0F-43DC-A6C6-E210B3FC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22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29A27A4-7E67-4DCB-BB8C-C9F462A92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504" y="1255360"/>
            <a:ext cx="7543800" cy="3333750"/>
          </a:xfrm>
          <a:prstGeom prst="rect">
            <a:avLst/>
          </a:prstGeom>
        </p:spPr>
      </p:pic>
      <p:sp>
        <p:nvSpPr>
          <p:cNvPr id="8" name="Ellipszis 7">
            <a:extLst>
              <a:ext uri="{FF2B5EF4-FFF2-40B4-BE49-F238E27FC236}">
                <a16:creationId xmlns:a16="http://schemas.microsoft.com/office/drawing/2014/main" id="{A81B501C-A8AF-4261-B9A6-761F395F71B6}"/>
              </a:ext>
            </a:extLst>
          </p:cNvPr>
          <p:cNvSpPr/>
          <p:nvPr/>
        </p:nvSpPr>
        <p:spPr>
          <a:xfrm>
            <a:off x="5446448" y="1472189"/>
            <a:ext cx="399497" cy="3994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DAD91657-5141-4DEE-8329-EEC90D31B935}"/>
              </a:ext>
            </a:extLst>
          </p:cNvPr>
          <p:cNvSpPr/>
          <p:nvPr/>
        </p:nvSpPr>
        <p:spPr>
          <a:xfrm>
            <a:off x="6288348" y="2132654"/>
            <a:ext cx="399497" cy="39949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6729B9F3-5256-4EF9-8024-84C8A5F8501F}"/>
              </a:ext>
            </a:extLst>
          </p:cNvPr>
          <p:cNvSpPr/>
          <p:nvPr/>
        </p:nvSpPr>
        <p:spPr>
          <a:xfrm>
            <a:off x="5654534" y="2774395"/>
            <a:ext cx="399497" cy="39949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D43BA44-5AA1-4392-A7A0-728C7EA65F88}"/>
              </a:ext>
            </a:extLst>
          </p:cNvPr>
          <p:cNvSpPr txBox="1"/>
          <p:nvPr/>
        </p:nvSpPr>
        <p:spPr>
          <a:xfrm>
            <a:off x="5109212" y="1480281"/>
            <a:ext cx="284086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1D2C8969-973F-4A1A-A239-65114FDA4424}"/>
              </a:ext>
            </a:extLst>
          </p:cNvPr>
          <p:cNvSpPr txBox="1"/>
          <p:nvPr/>
        </p:nvSpPr>
        <p:spPr>
          <a:xfrm>
            <a:off x="5994847" y="2128899"/>
            <a:ext cx="284086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3C64FC0-51AD-435B-BC6F-DA55CDAD33C0}"/>
              </a:ext>
            </a:extLst>
          </p:cNvPr>
          <p:cNvSpPr txBox="1"/>
          <p:nvPr/>
        </p:nvSpPr>
        <p:spPr>
          <a:xfrm>
            <a:off x="5370448" y="2764606"/>
            <a:ext cx="28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L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B5E3BB5D-AC0E-4109-B076-5E91F35FE777}"/>
              </a:ext>
            </a:extLst>
          </p:cNvPr>
          <p:cNvSpPr txBox="1"/>
          <p:nvPr/>
        </p:nvSpPr>
        <p:spPr>
          <a:xfrm>
            <a:off x="1227734" y="5070221"/>
            <a:ext cx="10623956" cy="13140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hu-HU" sz="1500" dirty="0"/>
              <a:t>Megjegyzés: interneten található videókban a (++,-) és (--,+) forgatásokat két lépésre bontják, például a (++,-) eset:</a:t>
            </a:r>
          </a:p>
          <a:p>
            <a:r>
              <a:rPr lang="hu-HU" sz="1500" dirty="0"/>
              <a:t>Elsőként a 27 gyökerű részfán egy „R” forgatás (mint a (--, -) séma)</a:t>
            </a:r>
          </a:p>
          <a:p>
            <a:r>
              <a:rPr lang="hu-HU" sz="1500" dirty="0"/>
              <a:t>Majd a T gyökerű részfán egy „L” forgatás (mint a (++,+) séma)</a:t>
            </a:r>
          </a:p>
          <a:p>
            <a:r>
              <a:rPr lang="hu-HU" sz="1500" dirty="0"/>
              <a:t>De ne ezt tanuljuk meg! (ELTE IK: </a:t>
            </a:r>
            <a:r>
              <a:rPr lang="hu-HU" sz="1500" b="1" u="sng" dirty="0">
                <a:solidFill>
                  <a:srgbClr val="FF0000"/>
                </a:solidFill>
              </a:rPr>
              <a:t>egy</a:t>
            </a:r>
            <a:r>
              <a:rPr lang="hu-HU" sz="1500" dirty="0"/>
              <a:t> RL forgatás! Hatékonyság!!!)</a:t>
            </a:r>
          </a:p>
        </p:txBody>
      </p:sp>
    </p:spTree>
    <p:extLst>
      <p:ext uri="{BB962C8B-B14F-4D97-AF65-F5344CB8AC3E}">
        <p14:creationId xmlns:p14="http://schemas.microsoft.com/office/powerpoint/2010/main" val="1469040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B99A64-9AA5-494A-87D6-E81CBE56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86540"/>
          </a:xfrm>
        </p:spPr>
        <p:txBody>
          <a:bodyPr>
            <a:normAutofit/>
          </a:bodyPr>
          <a:lstStyle/>
          <a:p>
            <a:r>
              <a:rPr lang="hu-HU" sz="2800" dirty="0"/>
              <a:t>Gyakorló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40A4CE-591B-4D1A-9ACE-0D5EAF96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20427"/>
            <a:ext cx="10353762" cy="4370773"/>
          </a:xfrm>
        </p:spPr>
        <p:txBody>
          <a:bodyPr/>
          <a:lstStyle/>
          <a:p>
            <a:r>
              <a:rPr lang="hu-HU" dirty="0"/>
              <a:t>Egymás utáni beszúrásokkal építsünk AVL fát a következő kulcsokból:</a:t>
            </a:r>
          </a:p>
          <a:p>
            <a:r>
              <a:rPr lang="hu-HU" dirty="0"/>
              <a:t>12, 34, 13, 10, 11, 80, 20, 17, 29, 25, 28, 22, 33, 50, 99, 85, 5</a:t>
            </a:r>
          </a:p>
          <a:p>
            <a:r>
              <a:rPr lang="hu-HU" dirty="0"/>
              <a:t>Ha az AVL tulajdonság elromlik, ábrázoljuk a beszúrás utáni új </a:t>
            </a:r>
            <a:r>
              <a:rPr lang="hu-HU" dirty="0" err="1"/>
              <a:t>balance</a:t>
            </a:r>
            <a:r>
              <a:rPr lang="hu-HU" dirty="0"/>
              <a:t> értékeket,</a:t>
            </a:r>
          </a:p>
          <a:p>
            <a:r>
              <a:rPr lang="hu-HU" dirty="0"/>
              <a:t>Jelöljük a forgatás helyét (forgatott részfa gyökerét),</a:t>
            </a:r>
          </a:p>
          <a:p>
            <a:r>
              <a:rPr lang="hu-HU" dirty="0"/>
              <a:t>Adjuk meg a forgatás típusát,</a:t>
            </a:r>
          </a:p>
          <a:p>
            <a:r>
              <a:rPr lang="hu-HU" dirty="0"/>
              <a:t>Végezzük el a forgatást,</a:t>
            </a:r>
          </a:p>
          <a:p>
            <a:r>
              <a:rPr lang="hu-HU" dirty="0"/>
              <a:t>Ábrázoljuk a forgatás utáni </a:t>
            </a:r>
            <a:r>
              <a:rPr lang="hu-HU" dirty="0" err="1"/>
              <a:t>balance</a:t>
            </a:r>
            <a:r>
              <a:rPr lang="hu-HU" dirty="0"/>
              <a:t> értékeket.</a:t>
            </a:r>
          </a:p>
          <a:p>
            <a:r>
              <a:rPr lang="hu-HU" dirty="0"/>
              <a:t>Segítség: a példában mind a négy forgatási séma elő fog fordulni.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53AEFA9-D34E-40DF-A2A4-871C06A4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765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D35E05-3DE3-4FC6-8F74-E1701630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97763"/>
          </a:xfrm>
        </p:spPr>
        <p:txBody>
          <a:bodyPr>
            <a:normAutofit/>
          </a:bodyPr>
          <a:lstStyle/>
          <a:p>
            <a:r>
              <a:rPr lang="hu-HU" sz="2800" dirty="0"/>
              <a:t>AVL fa szöveges megadása,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BC16AD-6469-4218-8C86-C57B384D6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296141"/>
            <a:ext cx="6903429" cy="4495060"/>
          </a:xfrm>
        </p:spPr>
        <p:txBody>
          <a:bodyPr/>
          <a:lstStyle/>
          <a:p>
            <a:r>
              <a:rPr lang="hu-HU" dirty="0"/>
              <a:t>A mellékelt fán végezzük el a következő műveleteket, az eredményt adjuk meg szövegesen és grafikusan is.</a:t>
            </a:r>
          </a:p>
          <a:p>
            <a:r>
              <a:rPr lang="hu-HU" dirty="0"/>
              <a:t>Induló fa szöveges megadása:</a:t>
            </a:r>
            <a:br>
              <a:rPr lang="hu-HU" dirty="0"/>
            </a:br>
            <a:r>
              <a:rPr lang="hu-H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[2] 4+ [ (6) 8= (10) ] }</a:t>
            </a:r>
          </a:p>
          <a:p>
            <a:r>
              <a:rPr lang="hu-H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Szúrjuk be a fenti fába a 3-as értéket! Írjuk le a kapott fát szöveges jelöléssel is!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9986D45-064C-4D66-8440-F6D644CB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24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34ACCD0-84C5-4CCD-8F73-86FA9759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201" y="1391489"/>
            <a:ext cx="2238375" cy="176212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B4AD82FF-E2C0-4D44-9F79-EB903E00053C}"/>
              </a:ext>
            </a:extLst>
          </p:cNvPr>
          <p:cNvSpPr txBox="1"/>
          <p:nvPr/>
        </p:nvSpPr>
        <p:spPr>
          <a:xfrm>
            <a:off x="5396753" y="4150659"/>
            <a:ext cx="430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{ [ 2+ (3) ] 4= [ (6) 8= (10) ] }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925B890A-4E8A-497C-A5E7-4266311D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477" y="3653216"/>
            <a:ext cx="23145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1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D35E05-3DE3-4FC6-8F74-E1701630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97763"/>
          </a:xfrm>
        </p:spPr>
        <p:txBody>
          <a:bodyPr>
            <a:normAutofit/>
          </a:bodyPr>
          <a:lstStyle/>
          <a:p>
            <a:r>
              <a:rPr lang="hu-HU" sz="2800" dirty="0"/>
              <a:t>AVL fa szöveges megadása,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BC16AD-6469-4218-8C86-C57B384D6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296141"/>
            <a:ext cx="6903429" cy="4495060"/>
          </a:xfrm>
        </p:spPr>
        <p:txBody>
          <a:bodyPr/>
          <a:lstStyle/>
          <a:p>
            <a:r>
              <a:rPr lang="hu-HU" dirty="0"/>
              <a:t>A mellékelt fán végezzük el a következő műveleteket, az eredményt adjuk meg szövegesen és grafikusan is.</a:t>
            </a:r>
          </a:p>
          <a:p>
            <a:r>
              <a:rPr lang="hu-HU" dirty="0"/>
              <a:t>Induló fa szöveges megadása:</a:t>
            </a:r>
            <a:br>
              <a:rPr lang="hu-HU" dirty="0"/>
            </a:br>
            <a:r>
              <a:rPr lang="hu-H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[2] 4+ [ (6) 8= (10) ] }</a:t>
            </a:r>
          </a:p>
          <a:p>
            <a:r>
              <a:rPr lang="hu-H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Szúrjuk be a fenti fába a 15-ös értéket! Írjuk le a kapott fát szöveges jelöléssel is!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9986D45-064C-4D66-8440-F6D644CB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25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34ACCD0-84C5-4CCD-8F73-86FA9759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201" y="1391489"/>
            <a:ext cx="2238375" cy="176212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B4AD82FF-E2C0-4D44-9F79-EB903E00053C}"/>
              </a:ext>
            </a:extLst>
          </p:cNvPr>
          <p:cNvSpPr txBox="1"/>
          <p:nvPr/>
        </p:nvSpPr>
        <p:spPr>
          <a:xfrm>
            <a:off x="7460808" y="4283824"/>
            <a:ext cx="430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{ [ (2) 4= (6) ] 8= [ 10+ (15) ] }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14188AB-C252-4627-9EF6-5247EA52D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95" y="3543671"/>
            <a:ext cx="56769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D35E05-3DE3-4FC6-8F74-E1701630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97763"/>
          </a:xfrm>
        </p:spPr>
        <p:txBody>
          <a:bodyPr>
            <a:normAutofit/>
          </a:bodyPr>
          <a:lstStyle/>
          <a:p>
            <a:r>
              <a:rPr lang="hu-HU" sz="2800" dirty="0"/>
              <a:t>AVL fa szöveges megadása,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BC16AD-6469-4218-8C86-C57B384D6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296141"/>
            <a:ext cx="6903429" cy="4495060"/>
          </a:xfrm>
        </p:spPr>
        <p:txBody>
          <a:bodyPr/>
          <a:lstStyle/>
          <a:p>
            <a:r>
              <a:rPr lang="hu-HU" dirty="0"/>
              <a:t>A mellékelt fán végezzük el a következő műveleteket, az eredményt adjuk meg szövegesen és grafikusan is.</a:t>
            </a:r>
          </a:p>
          <a:p>
            <a:r>
              <a:rPr lang="hu-HU" dirty="0"/>
              <a:t>Induló fa szöveges megadása:</a:t>
            </a:r>
            <a:br>
              <a:rPr lang="hu-HU" dirty="0"/>
            </a:br>
            <a:r>
              <a:rPr lang="hu-H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[2] 4+ [ (6) 8= (10) ] }</a:t>
            </a:r>
          </a:p>
          <a:p>
            <a:r>
              <a:rPr lang="hu-H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Szúrjuk be a fenti fába a 7-es értéket! Írjuk le a kapott fát szöveges jelöléssel is!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9986D45-064C-4D66-8440-F6D644CB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26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34ACCD0-84C5-4CCD-8F73-86FA9759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201" y="1391489"/>
            <a:ext cx="2238375" cy="176212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B4AD82FF-E2C0-4D44-9F79-EB903E00053C}"/>
              </a:ext>
            </a:extLst>
          </p:cNvPr>
          <p:cNvSpPr txBox="1"/>
          <p:nvPr/>
        </p:nvSpPr>
        <p:spPr>
          <a:xfrm>
            <a:off x="7460808" y="4283824"/>
            <a:ext cx="430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{ [ (2) 4- ] 6= [ (7) 8= (10) ] }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6C31764-B118-4846-B6A1-B43BDB8C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076" y="3527047"/>
            <a:ext cx="58483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818C43-0B5F-4788-8083-DC591008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Szorgalmi házi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615332-89F6-4889-B243-BE8D7CBFD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242045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szorgalmi házi feladatokat mindig a következő heti gyakorlat előtt lehet beküldeni a CANVAS felületen keresztül. Lehetőleg elektronikusan készítsük, de beküldhető kézzel írt, lefényképezett megoldás is, ez esetben ügyeljünk az olvashatóságra és a kép minőségére.</a:t>
            </a:r>
          </a:p>
          <a:p>
            <a:pPr marL="494100" indent="-457200">
              <a:buFont typeface="+mj-lt"/>
              <a:buAutoNum type="arabicPeriod"/>
            </a:pPr>
            <a:r>
              <a:rPr lang="hu-HU" dirty="0"/>
              <a:t>A gyakorló feladathoz hasonlóan készítsünk olyan beszúrási sorozatot, mely bemutatja mind a négy forgatási séma alkalmazását legalább egyszer. Ügyeljünk a következőkre: ne mindig a gyökérnél forduljon a fa, és a forgatásban részt vevő csúcsoknak legyenek leszármazott részfáik!</a:t>
            </a:r>
          </a:p>
          <a:p>
            <a:pPr marL="494100" indent="-457200">
              <a:buFont typeface="+mj-lt"/>
              <a:buAutoNum type="arabicPeriod"/>
            </a:pPr>
            <a:endParaRPr lang="hu-HU" dirty="0"/>
          </a:p>
          <a:p>
            <a:pPr marL="494100" indent="-457200">
              <a:buFont typeface="+mj-lt"/>
              <a:buAutoNum type="arabicPeriod"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EA0446-81AD-468D-B7AE-259B5470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27</a:t>
            </a:fld>
            <a:endParaRPr lang="hu-HU"/>
          </a:p>
        </p:txBody>
      </p:sp>
      <p:sp>
        <p:nvSpPr>
          <p:cNvPr id="6" name="Folyamatábra: Másik feldolgozás 5">
            <a:extLst>
              <a:ext uri="{FF2B5EF4-FFF2-40B4-BE49-F238E27FC236}">
                <a16:creationId xmlns:a16="http://schemas.microsoft.com/office/drawing/2014/main" id="{36B08705-3B61-49A0-A288-737A88EE1B38}"/>
              </a:ext>
            </a:extLst>
          </p:cNvPr>
          <p:cNvSpPr/>
          <p:nvPr/>
        </p:nvSpPr>
        <p:spPr>
          <a:xfrm>
            <a:off x="2343150" y="4152900"/>
            <a:ext cx="7610475" cy="20193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Házi feladat:</a:t>
            </a:r>
          </a:p>
          <a:p>
            <a:pPr algn="ctr"/>
            <a:r>
              <a:rPr lang="hu-HU" dirty="0"/>
              <a:t>Tekintsük át a jegyzetben a beszúrás </a:t>
            </a:r>
            <a:r>
              <a:rPr lang="hu-HU" dirty="0" err="1"/>
              <a:t>strugramjait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9203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88429419-14BC-4EF5-AE42-32E7C4AC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28</a:t>
            </a:fld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7D07E09-6738-4C20-B3D6-8F87EF7A9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25" y="752475"/>
            <a:ext cx="5924550" cy="549592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9D3C81C-2F96-4A68-A1C5-6AD95CF50C33}"/>
              </a:ext>
            </a:extLst>
          </p:cNvPr>
          <p:cNvSpPr txBox="1"/>
          <p:nvPr/>
        </p:nvSpPr>
        <p:spPr>
          <a:xfrm>
            <a:off x="1624860" y="141586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Beszúrás felső szintje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DC04658-3B24-4606-8318-2D6091FCDDDF}"/>
              </a:ext>
            </a:extLst>
          </p:cNvPr>
          <p:cNvSpPr txBox="1"/>
          <p:nvPr/>
        </p:nvSpPr>
        <p:spPr>
          <a:xfrm>
            <a:off x="1269507" y="3429000"/>
            <a:ext cx="2778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Beszúrás helyétől visszafelé haladva, az egyensúlyozás jelzésének módosítása, ha ++, vagy – egyensúly keletkezne, a megfelelő forgatás elindítása</a:t>
            </a:r>
          </a:p>
        </p:txBody>
      </p:sp>
    </p:spTree>
    <p:extLst>
      <p:ext uri="{BB962C8B-B14F-4D97-AF65-F5344CB8AC3E}">
        <p14:creationId xmlns:p14="http://schemas.microsoft.com/office/powerpoint/2010/main" val="1372537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5EBC9A35-2617-4D43-AFAB-465AF8E5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29</a:t>
            </a:fld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A66B740-1D94-4B51-B8AF-7A61A28A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36" y="947870"/>
            <a:ext cx="4857750" cy="150495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A96BDA0-BC7B-4BE4-994E-DE863CEAE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586" y="3082925"/>
            <a:ext cx="5048250" cy="280035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20E4C9A4-5478-4C9A-A8D5-75E16EFE9251}"/>
              </a:ext>
            </a:extLst>
          </p:cNvPr>
          <p:cNvSpPr txBox="1"/>
          <p:nvPr/>
        </p:nvSpPr>
        <p:spPr>
          <a:xfrm>
            <a:off x="465739" y="947870"/>
            <a:ext cx="2068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(++,+) és (--,-) forgatások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F315DBA-5A35-44A9-B345-A64B4E7C5626}"/>
              </a:ext>
            </a:extLst>
          </p:cNvPr>
          <p:cNvSpPr txBox="1"/>
          <p:nvPr/>
        </p:nvSpPr>
        <p:spPr>
          <a:xfrm>
            <a:off x="536760" y="3105834"/>
            <a:ext cx="173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(++,-) és (--,+) forgatások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F0C3E73C-3A25-4C88-9E70-89211397E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520" y="947870"/>
            <a:ext cx="3429036" cy="145346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DE149B0-D993-4B1B-A1B3-B028C5B6F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516" y="3105834"/>
            <a:ext cx="3857017" cy="20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0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114292-9338-4A59-90B9-EE8FDD62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Huffman</a:t>
            </a:r>
            <a:r>
              <a:rPr lang="hu-HU" sz="2800" dirty="0"/>
              <a:t> kódfából a kódtábla elkészítése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276909-5BCA-47E8-9403-9DC527728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332908" cy="4058751"/>
          </a:xfrm>
        </p:spPr>
        <p:txBody>
          <a:bodyPr/>
          <a:lstStyle/>
          <a:p>
            <a:r>
              <a:rPr lang="hu-HU" dirty="0"/>
              <a:t>Egy vermet fogunk használni a bináris </a:t>
            </a:r>
            <a:r>
              <a:rPr lang="hu-HU" dirty="0" err="1"/>
              <a:t>kódfa</a:t>
            </a:r>
            <a:r>
              <a:rPr lang="hu-HU" dirty="0"/>
              <a:t> bejárása közben.</a:t>
            </a:r>
          </a:p>
          <a:p>
            <a:r>
              <a:rPr lang="hu-HU" dirty="0"/>
              <a:t>Ha balra megyünk, 0-át teszünk a verembe,</a:t>
            </a:r>
          </a:p>
          <a:p>
            <a:r>
              <a:rPr lang="hu-HU" dirty="0"/>
              <a:t>Ha jobbra megyünk, 1-et teszünk a verembe,</a:t>
            </a:r>
          </a:p>
          <a:p>
            <a:r>
              <a:rPr lang="hu-HU" dirty="0"/>
              <a:t>Ha levélhez érünk, a vermet ki kell írni, „alulról felfelé”, ez lesz a levél szelektora, azaz a betűhöz tartozó kódszó.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B2F4573-D95E-4739-9EC5-305B666E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4A821FB-8EBC-44B6-9B66-2C5F3793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384" y="1874492"/>
            <a:ext cx="55530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8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114292-9338-4A59-90B9-EE8FDD62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Huffman</a:t>
            </a:r>
            <a:r>
              <a:rPr lang="hu-HU" sz="2800" dirty="0"/>
              <a:t> kódfából a kódtábla elkészítése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B2F4573-D95E-4739-9EC5-305B666E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4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A190578-58A2-49DD-87FE-90007283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38" y="1827212"/>
            <a:ext cx="83724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5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114292-9338-4A59-90B9-EE8FDD62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32046"/>
            <a:ext cx="10353762" cy="793072"/>
          </a:xfrm>
        </p:spPr>
        <p:txBody>
          <a:bodyPr>
            <a:normAutofit/>
          </a:bodyPr>
          <a:lstStyle/>
          <a:p>
            <a:r>
              <a:rPr lang="hu-HU" sz="2800" dirty="0"/>
              <a:t>Hatékonyabb megoldás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B2F4573-D95E-4739-9EC5-305B666E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5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7F803EF-B5DC-41A3-ABA8-82CE2B3CD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431" y="1638577"/>
            <a:ext cx="7477125" cy="409575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A0A51DDF-1793-4383-910A-02B6246F57E3}"/>
              </a:ext>
            </a:extLst>
          </p:cNvPr>
          <p:cNvSpPr txBox="1"/>
          <p:nvPr/>
        </p:nvSpPr>
        <p:spPr>
          <a:xfrm>
            <a:off x="514905" y="1225118"/>
            <a:ext cx="30627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 = 0 eset az indításhoz kerül, így a rekurzív hívásoknál spórolunk egy elágazást.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Viszont ez egy szélsőséges esetben nem működne helyesen: amikor az ábécé csak egyetlen betűből áll.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Ilyenkor a </a:t>
            </a:r>
            <a:r>
              <a:rPr lang="hu-HU" dirty="0" err="1"/>
              <a:t>kódfa</a:t>
            </a:r>
            <a:r>
              <a:rPr lang="hu-HU" dirty="0"/>
              <a:t> csak egy éllel rendelkezik, azaz a gyökérnek csak egy gyereke van, a második rekurzív hívás „elszállna”.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kódfa</a:t>
            </a:r>
            <a:r>
              <a:rPr lang="hu-HU" dirty="0"/>
              <a:t> belső pontjai minden más esetben mindig két gyerekkel rendelkeznek</a:t>
            </a:r>
            <a:r>
              <a:rPr lang="hu-HU"/>
              <a:t>. 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762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818C43-0B5F-4788-8083-DC591008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94190"/>
            <a:ext cx="10353762" cy="819705"/>
          </a:xfrm>
        </p:spPr>
        <p:txBody>
          <a:bodyPr>
            <a:normAutofit/>
          </a:bodyPr>
          <a:lstStyle/>
          <a:p>
            <a:r>
              <a:rPr lang="hu-HU" sz="3200" dirty="0"/>
              <a:t>LZW </a:t>
            </a:r>
            <a:r>
              <a:rPr lang="hu-HU" sz="2800" dirty="0"/>
              <a:t>kicsomagolás – csak az induló szótár segítségével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EA0446-81AD-468D-B7AE-259B5470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6</a:t>
            </a:fld>
            <a:endParaRPr lang="hu-HU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72DC98F-5077-4710-9CCC-4E5F8A076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13895"/>
            <a:ext cx="9600216" cy="4660777"/>
          </a:xfrm>
        </p:spPr>
        <p:txBody>
          <a:bodyPr>
            <a:normAutofit/>
          </a:bodyPr>
          <a:lstStyle/>
          <a:p>
            <a:r>
              <a:rPr lang="hu-HU" dirty="0"/>
              <a:t>Az induló szótár rendelkezésre áll.</a:t>
            </a:r>
          </a:p>
          <a:p>
            <a:r>
              <a:rPr lang="hu-HU" dirty="0"/>
              <a:t>Ötlet: kicsomagolás közben rekonstruáljuk a szótárt!</a:t>
            </a:r>
          </a:p>
          <a:p>
            <a:r>
              <a:rPr lang="hu-HU" dirty="0"/>
              <a:t>Azaz végezzük a „kódolás” lépéseit is:</a:t>
            </a:r>
            <a:br>
              <a:rPr lang="hu-HU" dirty="0"/>
            </a:br>
            <a:r>
              <a:rPr lang="hu-HU" dirty="0"/>
              <a:t>az aktuális kódnak megfelelő szóhoz hozzáragasztjuk a</a:t>
            </a:r>
            <a:br>
              <a:rPr lang="hu-HU" dirty="0"/>
            </a:br>
            <a:r>
              <a:rPr lang="hu-HU" dirty="0"/>
              <a:t>következő kód első betűjét, az így kapott szó lesz a szótár</a:t>
            </a:r>
            <a:br>
              <a:rPr lang="hu-HU" dirty="0"/>
            </a:br>
            <a:r>
              <a:rPr lang="hu-HU" dirty="0"/>
              <a:t>következő szava.</a:t>
            </a:r>
          </a:p>
          <a:p>
            <a:r>
              <a:rPr lang="hu-HU" dirty="0"/>
              <a:t>Ezzel a módszerrel dekódolhatjuk a szöveget, és közben az eredeti szótárt is újraépítjük! 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EA50A6A-83F2-461D-89BB-245BC5159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639" y="1484035"/>
            <a:ext cx="23717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818C43-0B5F-4788-8083-DC591008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29751"/>
            <a:ext cx="10353762" cy="663390"/>
          </a:xfrm>
        </p:spPr>
        <p:txBody>
          <a:bodyPr>
            <a:normAutofit/>
          </a:bodyPr>
          <a:lstStyle/>
          <a:p>
            <a:r>
              <a:rPr lang="hu-HU" sz="3200" dirty="0"/>
              <a:t>LZW </a:t>
            </a:r>
            <a:r>
              <a:rPr lang="hu-HU" sz="2800" dirty="0"/>
              <a:t>kicsomagolás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EA0446-81AD-468D-B7AE-259B5470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7</a:t>
            </a:fld>
            <a:endParaRPr lang="hu-HU"/>
          </a:p>
        </p:txBody>
      </p:sp>
      <p:sp>
        <p:nvSpPr>
          <p:cNvPr id="8" name="Tartalom helye 5">
            <a:extLst>
              <a:ext uri="{FF2B5EF4-FFF2-40B4-BE49-F238E27FC236}">
                <a16:creationId xmlns:a16="http://schemas.microsoft.com/office/drawing/2014/main" id="{EE577BB3-8031-450A-B351-AAEF309EE0AB}"/>
              </a:ext>
            </a:extLst>
          </p:cNvPr>
          <p:cNvSpPr txBox="1">
            <a:spLocks/>
          </p:cNvSpPr>
          <p:nvPr/>
        </p:nvSpPr>
        <p:spPr>
          <a:xfrm>
            <a:off x="913794" y="1313895"/>
            <a:ext cx="3882323" cy="466077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r>
              <a:rPr lang="hu-HU" dirty="0"/>
              <a:t>Az első két lépés működik, de a harmadik lépésnél látszólag elakadunk!</a:t>
            </a:r>
          </a:p>
          <a:p>
            <a:r>
              <a:rPr lang="hu-HU" dirty="0"/>
              <a:t>4 lesz az aktuális kód, 6 pedig a következő, de még nincs 6-os kódú szó a szótárunkban!</a:t>
            </a:r>
          </a:p>
          <a:p>
            <a:r>
              <a:rPr lang="hu-HU" dirty="0"/>
              <a:t>De ki lehet találni!</a:t>
            </a:r>
          </a:p>
          <a:p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6C79632C-9440-477D-AD2C-614B2F372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391" y="1249455"/>
            <a:ext cx="63150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4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EA0446-81AD-468D-B7AE-259B5470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8</a:t>
            </a:fld>
            <a:endParaRPr lang="hu-HU"/>
          </a:p>
        </p:txBody>
      </p:sp>
      <p:sp>
        <p:nvSpPr>
          <p:cNvPr id="8" name="Tartalom helye 5">
            <a:extLst>
              <a:ext uri="{FF2B5EF4-FFF2-40B4-BE49-F238E27FC236}">
                <a16:creationId xmlns:a16="http://schemas.microsoft.com/office/drawing/2014/main" id="{EE577BB3-8031-450A-B351-AAEF309EE0AB}"/>
              </a:ext>
            </a:extLst>
          </p:cNvPr>
          <p:cNvSpPr txBox="1">
            <a:spLocks/>
          </p:cNvSpPr>
          <p:nvPr/>
        </p:nvSpPr>
        <p:spPr>
          <a:xfrm>
            <a:off x="913794" y="1313895"/>
            <a:ext cx="3882323" cy="466077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Az új szótári szó első betűjét már ismerjük, és az elég.</a:t>
            </a:r>
          </a:p>
          <a:p>
            <a:r>
              <a:rPr lang="hu-HU" dirty="0"/>
              <a:t>Az aktuális kódszó első betűjét önmagához fűzzük, így megkapjuk a még ismeretlen szót.</a:t>
            </a:r>
          </a:p>
          <a:p>
            <a:r>
              <a:rPr lang="hu-HU" dirty="0"/>
              <a:t>Ezt aztán a szótárba is felvesszük, illetve a dekódolt szövegbe is beírjuk.</a:t>
            </a:r>
          </a:p>
          <a:p>
            <a:r>
              <a:rPr lang="hu-HU" dirty="0"/>
              <a:t>és folytatódik az algoritmus…</a:t>
            </a:r>
          </a:p>
          <a:p>
            <a:pPr marL="36900" indent="0">
              <a:buNone/>
            </a:pPr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C48B4C88-FEC4-4C47-8AD1-75BA33886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171" y="609600"/>
            <a:ext cx="64770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217D2B28-4CC9-47C4-9482-62913C97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9</a:t>
            </a:fld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6D43A44-5B0F-4BAD-B3D9-C9EA1113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419100"/>
            <a:ext cx="86963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25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7CB792BC3953479F2173418FC4537A" ma:contentTypeVersion="2" ma:contentTypeDescription="Create a new document." ma:contentTypeScope="" ma:versionID="f0e1a505f4575e2e565f7bddebab768c">
  <xsd:schema xmlns:xsd="http://www.w3.org/2001/XMLSchema" xmlns:xs="http://www.w3.org/2001/XMLSchema" xmlns:p="http://schemas.microsoft.com/office/2006/metadata/properties" xmlns:ns2="858665df-9017-4b81-80d8-d30ba9b6e5ca" targetNamespace="http://schemas.microsoft.com/office/2006/metadata/properties" ma:root="true" ma:fieldsID="8b1c2e41b00cb2e44e7274470439f938" ns2:_="">
    <xsd:import namespace="858665df-9017-4b81-80d8-d30ba9b6e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665df-9017-4b81-80d8-d30ba9b6e5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03E904-DFE0-4C8F-A732-0DA7DADABA40}"/>
</file>

<file path=customXml/itemProps2.xml><?xml version="1.0" encoding="utf-8"?>
<ds:datastoreItem xmlns:ds="http://schemas.openxmlformats.org/officeDocument/2006/customXml" ds:itemID="{02234E1A-2C5F-49D5-9A73-04A958780B9B}"/>
</file>

<file path=customXml/itemProps3.xml><?xml version="1.0" encoding="utf-8"?>
<ds:datastoreItem xmlns:ds="http://schemas.openxmlformats.org/officeDocument/2006/customXml" ds:itemID="{DB47BB24-31EA-4AD1-B09A-A0DCCAD030B0}"/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3788</TotalTime>
  <Words>1830</Words>
  <Application>Microsoft Office PowerPoint</Application>
  <PresentationFormat>Szélesvásznú</PresentationFormat>
  <Paragraphs>180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Calisto MT</vt:lpstr>
      <vt:lpstr>Wingdings 2</vt:lpstr>
      <vt:lpstr>Pala</vt:lpstr>
      <vt:lpstr>Algoritmusok és adatszerkeztek II.</vt:lpstr>
      <vt:lpstr>Tartalom: Veszteség mentes adattömörítés</vt:lpstr>
      <vt:lpstr>Huffman kódfából a kódtábla elkészítése</vt:lpstr>
      <vt:lpstr>Huffman kódfából a kódtábla elkészítése</vt:lpstr>
      <vt:lpstr>Hatékonyabb megoldás</vt:lpstr>
      <vt:lpstr>LZW kicsomagolás – csak az induló szótár segítségével</vt:lpstr>
      <vt:lpstr>LZW kicsomagolás</vt:lpstr>
      <vt:lpstr>PowerPoint-bemutató</vt:lpstr>
      <vt:lpstr>PowerPoint-bemutató</vt:lpstr>
      <vt:lpstr>LZW kitömörítés algoritmusa</vt:lpstr>
      <vt:lpstr>Gyakorló feladat</vt:lpstr>
      <vt:lpstr>AVL fa</vt:lpstr>
      <vt:lpstr>AVL fa definíció</vt:lpstr>
      <vt:lpstr>Megjegyzések:</vt:lpstr>
      <vt:lpstr>Döntsük el, hogy az alábbi bináris fák AVL tulajdonságúak-e:</vt:lpstr>
      <vt:lpstr>PowerPoint-bemutató</vt:lpstr>
      <vt:lpstr>Forgatási sémák (beszúrás esetei)</vt:lpstr>
      <vt:lpstr>(++,+) és (--,-) séma</vt:lpstr>
      <vt:lpstr>(++,+) példa</vt:lpstr>
      <vt:lpstr>(++,-) forgatás</vt:lpstr>
      <vt:lpstr>(--,+) forgatás</vt:lpstr>
      <vt:lpstr>(++,-) példa</vt:lpstr>
      <vt:lpstr>Gyakorló feladat</vt:lpstr>
      <vt:lpstr>AVL fa szöveges megadása, feladat</vt:lpstr>
      <vt:lpstr>AVL fa szöveges megadása, feladat</vt:lpstr>
      <vt:lpstr>AVL fa szöveges megadása, feladat</vt:lpstr>
      <vt:lpstr>Szorgalmi házi feladat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Algoritmusok és adatszerkeztek I.</dc:title>
  <dc:creator>veanna</dc:creator>
  <cp:lastModifiedBy>Veszprémi Anna</cp:lastModifiedBy>
  <cp:revision>220</cp:revision>
  <dcterms:created xsi:type="dcterms:W3CDTF">2020-03-22T04:42:12Z</dcterms:created>
  <dcterms:modified xsi:type="dcterms:W3CDTF">2020-09-16T11:44:16Z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0x010100C57CB792BC3953479F2173418FC4537A</vt:lpwstr>
  </property>
</Properties>
</file>