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16" r:id="rId1"/>
  </p:sldMasterIdLst>
  <p:notesMasterIdLst>
    <p:notesMasterId r:id="rId38"/>
  </p:notesMasterIdLst>
  <p:sldIdLst>
    <p:sldId id="256" r:id="rId2"/>
    <p:sldId id="257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56" r:id="rId26"/>
    <p:sldId id="347" r:id="rId27"/>
    <p:sldId id="348" r:id="rId28"/>
    <p:sldId id="349" r:id="rId29"/>
    <p:sldId id="350" r:id="rId30"/>
    <p:sldId id="351" r:id="rId31"/>
    <p:sldId id="352" r:id="rId32"/>
    <p:sldId id="358" r:id="rId33"/>
    <p:sldId id="353" r:id="rId34"/>
    <p:sldId id="355" r:id="rId35"/>
    <p:sldId id="357" r:id="rId36"/>
    <p:sldId id="32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9ED89859-A40C-4EA3-92D1-20CA05337D06}">
          <p14:sldIdLst>
            <p14:sldId id="256"/>
            <p14:sldId id="257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56"/>
            <p14:sldId id="347"/>
            <p14:sldId id="348"/>
            <p14:sldId id="349"/>
            <p14:sldId id="350"/>
            <p14:sldId id="351"/>
          </p14:sldIdLst>
        </p14:section>
        <p14:section name="Névtelen szakasz" id="{F6CC2040-EC83-4F97-AAA7-29FB94C72A3E}">
          <p14:sldIdLst>
            <p14:sldId id="352"/>
            <p14:sldId id="358"/>
            <p14:sldId id="353"/>
            <p14:sldId id="355"/>
            <p14:sldId id="357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2CE41-2253-428A-93C3-ECCAFC1040FC}" type="datetimeFigureOut">
              <a:rPr lang="hu-HU" smtClean="0"/>
              <a:t>2020. 09. 23.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1E614-124E-4D88-B60D-F15D8D734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16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3BD0-8E26-4590-AB2A-18CA4E1E89BC}" type="datetime1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97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FDDC-30D0-4AED-9DB9-DCC5C1C00B04}" type="datetime1">
              <a:rPr lang="hu-HU" smtClean="0"/>
              <a:t>2020. 09. 23.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135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B27A-2051-4905-9077-9710295CBF3E}" type="datetime1">
              <a:rPr lang="hu-HU" smtClean="0"/>
              <a:t>2020. 09. 23.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07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BA5A-98EB-485E-9102-3C03F7D74493}" type="datetime1">
              <a:rPr lang="hu-HU" smtClean="0"/>
              <a:t>2020. 09. 23.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75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FCE6-8DC2-4165-B87E-5381D962C8BF}" type="datetime1">
              <a:rPr lang="hu-HU" smtClean="0"/>
              <a:t>2020. 09. 23.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250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A5BE-EB9A-4F2D-8CEC-3849370B9090}" type="datetime1">
              <a:rPr lang="hu-HU" smtClean="0"/>
              <a:t>2020. 09. 23.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099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4EF7-BD2E-4B7A-83F2-BC3455798B75}" type="datetime1">
              <a:rPr lang="hu-HU" smtClean="0"/>
              <a:t>2020. 09. 23.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53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09DF-AF30-491C-A49E-1076E707E3F5}" type="datetime1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056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6F84-4B3D-456D-B56E-114AFDC5EDC9}" type="datetime1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365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204E-5E26-4F88-9536-3CB688B65172}" type="datetime1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6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FA4C-5539-4576-88BF-1634EBF02E84}" type="datetime1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186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114F-05FC-492C-86ED-8CACB2AF8DF9}" type="datetime1">
              <a:rPr lang="hu-HU" smtClean="0"/>
              <a:t>2020. 09. 23.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60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AE23-268D-400A-BB85-DF69002F507F}" type="datetime1">
              <a:rPr lang="hu-HU" smtClean="0"/>
              <a:t>2020. 09. 23.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110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0D62-C721-4E83-96FA-79B35E1A1D1F}" type="datetime1">
              <a:rPr lang="hu-HU" smtClean="0"/>
              <a:t>2020. 09. 23.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18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F098-C944-4E38-980F-FA1E81B8F904}" type="datetime1">
              <a:rPr lang="hu-HU" smtClean="0"/>
              <a:t>2020. 09. 23.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630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62A7-8F00-430C-B326-C4FCBFDEE43A}" type="datetime1">
              <a:rPr lang="hu-HU" smtClean="0"/>
              <a:t>2020. 09. 23.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1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E71-A35D-4B65-8760-F7259B8F0FF4}" type="datetime1">
              <a:rPr lang="hu-HU" smtClean="0"/>
              <a:t>2020. 09. 23.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38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A54082-B547-438C-B4FF-D5C54D019536}" type="datetime1">
              <a:rPr lang="hu-HU" smtClean="0"/>
              <a:t>2020. 09. 23.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0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7" r:id="rId1"/>
    <p:sldLayoutId id="2147484618" r:id="rId2"/>
    <p:sldLayoutId id="2147484619" r:id="rId3"/>
    <p:sldLayoutId id="2147484620" r:id="rId4"/>
    <p:sldLayoutId id="2147484621" r:id="rId5"/>
    <p:sldLayoutId id="2147484622" r:id="rId6"/>
    <p:sldLayoutId id="2147484623" r:id="rId7"/>
    <p:sldLayoutId id="2147484624" r:id="rId8"/>
    <p:sldLayoutId id="2147484625" r:id="rId9"/>
    <p:sldLayoutId id="2147484626" r:id="rId10"/>
    <p:sldLayoutId id="2147484627" r:id="rId11"/>
    <p:sldLayoutId id="2147484628" r:id="rId12"/>
    <p:sldLayoutId id="2147484629" r:id="rId13"/>
    <p:sldLayoutId id="2147484630" r:id="rId14"/>
    <p:sldLayoutId id="2147484631" r:id="rId15"/>
    <p:sldLayoutId id="2147484632" r:id="rId16"/>
    <p:sldLayoutId id="214748463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3.xml"/><Relationship Id="rId7" Type="http://schemas.openxmlformats.org/officeDocument/2006/relationships/slide" Target="slide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33.xml"/><Relationship Id="rId5" Type="http://schemas.openxmlformats.org/officeDocument/2006/relationships/slide" Target="slide12.xml"/><Relationship Id="rId10" Type="http://schemas.openxmlformats.org/officeDocument/2006/relationships/slide" Target="slide29.xml"/><Relationship Id="rId4" Type="http://schemas.openxmlformats.org/officeDocument/2006/relationships/slide" Target="slide10.xml"/><Relationship Id="rId9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75EEB-9EDE-4369-9F68-68B5F742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hu-HU" sz="5400" dirty="0"/>
              <a:t>Algoritmusok és </a:t>
            </a:r>
            <a:r>
              <a:rPr lang="hu-HU" sz="5400" dirty="0" err="1"/>
              <a:t>adatszerkeztek</a:t>
            </a:r>
            <a:r>
              <a:rPr lang="hu-HU" sz="5400" dirty="0"/>
              <a:t> II.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6F8403-F45B-4245-BD76-3C601B9D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3. gyakorlat</a:t>
            </a:r>
          </a:p>
        </p:txBody>
      </p:sp>
    </p:spTree>
    <p:extLst>
      <p:ext uri="{BB962C8B-B14F-4D97-AF65-F5344CB8AC3E}">
        <p14:creationId xmlns:p14="http://schemas.microsoft.com/office/powerpoint/2010/main" val="6985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4F8E23-B1E7-4CF1-9409-D5C81F25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29920"/>
          </a:xfrm>
        </p:spPr>
        <p:txBody>
          <a:bodyPr>
            <a:normAutofit/>
          </a:bodyPr>
          <a:lstStyle/>
          <a:p>
            <a:r>
              <a:rPr lang="hu-HU" sz="2800" dirty="0"/>
              <a:t>Törlés AVL fából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EA5B6C-8EA0-46BB-AF26-706BADA5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28" y="1300094"/>
            <a:ext cx="5016358" cy="2525058"/>
          </a:xfrm>
        </p:spPr>
        <p:txBody>
          <a:bodyPr>
            <a:normAutofit lnSpcReduction="10000"/>
          </a:bodyPr>
          <a:lstStyle/>
          <a:p>
            <a:r>
              <a:rPr lang="hu-HU" dirty="0"/>
              <a:t>Ismételjük át a bináris keresőfából való törlés algoritmusát! A törlés esetei:</a:t>
            </a:r>
          </a:p>
          <a:p>
            <a:r>
              <a:rPr lang="hu-HU" dirty="0"/>
              <a:t>Levél törlése: 12</a:t>
            </a:r>
          </a:p>
          <a:p>
            <a:r>
              <a:rPr lang="hu-HU" dirty="0"/>
              <a:t>Egy gyerekes belső pont törlése: 42</a:t>
            </a:r>
          </a:p>
          <a:p>
            <a:r>
              <a:rPr lang="hu-HU" dirty="0"/>
              <a:t>Két gyerekes belső pont törlése: 30</a:t>
            </a:r>
            <a:br>
              <a:rPr lang="hu-HU" dirty="0"/>
            </a:br>
            <a:r>
              <a:rPr lang="hu-HU" dirty="0"/>
              <a:t>(jobb részfából a legkisebb elem kerül a helyére)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A0FCDE-2E0D-4BD9-821F-E53E4B8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C558-4729-4936-9884-09931E88127D}" type="slidenum">
              <a:rPr lang="hu-HU" smtClean="0"/>
              <a:t>10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0DB5CA7-7FAF-4993-A317-AA587DFC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290" y="1452513"/>
            <a:ext cx="3146400" cy="222022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6CDEC52-5304-408E-AF73-4F22E4E7D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16" y="4019152"/>
            <a:ext cx="2981325" cy="19431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DBC223E-A4C1-4C0E-B280-9FB4E5A0B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149" y="4295377"/>
            <a:ext cx="3038475" cy="16668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9BB1E40-2986-4458-B0F2-8410C5068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932" y="4333077"/>
            <a:ext cx="29908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4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09169D-4313-4013-A27F-FC0BA485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AVL törlés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4E854E-AE87-40BD-BAF4-1A078F0D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Elvégezzük a törlést a bináris keresőfából való törlés algoritmusa szerint.</a:t>
            </a:r>
          </a:p>
          <a:p>
            <a:r>
              <a:rPr lang="hu-HU" dirty="0"/>
              <a:t>A törléstől a gyökér felé indulva átcímkézzük a csúcsokat. Ahol az AVL tulajdonság elromlik, a tanult forgatási séma szerint elvégezzük a forgatást.</a:t>
            </a:r>
          </a:p>
          <a:p>
            <a:r>
              <a:rPr lang="hu-HU" dirty="0"/>
              <a:t>A beszúrás esetei itt is előfordulhatnak (++,+) (--,-) (++,-) (--,+)</a:t>
            </a:r>
          </a:p>
          <a:p>
            <a:r>
              <a:rPr lang="hu-HU" dirty="0"/>
              <a:t>Két új forgatási sémára is szükség lehet: (++,=) (--,=)</a:t>
            </a:r>
          </a:p>
          <a:p>
            <a:r>
              <a:rPr lang="hu-HU" dirty="0"/>
              <a:t>Egy forgatás nem biztos, hogy elegendő! </a:t>
            </a:r>
          </a:p>
          <a:p>
            <a:r>
              <a:rPr lang="hu-HU" dirty="0"/>
              <a:t>A (++,+) (--,-) (++,-) (--,+) sémák csökkentik a részfa magasságát, így a szülő csúcsban is szükség lehet forgatásra.</a:t>
            </a:r>
          </a:p>
          <a:p>
            <a:r>
              <a:rPr lang="hu-HU" dirty="0"/>
              <a:t>Akár a gyökérig felfuthat a forgatási sorozat!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3C13BA-C5B7-4279-A171-6A5F1ED4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863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473477-8C46-4099-B222-84E591EF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95670"/>
            <a:ext cx="10353762" cy="571130"/>
          </a:xfrm>
        </p:spPr>
        <p:txBody>
          <a:bodyPr>
            <a:normAutofit/>
          </a:bodyPr>
          <a:lstStyle/>
          <a:p>
            <a:r>
              <a:rPr lang="hu-HU" sz="2800" dirty="0"/>
              <a:t>Új forgatási sémák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9E9623-E6ED-4442-8637-FCE4304F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10353762" cy="4724400"/>
          </a:xfrm>
        </p:spPr>
        <p:txBody>
          <a:bodyPr/>
          <a:lstStyle/>
          <a:p>
            <a:pPr marL="36900" indent="0">
              <a:buNone/>
            </a:pPr>
            <a:r>
              <a:rPr lang="hu-HU" dirty="0"/>
              <a:t>(--,=) séma, törlés a </a:t>
            </a:r>
            <a:r>
              <a:rPr lang="hu-HU" dirty="0">
                <a:sym typeface="Symbol" panose="05050102010706020507" pitchFamily="18" charset="2"/>
              </a:rPr>
              <a:t></a:t>
            </a:r>
            <a:r>
              <a:rPr lang="hu-HU" dirty="0"/>
              <a:t> részfából történt:</a:t>
            </a:r>
          </a:p>
          <a:p>
            <a:pPr marL="36900" indent="0">
              <a:buNone/>
            </a:pP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dirty="0"/>
              <a:t>(++,=) séma, törlés az </a:t>
            </a:r>
            <a:r>
              <a:rPr lang="hu-HU" dirty="0">
                <a:sym typeface="Symbol" panose="05050102010706020507" pitchFamily="18" charset="2"/>
              </a:rPr>
              <a:t></a:t>
            </a:r>
            <a:r>
              <a:rPr lang="hu-HU" dirty="0"/>
              <a:t> részfából történt: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A0F172D-C2DE-47B4-929C-B98D64F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12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F2C77B4-A29B-4FC4-B7B2-878BB8F9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457" y="1577120"/>
            <a:ext cx="5868601" cy="199947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94F9664-FB6E-425A-8A76-96138D7A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457" y="4086918"/>
            <a:ext cx="5868601" cy="194135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E8C911C-AFDB-4373-AE5A-D221F8601073}"/>
              </a:ext>
            </a:extLst>
          </p:cNvPr>
          <p:cNvSpPr txBox="1"/>
          <p:nvPr/>
        </p:nvSpPr>
        <p:spPr>
          <a:xfrm>
            <a:off x="9211480" y="3250707"/>
            <a:ext cx="220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/>
              <a:t>Megjegyzés:</a:t>
            </a:r>
          </a:p>
          <a:p>
            <a:r>
              <a:rPr lang="hu-HU" sz="1600" i="1" dirty="0"/>
              <a:t>Mivel a forgatásban érintett fa magassága nem változik, így ezen forgatások után nem szükséges a szülő vizsgálata, biztosan nem lesz szükség újabb forgatásra.</a:t>
            </a:r>
          </a:p>
        </p:txBody>
      </p:sp>
    </p:spTree>
    <p:extLst>
      <p:ext uri="{BB962C8B-B14F-4D97-AF65-F5344CB8AC3E}">
        <p14:creationId xmlns:p14="http://schemas.microsoft.com/office/powerpoint/2010/main" val="16182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D205B1-7F24-4655-99B2-43F08A6C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8885"/>
          </a:xfrm>
        </p:spPr>
        <p:txBody>
          <a:bodyPr>
            <a:normAutofit/>
          </a:bodyPr>
          <a:lstStyle/>
          <a:p>
            <a:r>
              <a:rPr lang="hu-HU" sz="2800" dirty="0"/>
              <a:t>Törlés, példák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95454D-4463-4779-B1B3-B684084E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379337"/>
            <a:ext cx="10353762" cy="4503938"/>
          </a:xfrm>
        </p:spPr>
        <p:txBody>
          <a:bodyPr/>
          <a:lstStyle/>
          <a:p>
            <a:r>
              <a:rPr lang="hu-HU" dirty="0"/>
              <a:t>Töröljük a 76-os kulcsot (++,=) séma szerint fordul a 88-as kulcsnál.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3AD5458-A601-4CED-9F4C-6CFDF802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13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BA07DA3-CA82-4448-BED4-30C7ACBC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91" y="1965325"/>
            <a:ext cx="3486150" cy="27432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0BD6DB45-E25C-4C49-8B77-25F06509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260" y="1965325"/>
            <a:ext cx="3209925" cy="27146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87AB59FA-33A7-4CAA-906E-D2A6BCB3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604" y="1965325"/>
            <a:ext cx="3067050" cy="2714625"/>
          </a:xfrm>
          <a:prstGeom prst="rect">
            <a:avLst/>
          </a:prstGeom>
        </p:spPr>
      </p:pic>
      <p:sp>
        <p:nvSpPr>
          <p:cNvPr id="13" name="Ellipszis 12">
            <a:extLst>
              <a:ext uri="{FF2B5EF4-FFF2-40B4-BE49-F238E27FC236}">
                <a16:creationId xmlns:a16="http://schemas.microsoft.com/office/drawing/2014/main" id="{D36EEF8F-D238-4AED-AC9D-B58540284B25}"/>
              </a:ext>
            </a:extLst>
          </p:cNvPr>
          <p:cNvSpPr/>
          <p:nvPr/>
        </p:nvSpPr>
        <p:spPr>
          <a:xfrm>
            <a:off x="2787587" y="3720086"/>
            <a:ext cx="292963" cy="2929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479D391-60F8-4359-805D-51A161375234}"/>
              </a:ext>
            </a:extLst>
          </p:cNvPr>
          <p:cNvSpPr txBox="1"/>
          <p:nvPr/>
        </p:nvSpPr>
        <p:spPr>
          <a:xfrm>
            <a:off x="3870664" y="5098192"/>
            <a:ext cx="7100990" cy="7609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dirty="0"/>
              <a:t>Mivel a forgatott részfa magassága nem változott, a 70-es szülő csúcsnál nem keletkezhet újabb </a:t>
            </a:r>
            <a:r>
              <a:rPr lang="hu-HU" dirty="0" err="1"/>
              <a:t>forgatás,és</a:t>
            </a:r>
            <a:r>
              <a:rPr lang="hu-HU" dirty="0"/>
              <a:t> átsúlyozásra sem lesz szükség.</a:t>
            </a:r>
          </a:p>
        </p:txBody>
      </p:sp>
    </p:spTree>
    <p:extLst>
      <p:ext uri="{BB962C8B-B14F-4D97-AF65-F5344CB8AC3E}">
        <p14:creationId xmlns:p14="http://schemas.microsoft.com/office/powerpoint/2010/main" val="158362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D205B1-7F24-4655-99B2-43F08A6C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8885"/>
          </a:xfrm>
        </p:spPr>
        <p:txBody>
          <a:bodyPr>
            <a:normAutofit/>
          </a:bodyPr>
          <a:lstStyle/>
          <a:p>
            <a:r>
              <a:rPr lang="hu-HU" sz="2800" dirty="0"/>
              <a:t>Törlés, több forgatás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95454D-4463-4779-B1B3-B684084E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379337"/>
            <a:ext cx="10353762" cy="4503938"/>
          </a:xfrm>
        </p:spPr>
        <p:txBody>
          <a:bodyPr/>
          <a:lstStyle/>
          <a:p>
            <a:r>
              <a:rPr lang="hu-HU" dirty="0"/>
              <a:t>Töröljük a 25-ös kulcsot: jobb részfa minimuma kerül a helyére.</a:t>
            </a:r>
          </a:p>
          <a:p>
            <a:r>
              <a:rPr lang="hu-HU" dirty="0"/>
              <a:t> Első forgatás: (--,+)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3AD5458-A601-4CED-9F4C-6CFDF802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14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BA07DA3-CA82-4448-BED4-30C7ACBC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2524618"/>
            <a:ext cx="3486150" cy="2743200"/>
          </a:xfrm>
          <a:prstGeom prst="rect">
            <a:avLst/>
          </a:prstGeom>
        </p:spPr>
      </p:pic>
      <p:sp>
        <p:nvSpPr>
          <p:cNvPr id="13" name="Ellipszis 12">
            <a:extLst>
              <a:ext uri="{FF2B5EF4-FFF2-40B4-BE49-F238E27FC236}">
                <a16:creationId xmlns:a16="http://schemas.microsoft.com/office/drawing/2014/main" id="{D36EEF8F-D238-4AED-AC9D-B58540284B25}"/>
              </a:ext>
            </a:extLst>
          </p:cNvPr>
          <p:cNvSpPr/>
          <p:nvPr/>
        </p:nvSpPr>
        <p:spPr>
          <a:xfrm>
            <a:off x="1322779" y="3329479"/>
            <a:ext cx="292963" cy="2929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A3A3119-1798-48DD-9BFE-25193779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383" y="2562718"/>
            <a:ext cx="3114675" cy="27051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4244AE9-E9B6-416D-936B-709BB1E71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497" y="2591293"/>
            <a:ext cx="3105150" cy="267652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2D54007-18B8-4688-B8EE-A51406292F39}"/>
              </a:ext>
            </a:extLst>
          </p:cNvPr>
          <p:cNvSpPr txBox="1"/>
          <p:nvPr/>
        </p:nvSpPr>
        <p:spPr>
          <a:xfrm>
            <a:off x="5113867" y="5579533"/>
            <a:ext cx="5283200" cy="8716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sz="1800" dirty="0"/>
              <a:t>A (--,+) forgatás csökkentette a forgatott részfa magasságát, így tovább gyűrűzik a forgatás a szülő felé</a:t>
            </a:r>
          </a:p>
        </p:txBody>
      </p:sp>
    </p:spTree>
    <p:extLst>
      <p:ext uri="{BB962C8B-B14F-4D97-AF65-F5344CB8AC3E}">
        <p14:creationId xmlns:p14="http://schemas.microsoft.com/office/powerpoint/2010/main" val="32333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D205B1-7F24-4655-99B2-43F08A6C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8885"/>
          </a:xfrm>
        </p:spPr>
        <p:txBody>
          <a:bodyPr>
            <a:normAutofit/>
          </a:bodyPr>
          <a:lstStyle/>
          <a:p>
            <a:r>
              <a:rPr lang="hu-HU" sz="2800" dirty="0"/>
              <a:t>Törlés, több forgatás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95454D-4463-4779-B1B3-B684084E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379337"/>
            <a:ext cx="10353762" cy="4503938"/>
          </a:xfrm>
        </p:spPr>
        <p:txBody>
          <a:bodyPr/>
          <a:lstStyle/>
          <a:p>
            <a:r>
              <a:rPr lang="hu-HU" dirty="0"/>
              <a:t>Gyökér bal részfájának magassága csökkent, így ++ lett a címkéje,</a:t>
            </a:r>
          </a:p>
          <a:p>
            <a:r>
              <a:rPr lang="hu-HU" dirty="0"/>
              <a:t> Második forgatás: gyökérnél, (++,=) séma szerint, helyreállítja a fa AVL tulajdonságát.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3AD5458-A601-4CED-9F4C-6CFDF802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15</a:t>
            </a:fld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4244AE9-E9B6-416D-936B-709BB1E7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01" y="2538028"/>
            <a:ext cx="3105150" cy="26765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0BE598F-D04F-451F-8421-9C1F018C2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21" y="2604703"/>
            <a:ext cx="3143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2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52F156-9E07-4E1B-A24F-C7DE67FF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remMin</a:t>
            </a:r>
            <a:r>
              <a:rPr lang="hu-HU" sz="2800" dirty="0"/>
              <a:t> bináris keresőfára</a:t>
            </a:r>
            <a:br>
              <a:rPr lang="hu-HU" sz="2800" dirty="0"/>
            </a:br>
            <a:r>
              <a:rPr lang="hu-HU" sz="2800" i="1" dirty="0"/>
              <a:t>(ismétlés)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5BF97-805A-4A36-B36F-122D0E5A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Bináris keresőfa </a:t>
            </a:r>
            <a:r>
              <a:rPr lang="hu-HU" dirty="0" err="1"/>
              <a:t>remMin</a:t>
            </a:r>
            <a:r>
              <a:rPr lang="hu-HU" dirty="0"/>
              <a:t> algoritmusa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  <a:p>
            <a:r>
              <a:rPr lang="hu-HU" dirty="0"/>
              <a:t>Két gyerekes belső pont törlésének segéd eljárása</a:t>
            </a:r>
          </a:p>
          <a:p>
            <a:r>
              <a:rPr lang="hu-HU" dirty="0"/>
              <a:t>Például: 30-as kulcs törlésénél használjuk:</a:t>
            </a:r>
            <a:br>
              <a:rPr lang="hu-HU" dirty="0"/>
            </a:br>
            <a:r>
              <a:rPr lang="hu-HU" dirty="0"/>
              <a:t>a 42 gyökerű részfára </a:t>
            </a:r>
            <a:r>
              <a:rPr lang="hu-HU" dirty="0" err="1"/>
              <a:t>hívódik</a:t>
            </a:r>
            <a:r>
              <a:rPr lang="hu-HU" dirty="0"/>
              <a:t> meg.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189020-8297-4EF6-B5DD-B2AD54FA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5482111-D273-4839-8929-F9FA2F7F6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17" y="2288246"/>
            <a:ext cx="4981575" cy="18954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06F1676-C390-42C1-8C19-C4C4C67A7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974" y="1541604"/>
            <a:ext cx="3146400" cy="222022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116B7D6-A518-4397-B17E-C14E1C1F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040" y="4095750"/>
            <a:ext cx="4162425" cy="2152650"/>
          </a:xfrm>
          <a:prstGeom prst="rect">
            <a:avLst/>
          </a:prstGeom>
        </p:spPr>
      </p:pic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58D3350E-77FC-45E6-9B1A-392C8F780F0D}"/>
              </a:ext>
            </a:extLst>
          </p:cNvPr>
          <p:cNvCxnSpPr/>
          <p:nvPr/>
        </p:nvCxnSpPr>
        <p:spPr>
          <a:xfrm>
            <a:off x="10130118" y="4473388"/>
            <a:ext cx="218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19">
            <a:extLst>
              <a:ext uri="{FF2B5EF4-FFF2-40B4-BE49-F238E27FC236}">
                <a16:creationId xmlns:a16="http://schemas.microsoft.com/office/drawing/2014/main" id="{40D2217B-9887-4B68-B9D4-4F4A0B07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39" y="1350720"/>
            <a:ext cx="3130188" cy="245435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052F156-9E07-4E1B-A24F-C7DE67FF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565636"/>
            <a:ext cx="10353762" cy="970450"/>
          </a:xfrm>
        </p:spPr>
        <p:txBody>
          <a:bodyPr>
            <a:normAutofit/>
          </a:bodyPr>
          <a:lstStyle/>
          <a:p>
            <a:r>
              <a:rPr lang="hu-HU" sz="2800" dirty="0" err="1"/>
              <a:t>remMin</a:t>
            </a:r>
            <a:r>
              <a:rPr lang="hu-HU" sz="2800" dirty="0"/>
              <a:t> AVL fára</a:t>
            </a:r>
            <a:endParaRPr lang="hu-HU" sz="2800" i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5BF97-805A-4A36-B36F-122D0E5A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11550"/>
            <a:ext cx="5992348" cy="4836849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AVL fa </a:t>
            </a:r>
            <a:r>
              <a:rPr lang="hu-HU" dirty="0" err="1"/>
              <a:t>remMin</a:t>
            </a:r>
            <a:r>
              <a:rPr lang="hu-HU" dirty="0"/>
              <a:t> algoritmusa: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  <a:p>
            <a:endParaRPr lang="hu-HU" dirty="0"/>
          </a:p>
          <a:p>
            <a:r>
              <a:rPr lang="hu-HU" dirty="0"/>
              <a:t>Például: 50-es kulcs törlésénél használjuk, jobb részfájának </a:t>
            </a:r>
            <a:r>
              <a:rPr lang="hu-HU" dirty="0" err="1"/>
              <a:t>mimnimumát</a:t>
            </a:r>
            <a:r>
              <a:rPr lang="hu-HU" dirty="0"/>
              <a:t> kifűzzük:</a:t>
            </a:r>
            <a:br>
              <a:rPr lang="hu-HU" dirty="0"/>
            </a:br>
            <a:r>
              <a:rPr lang="hu-HU" dirty="0"/>
              <a:t>55-öt kifűzi a fából, d-t igazra állítja.</a:t>
            </a:r>
          </a:p>
          <a:p>
            <a:r>
              <a:rPr lang="hu-HU" dirty="0"/>
              <a:t>A rekurzióból visszatérve, ha a bal részfa magassága csökken, </a:t>
            </a:r>
            <a:r>
              <a:rPr lang="hu-HU" dirty="0" err="1"/>
              <a:t>meghívódik</a:t>
            </a:r>
            <a:r>
              <a:rPr lang="hu-HU" dirty="0"/>
              <a:t> a </a:t>
            </a:r>
            <a:r>
              <a:rPr lang="hu-HU" dirty="0" err="1"/>
              <a:t>leftSubTreeShrunk</a:t>
            </a:r>
            <a:r>
              <a:rPr lang="hu-HU" dirty="0"/>
              <a:t> algoritmus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189020-8297-4EF6-B5DD-B2AD54FA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17</a:t>
            </a:fld>
            <a:endParaRPr lang="hu-HU" dirty="0"/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58D3350E-77FC-45E6-9B1A-392C8F780F0D}"/>
              </a:ext>
            </a:extLst>
          </p:cNvPr>
          <p:cNvCxnSpPr/>
          <p:nvPr/>
        </p:nvCxnSpPr>
        <p:spPr>
          <a:xfrm>
            <a:off x="10130118" y="4473388"/>
            <a:ext cx="218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B8C32A1E-6E4C-4A27-B74E-DCF99CA6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1809349"/>
            <a:ext cx="5981700" cy="2390775"/>
          </a:xfrm>
          <a:prstGeom prst="rect">
            <a:avLst/>
          </a:prstGeom>
        </p:spPr>
      </p:pic>
      <p:sp>
        <p:nvSpPr>
          <p:cNvPr id="14" name="Ellipszis 13">
            <a:extLst>
              <a:ext uri="{FF2B5EF4-FFF2-40B4-BE49-F238E27FC236}">
                <a16:creationId xmlns:a16="http://schemas.microsoft.com/office/drawing/2014/main" id="{F5948191-C6D3-4D69-8C90-963BA20EDE98}"/>
              </a:ext>
            </a:extLst>
          </p:cNvPr>
          <p:cNvSpPr/>
          <p:nvPr/>
        </p:nvSpPr>
        <p:spPr>
          <a:xfrm>
            <a:off x="7838986" y="1607211"/>
            <a:ext cx="292963" cy="2929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678705F4-8BE2-486F-B274-7528CD4C7D33}"/>
              </a:ext>
            </a:extLst>
          </p:cNvPr>
          <p:cNvSpPr/>
          <p:nvPr/>
        </p:nvSpPr>
        <p:spPr>
          <a:xfrm>
            <a:off x="8026901" y="2940338"/>
            <a:ext cx="292963" cy="29296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5427B2C7-2C6C-4C57-8C85-A6D92B2376F7}"/>
              </a:ext>
            </a:extLst>
          </p:cNvPr>
          <p:cNvSpPr/>
          <p:nvPr/>
        </p:nvSpPr>
        <p:spPr>
          <a:xfrm>
            <a:off x="1083464" y="2725437"/>
            <a:ext cx="2290052" cy="12951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6" name="Kép 25">
            <a:extLst>
              <a:ext uri="{FF2B5EF4-FFF2-40B4-BE49-F238E27FC236}">
                <a16:creationId xmlns:a16="http://schemas.microsoft.com/office/drawing/2014/main" id="{AFD17821-E43D-4CD9-AA31-4907DAEC4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487" y="4020619"/>
            <a:ext cx="3105239" cy="2434354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568699F4-5D64-4B76-ACBE-307A082431E1}"/>
              </a:ext>
            </a:extLst>
          </p:cNvPr>
          <p:cNvSpPr/>
          <p:nvPr/>
        </p:nvSpPr>
        <p:spPr>
          <a:xfrm>
            <a:off x="3405046" y="3678621"/>
            <a:ext cx="2564829" cy="3419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B9FF63B4-1EA9-4756-A9F3-E46D815AB4A0}"/>
              </a:ext>
            </a:extLst>
          </p:cNvPr>
          <p:cNvSpPr/>
          <p:nvPr/>
        </p:nvSpPr>
        <p:spPr>
          <a:xfrm>
            <a:off x="9573442" y="4155454"/>
            <a:ext cx="391504" cy="39150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9ADA285E-A6F9-4737-9D0B-A18A437A3A05}"/>
              </a:ext>
            </a:extLst>
          </p:cNvPr>
          <p:cNvCxnSpPr/>
          <p:nvPr/>
        </p:nvCxnSpPr>
        <p:spPr>
          <a:xfrm flipV="1">
            <a:off x="5969875" y="2577896"/>
            <a:ext cx="2459422" cy="110072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64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75BA90-C986-417B-94BD-7E8EE45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0008"/>
          </a:xfrm>
        </p:spPr>
        <p:txBody>
          <a:bodyPr>
            <a:normAutofit/>
          </a:bodyPr>
          <a:lstStyle/>
          <a:p>
            <a:r>
              <a:rPr lang="hu-HU" sz="2800" dirty="0" err="1"/>
              <a:t>leftSubTreeShrunk</a:t>
            </a:r>
            <a:endParaRPr lang="hu-HU" sz="2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3DBDD1-FFEB-43A0-86C7-B718538C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206" y="1314934"/>
            <a:ext cx="5510350" cy="1979319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Visszatérve a rekurzív hívásból </a:t>
            </a:r>
            <a:r>
              <a:rPr lang="hu-HU" i="1" dirty="0"/>
              <a:t>t</a:t>
            </a:r>
            <a:r>
              <a:rPr lang="hu-HU" dirty="0"/>
              <a:t> a 63-as csúcsra mutat, d igaz</a:t>
            </a:r>
          </a:p>
          <a:p>
            <a:r>
              <a:rPr lang="hu-HU" dirty="0"/>
              <a:t>Meghívja „</a:t>
            </a:r>
            <a:r>
              <a:rPr lang="hu-HU" dirty="0" err="1"/>
              <a:t>leftSubTreeShrunk</a:t>
            </a:r>
            <a:r>
              <a:rPr lang="hu-HU" dirty="0"/>
              <a:t>” algoritmust,</a:t>
            </a:r>
          </a:p>
          <a:p>
            <a:r>
              <a:rPr lang="hu-HU" dirty="0"/>
              <a:t>t </a:t>
            </a:r>
            <a:r>
              <a:rPr lang="hu-HU" dirty="0" err="1"/>
              <a:t>balance</a:t>
            </a:r>
            <a:r>
              <a:rPr lang="hu-HU" dirty="0"/>
              <a:t>=-1, tehát a jobb ágon fut, </a:t>
            </a:r>
          </a:p>
          <a:p>
            <a:r>
              <a:rPr lang="hu-HU" dirty="0"/>
              <a:t>t </a:t>
            </a:r>
            <a:r>
              <a:rPr lang="hu-HU" dirty="0" err="1"/>
              <a:t>balance</a:t>
            </a:r>
            <a:r>
              <a:rPr lang="hu-HU" dirty="0"/>
              <a:t>=0 lesz, d tehát újból igazra </a:t>
            </a:r>
            <a:r>
              <a:rPr lang="hu-HU" dirty="0" err="1"/>
              <a:t>állítódik</a:t>
            </a:r>
            <a:r>
              <a:rPr lang="hu-HU" dirty="0"/>
              <a:t>, folytatódik az átcímkézés.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6882373-A1B5-4272-8934-62671FC9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18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B5B5B20-65E5-4341-BD15-2D9E61F4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26" y="3151095"/>
            <a:ext cx="4375901" cy="144487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F56F923-F27A-44BD-842B-75FFE1062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08" y="4803527"/>
            <a:ext cx="5510350" cy="1444873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F1E29184-F845-4260-BDE2-2C1B822DE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772" y="3371587"/>
            <a:ext cx="3105239" cy="243435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86660603-36E3-4275-8308-9BA6D3C86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465" y="1264435"/>
            <a:ext cx="4333780" cy="1732132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D5839371-B69B-4798-8906-7EBDDE8B6DB8}"/>
              </a:ext>
            </a:extLst>
          </p:cNvPr>
          <p:cNvSpPr txBox="1"/>
          <p:nvPr/>
        </p:nvSpPr>
        <p:spPr>
          <a:xfrm>
            <a:off x="8478173" y="4456595"/>
            <a:ext cx="17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388921C-9BEE-4B28-BA72-C85ED8E957DF}"/>
              </a:ext>
            </a:extLst>
          </p:cNvPr>
          <p:cNvSpPr/>
          <p:nvPr/>
        </p:nvSpPr>
        <p:spPr>
          <a:xfrm>
            <a:off x="3361267" y="3937000"/>
            <a:ext cx="1871133" cy="51959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0D87C64-69BA-432C-8659-2381998ABCCC}"/>
              </a:ext>
            </a:extLst>
          </p:cNvPr>
          <p:cNvSpPr/>
          <p:nvPr/>
        </p:nvSpPr>
        <p:spPr>
          <a:xfrm>
            <a:off x="2798966" y="2638976"/>
            <a:ext cx="1878137" cy="198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96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5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C7C05FD-2DF3-426E-8448-59B128984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74" y="3561784"/>
            <a:ext cx="3421237" cy="268661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075BA90-C986-417B-94BD-7E8EE45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0008"/>
          </a:xfrm>
        </p:spPr>
        <p:txBody>
          <a:bodyPr>
            <a:normAutofit/>
          </a:bodyPr>
          <a:lstStyle/>
          <a:p>
            <a:r>
              <a:rPr lang="hu-HU" sz="2800" dirty="0" err="1"/>
              <a:t>leftSubTreeShrunk</a:t>
            </a:r>
            <a:endParaRPr lang="hu-HU" sz="2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3DBDD1-FFEB-43A0-86C7-B718538C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206" y="1314934"/>
            <a:ext cx="5510350" cy="2291866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Most</a:t>
            </a:r>
            <a:r>
              <a:rPr lang="hu-HU" i="1" dirty="0"/>
              <a:t> t</a:t>
            </a:r>
            <a:r>
              <a:rPr lang="hu-HU" dirty="0"/>
              <a:t> a 70-es csúcsra mutat, d igaz,</a:t>
            </a:r>
          </a:p>
          <a:p>
            <a:r>
              <a:rPr lang="hu-HU" dirty="0"/>
              <a:t>Meghívja „</a:t>
            </a:r>
            <a:r>
              <a:rPr lang="hu-HU" dirty="0" err="1"/>
              <a:t>leftSubTreeShrunk</a:t>
            </a:r>
            <a:r>
              <a:rPr lang="hu-HU" dirty="0"/>
              <a:t>” algoritmust,</a:t>
            </a:r>
          </a:p>
          <a:p>
            <a:r>
              <a:rPr lang="hu-HU" dirty="0"/>
              <a:t>t </a:t>
            </a:r>
            <a:r>
              <a:rPr lang="hu-HU" dirty="0" err="1"/>
              <a:t>balance</a:t>
            </a:r>
            <a:r>
              <a:rPr lang="hu-HU" dirty="0"/>
              <a:t>=0, tehát a jobb ágon fut, t </a:t>
            </a:r>
            <a:r>
              <a:rPr lang="hu-HU" dirty="0" err="1"/>
              <a:t>balance</a:t>
            </a:r>
            <a:r>
              <a:rPr lang="hu-HU" dirty="0"/>
              <a:t>=1 lesz, d tehát  hamis: nem változott a 70-es részfa magassága, ilyenkor vége az átcímkézésnek. </a:t>
            </a:r>
          </a:p>
          <a:p>
            <a:r>
              <a:rPr lang="hu-HU" dirty="0" err="1"/>
              <a:t>AVLremMin</a:t>
            </a:r>
            <a:r>
              <a:rPr lang="hu-HU" dirty="0"/>
              <a:t> visszaért a hívás helyére, ezért itt vége az algoritmusnak!</a:t>
            </a:r>
          </a:p>
          <a:p>
            <a:r>
              <a:rPr lang="hu-HU" dirty="0"/>
              <a:t>Még hátra van az 55 befűzése a 50-es helyére.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6882373-A1B5-4272-8934-62671FC9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19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B5B5B20-65E5-4341-BD15-2D9E61F43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26" y="3151095"/>
            <a:ext cx="4375901" cy="144487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F56F923-F27A-44BD-842B-75FFE1062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08" y="4803527"/>
            <a:ext cx="5510350" cy="1444873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86660603-36E3-4275-8308-9BA6D3C86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465" y="1264435"/>
            <a:ext cx="4333780" cy="1732132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D5839371-B69B-4798-8906-7EBDDE8B6DB8}"/>
              </a:ext>
            </a:extLst>
          </p:cNvPr>
          <p:cNvSpPr txBox="1"/>
          <p:nvPr/>
        </p:nvSpPr>
        <p:spPr>
          <a:xfrm>
            <a:off x="8792743" y="4012709"/>
            <a:ext cx="17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B78F17EA-3B21-4EA8-A712-C34E3DDD85DE}"/>
              </a:ext>
            </a:extLst>
          </p:cNvPr>
          <p:cNvSpPr/>
          <p:nvPr/>
        </p:nvSpPr>
        <p:spPr>
          <a:xfrm>
            <a:off x="3361267" y="3928533"/>
            <a:ext cx="1879600" cy="57534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B2DC440D-E9D9-48DB-A35E-2E9F5392F998}"/>
              </a:ext>
            </a:extLst>
          </p:cNvPr>
          <p:cNvSpPr/>
          <p:nvPr/>
        </p:nvSpPr>
        <p:spPr>
          <a:xfrm>
            <a:off x="2767427" y="2641021"/>
            <a:ext cx="1879600" cy="21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59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86F5CC-A0F5-433F-8A12-BDBFCBA5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hu-HU" sz="2000" dirty="0"/>
              <a:t>Tartalom:</a:t>
            </a:r>
            <a:br>
              <a:rPr lang="hu-HU" sz="2000" dirty="0"/>
            </a:br>
            <a:r>
              <a:rPr lang="hu-HU" sz="2000" dirty="0"/>
              <a:t>Veszteség mentes adattömörítés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42A97-CA6C-4AF7-B0B0-AF2A6A7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hu-HU" dirty="0">
                <a:hlinkClick r:id="rId3" action="ppaction://hlinksldjump"/>
              </a:rPr>
              <a:t>AVL beszúrás algoritmusának működése</a:t>
            </a:r>
            <a:endParaRPr lang="hu-HU" dirty="0"/>
          </a:p>
          <a:p>
            <a:r>
              <a:rPr lang="hu-HU" dirty="0">
                <a:hlinkClick r:id="rId4" action="ppaction://hlinksldjump"/>
              </a:rPr>
              <a:t>Törlés AVL fából</a:t>
            </a:r>
            <a:endParaRPr lang="hu-HU" dirty="0"/>
          </a:p>
          <a:p>
            <a:r>
              <a:rPr lang="hu-HU" dirty="0">
                <a:hlinkClick r:id="rId5" action="ppaction://hlinksldjump"/>
              </a:rPr>
              <a:t>Két új forgatási séma</a:t>
            </a:r>
            <a:endParaRPr lang="hu-HU" dirty="0"/>
          </a:p>
          <a:p>
            <a:r>
              <a:rPr lang="hu-HU" dirty="0">
                <a:hlinkClick r:id="rId6" action="ppaction://hlinksldjump"/>
              </a:rPr>
              <a:t>Példák törlésre</a:t>
            </a:r>
            <a:endParaRPr lang="hu-HU" dirty="0"/>
          </a:p>
          <a:p>
            <a:r>
              <a:rPr lang="hu-HU" dirty="0" err="1">
                <a:hlinkClick r:id="rId7" action="ppaction://hlinksldjump"/>
              </a:rPr>
              <a:t>AVLremMin</a:t>
            </a:r>
            <a:endParaRPr lang="hu-HU" dirty="0"/>
          </a:p>
          <a:p>
            <a:r>
              <a:rPr lang="hu-HU" dirty="0" err="1">
                <a:hlinkClick r:id="rId8" action="ppaction://hlinksldjump"/>
              </a:rPr>
              <a:t>leftSubTreeShrunk</a:t>
            </a:r>
            <a:endParaRPr lang="hu-HU" dirty="0"/>
          </a:p>
          <a:p>
            <a:r>
              <a:rPr lang="hu-HU" dirty="0" err="1">
                <a:hlinkClick r:id="rId9" action="ppaction://hlinksldjump"/>
              </a:rPr>
              <a:t>AVLdel</a:t>
            </a:r>
            <a:endParaRPr lang="hu-HU" dirty="0"/>
          </a:p>
          <a:p>
            <a:r>
              <a:rPr lang="hu-HU" dirty="0" err="1">
                <a:hlinkClick r:id="rId10" action="ppaction://hlinksldjump"/>
              </a:rPr>
              <a:t>rightSubTreeShrunk</a:t>
            </a:r>
            <a:endParaRPr lang="hu-HU" dirty="0"/>
          </a:p>
          <a:p>
            <a:r>
              <a:rPr lang="hu-HU" dirty="0">
                <a:hlinkClick r:id="rId11" action="ppaction://hlinksldjump"/>
              </a:rPr>
              <a:t>Fibonacci AVL fák</a:t>
            </a:r>
            <a:endParaRPr lang="hu-HU" dirty="0"/>
          </a:p>
          <a:p>
            <a:r>
              <a:rPr lang="hu-HU" dirty="0">
                <a:hlinkClick r:id="" action="ppaction://noaction"/>
              </a:rPr>
              <a:t>Szorgalmi házi feladat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A016A9-6CE8-48D5-A309-EEEFE28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86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9AF714-851C-482D-A7D9-1C0F52B4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08482"/>
          </a:xfrm>
        </p:spPr>
        <p:txBody>
          <a:bodyPr>
            <a:normAutofit/>
          </a:bodyPr>
          <a:lstStyle/>
          <a:p>
            <a:r>
              <a:rPr lang="hu-HU" sz="2800" dirty="0"/>
              <a:t>Végül az 50 törlése után kapott fa így fog majd kinézni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205109C-091A-4497-8D06-9DF59D24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20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A706ED3-EE1F-4A01-AD83-CC4F7582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64" y="3014805"/>
            <a:ext cx="3535565" cy="2776395"/>
          </a:xfrm>
          <a:prstGeom prst="rect">
            <a:avLst/>
          </a:prstGeom>
        </p:spPr>
      </p:pic>
      <p:sp>
        <p:nvSpPr>
          <p:cNvPr id="10" name="Tartalom helye 9">
            <a:extLst>
              <a:ext uri="{FF2B5EF4-FFF2-40B4-BE49-F238E27FC236}">
                <a16:creationId xmlns:a16="http://schemas.microsoft.com/office/drawing/2014/main" id="{3CAD9B3E-7E4F-4D6A-98FA-4B87D3ED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55 lett az új gyökér, balansz nem változik!</a:t>
            </a:r>
          </a:p>
          <a:p>
            <a:r>
              <a:rPr lang="hu-HU" dirty="0"/>
              <a:t>A törlő algoritmus felsőbb szintjeinek működésére még visszatérünk, az </a:t>
            </a:r>
            <a:r>
              <a:rPr lang="hu-HU" dirty="0" err="1"/>
              <a:t>AVLremMin</a:t>
            </a:r>
            <a:r>
              <a:rPr lang="hu-HU" dirty="0"/>
              <a:t> egy kis részfeladat megoldását végzi.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1A385811-F2A3-49E2-9AF4-47362B878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448" y="3023464"/>
            <a:ext cx="3164890" cy="27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A41779-1358-421A-8311-D06559F5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22050"/>
          </a:xfrm>
        </p:spPr>
        <p:txBody>
          <a:bodyPr>
            <a:normAutofit/>
          </a:bodyPr>
          <a:lstStyle/>
          <a:p>
            <a:r>
              <a:rPr lang="hu-HU" sz="2800" dirty="0" err="1"/>
              <a:t>remMin</a:t>
            </a:r>
            <a:r>
              <a:rPr lang="hu-HU" sz="2800" dirty="0"/>
              <a:t> egy olyan esetre, amikor forgatás is szükséges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B236B6-CB56-4896-BDE5-84F2B433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847813" cy="4313244"/>
          </a:xfrm>
        </p:spPr>
        <p:txBody>
          <a:bodyPr/>
          <a:lstStyle/>
          <a:p>
            <a:r>
              <a:rPr lang="hu-HU" dirty="0"/>
              <a:t>A képen látható AVL fából a gyökér elemet, az 50-es kulcsot fogjuk törölni.</a:t>
            </a:r>
          </a:p>
          <a:p>
            <a:r>
              <a:rPr lang="hu-HU" dirty="0"/>
              <a:t>Az </a:t>
            </a:r>
            <a:r>
              <a:rPr lang="hu-HU" dirty="0" err="1"/>
              <a:t>AVLremMin</a:t>
            </a:r>
            <a:r>
              <a:rPr lang="hu-HU" dirty="0"/>
              <a:t> algoritmus a t-&gt;</a:t>
            </a:r>
            <a:r>
              <a:rPr lang="hu-HU" dirty="0" err="1"/>
              <a:t>right</a:t>
            </a:r>
            <a:r>
              <a:rPr lang="hu-HU" dirty="0"/>
              <a:t> részfára </a:t>
            </a:r>
            <a:r>
              <a:rPr lang="hu-HU" dirty="0" err="1"/>
              <a:t>hívódik</a:t>
            </a:r>
            <a:r>
              <a:rPr lang="hu-HU" dirty="0"/>
              <a:t> meg, azaz a 70-es gyökerű részfára.</a:t>
            </a:r>
          </a:p>
          <a:p>
            <a:r>
              <a:rPr lang="hu-HU" dirty="0"/>
              <a:t>Leszaladunk balra, és kifűzzük az 55-ös elemet, ami egy levél.</a:t>
            </a:r>
          </a:p>
          <a:p>
            <a:r>
              <a:rPr lang="hu-HU" dirty="0"/>
              <a:t>Majd t a 62-es csúcsra mutat, és belépünk a </a:t>
            </a:r>
            <a:r>
              <a:rPr lang="hu-HU" dirty="0" err="1"/>
              <a:t>leftSubTreeShrunk</a:t>
            </a:r>
            <a:r>
              <a:rPr lang="hu-HU" dirty="0"/>
              <a:t> algoritmusba.</a:t>
            </a:r>
          </a:p>
          <a:p>
            <a:r>
              <a:rPr lang="hu-HU" dirty="0"/>
              <a:t>Innen kövessük tovább a lépéseket.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DA825E-7A3D-44AE-B002-188A16DB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21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2670A4E-0F4C-4E61-9016-B2590182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33" y="1876425"/>
            <a:ext cx="4324350" cy="3105150"/>
          </a:xfrm>
          <a:prstGeom prst="rect">
            <a:avLst/>
          </a:prstGeom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8CA6734E-D854-44FA-84CB-1AF0D9EECD65}"/>
              </a:ext>
            </a:extLst>
          </p:cNvPr>
          <p:cNvSpPr/>
          <p:nvPr/>
        </p:nvSpPr>
        <p:spPr>
          <a:xfrm>
            <a:off x="8140824" y="2192786"/>
            <a:ext cx="275208" cy="2752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976A053-E208-4AF5-A148-572E38AF2685}"/>
              </a:ext>
            </a:extLst>
          </p:cNvPr>
          <p:cNvSpPr txBox="1"/>
          <p:nvPr/>
        </p:nvSpPr>
        <p:spPr>
          <a:xfrm>
            <a:off x="8416032" y="2172942"/>
            <a:ext cx="134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i="1" dirty="0">
                <a:solidFill>
                  <a:schemeClr val="bg1"/>
                </a:solidFill>
              </a:rPr>
              <a:t>törlendő kulcs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E4B21FCD-BD51-486F-B2A5-F9EF5E6FB4EB}"/>
              </a:ext>
            </a:extLst>
          </p:cNvPr>
          <p:cNvSpPr/>
          <p:nvPr/>
        </p:nvSpPr>
        <p:spPr>
          <a:xfrm>
            <a:off x="8331696" y="3613212"/>
            <a:ext cx="275208" cy="27520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71F3E-F0E4-48F2-BA59-637C1872DDA2}"/>
              </a:ext>
            </a:extLst>
          </p:cNvPr>
          <p:cNvSpPr txBox="1"/>
          <p:nvPr/>
        </p:nvSpPr>
        <p:spPr>
          <a:xfrm>
            <a:off x="7821231" y="3879536"/>
            <a:ext cx="108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200" i="1" dirty="0">
                <a:solidFill>
                  <a:schemeClr val="bg1"/>
                </a:solidFill>
              </a:rPr>
              <a:t>ezt kifűzzük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35FC14D-46E2-4FD1-882D-4F18BC1FDC79}"/>
              </a:ext>
            </a:extLst>
          </p:cNvPr>
          <p:cNvSpPr txBox="1"/>
          <p:nvPr/>
        </p:nvSpPr>
        <p:spPr>
          <a:xfrm>
            <a:off x="8331696" y="3115733"/>
            <a:ext cx="16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392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75BA90-C986-417B-94BD-7E8EE45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0008"/>
          </a:xfrm>
        </p:spPr>
        <p:txBody>
          <a:bodyPr>
            <a:normAutofit/>
          </a:bodyPr>
          <a:lstStyle/>
          <a:p>
            <a:r>
              <a:rPr lang="hu-HU" sz="2800" dirty="0" err="1"/>
              <a:t>leftSubTreeShrunk</a:t>
            </a:r>
            <a:endParaRPr lang="hu-HU" sz="2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3DBDD1-FFEB-43A0-86C7-B718538C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206" y="1314934"/>
            <a:ext cx="5510350" cy="1681633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Most</a:t>
            </a:r>
            <a:r>
              <a:rPr lang="hu-HU" i="1" dirty="0"/>
              <a:t> t</a:t>
            </a:r>
            <a:r>
              <a:rPr lang="hu-HU" dirty="0"/>
              <a:t> a 62-es csúcsra mutat, d igaz,</a:t>
            </a:r>
          </a:p>
          <a:p>
            <a:r>
              <a:rPr lang="hu-HU" dirty="0"/>
              <a:t>Meghívja „</a:t>
            </a:r>
            <a:r>
              <a:rPr lang="hu-HU" dirty="0" err="1"/>
              <a:t>leftSubTreeShrunk</a:t>
            </a:r>
            <a:r>
              <a:rPr lang="hu-HU" dirty="0"/>
              <a:t>” algoritmust,</a:t>
            </a:r>
          </a:p>
          <a:p>
            <a:r>
              <a:rPr lang="hu-HU" dirty="0"/>
              <a:t>t </a:t>
            </a:r>
            <a:r>
              <a:rPr lang="hu-HU" dirty="0" err="1"/>
              <a:t>balance</a:t>
            </a:r>
            <a:r>
              <a:rPr lang="hu-HU" dirty="0"/>
              <a:t> eredeti értéke 1, tehát a bal ágon fut, </a:t>
            </a:r>
            <a:r>
              <a:rPr lang="hu-HU" dirty="0" err="1"/>
              <a:t>meghívódik</a:t>
            </a:r>
            <a:r>
              <a:rPr lang="hu-HU" dirty="0"/>
              <a:t> </a:t>
            </a:r>
            <a:r>
              <a:rPr lang="hu-HU" dirty="0" err="1"/>
              <a:t>balance_PP</a:t>
            </a:r>
            <a:endParaRPr lang="hu-HU" dirty="0"/>
          </a:p>
          <a:p>
            <a:r>
              <a:rPr lang="hu-HU" dirty="0"/>
              <a:t>t jobb gyerekének balansz értéke -1, </a:t>
            </a:r>
          </a:p>
          <a:p>
            <a:r>
              <a:rPr lang="hu-HU" dirty="0"/>
              <a:t>tehát </a:t>
            </a:r>
            <a:r>
              <a:rPr lang="hu-HU" dirty="0" err="1"/>
              <a:t>végrehajtódik</a:t>
            </a:r>
            <a:r>
              <a:rPr lang="hu-HU" dirty="0"/>
              <a:t> egy (++,-) forgatás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6882373-A1B5-4272-8934-62671FC9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22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B5B5B20-65E5-4341-BD15-2D9E61F4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26" y="3151095"/>
            <a:ext cx="4375901" cy="144487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F56F923-F27A-44BD-842B-75FFE1062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08" y="4803527"/>
            <a:ext cx="5510350" cy="1444873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86660603-36E3-4275-8308-9BA6D3C86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465" y="1264435"/>
            <a:ext cx="4333780" cy="1732132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D5839371-B69B-4798-8906-7EBDDE8B6DB8}"/>
              </a:ext>
            </a:extLst>
          </p:cNvPr>
          <p:cNvSpPr txBox="1"/>
          <p:nvPr/>
        </p:nvSpPr>
        <p:spPr>
          <a:xfrm>
            <a:off x="8792743" y="4012709"/>
            <a:ext cx="17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E51A4D8-DB59-41AB-BE01-6D76C600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627" y="3121893"/>
            <a:ext cx="4124325" cy="31051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49C0AF6-DBE8-427D-9BD9-72F804CCEA1E}"/>
              </a:ext>
            </a:extLst>
          </p:cNvPr>
          <p:cNvSpPr txBox="1"/>
          <p:nvPr/>
        </p:nvSpPr>
        <p:spPr>
          <a:xfrm>
            <a:off x="8238478" y="4320486"/>
            <a:ext cx="17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1845A24-2581-4202-AA4E-21C6B613A0D5}"/>
              </a:ext>
            </a:extLst>
          </p:cNvPr>
          <p:cNvSpPr/>
          <p:nvPr/>
        </p:nvSpPr>
        <p:spPr>
          <a:xfrm>
            <a:off x="1244600" y="3945467"/>
            <a:ext cx="2074333" cy="533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62E48C7-7BEF-4EDF-93E5-1C3113B41CCE}"/>
              </a:ext>
            </a:extLst>
          </p:cNvPr>
          <p:cNvSpPr/>
          <p:nvPr/>
        </p:nvSpPr>
        <p:spPr>
          <a:xfrm>
            <a:off x="944663" y="5444067"/>
            <a:ext cx="1756202" cy="7196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735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75BA90-C986-417B-94BD-7E8EE45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0008"/>
          </a:xfrm>
        </p:spPr>
        <p:txBody>
          <a:bodyPr>
            <a:normAutofit/>
          </a:bodyPr>
          <a:lstStyle/>
          <a:p>
            <a:r>
              <a:rPr lang="hu-HU" sz="2800" dirty="0" err="1"/>
              <a:t>leftSubTreeShrunk</a:t>
            </a:r>
            <a:endParaRPr lang="hu-HU" sz="2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3DBDD1-FFEB-43A0-86C7-B718538C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206" y="1314934"/>
            <a:ext cx="5510350" cy="1681633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Most</a:t>
            </a:r>
            <a:r>
              <a:rPr lang="hu-HU" i="1" dirty="0"/>
              <a:t> t</a:t>
            </a:r>
            <a:r>
              <a:rPr lang="hu-HU" dirty="0"/>
              <a:t> a 70-es csúcsra mutat, d igaz,</a:t>
            </a:r>
          </a:p>
          <a:p>
            <a:r>
              <a:rPr lang="hu-HU" dirty="0"/>
              <a:t>Meghívja „</a:t>
            </a:r>
            <a:r>
              <a:rPr lang="hu-HU" dirty="0" err="1"/>
              <a:t>leftSubTreeShrunk</a:t>
            </a:r>
            <a:r>
              <a:rPr lang="hu-HU" dirty="0"/>
              <a:t>” algoritmust,</a:t>
            </a:r>
          </a:p>
          <a:p>
            <a:r>
              <a:rPr lang="hu-HU" dirty="0"/>
              <a:t>t </a:t>
            </a:r>
            <a:r>
              <a:rPr lang="hu-HU" dirty="0" err="1"/>
              <a:t>balance</a:t>
            </a:r>
            <a:r>
              <a:rPr lang="hu-HU" dirty="0"/>
              <a:t> eredeti értéke 1, tehát a bal ágon fut, </a:t>
            </a:r>
            <a:r>
              <a:rPr lang="hu-HU" dirty="0" err="1"/>
              <a:t>meghívódik</a:t>
            </a:r>
            <a:r>
              <a:rPr lang="hu-HU" dirty="0"/>
              <a:t> </a:t>
            </a:r>
            <a:r>
              <a:rPr lang="hu-HU" dirty="0" err="1"/>
              <a:t>balance_PP</a:t>
            </a:r>
            <a:endParaRPr lang="hu-HU" dirty="0"/>
          </a:p>
          <a:p>
            <a:r>
              <a:rPr lang="hu-HU" dirty="0"/>
              <a:t>t jobb gyerekének balansz értéke 1, tehát </a:t>
            </a:r>
            <a:r>
              <a:rPr lang="hu-HU" dirty="0" err="1"/>
              <a:t>végrehajtódik</a:t>
            </a:r>
            <a:r>
              <a:rPr lang="hu-HU" dirty="0"/>
              <a:t> egy (++,+) forgatás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6882373-A1B5-4272-8934-62671FC9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23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B5B5B20-65E5-4341-BD15-2D9E61F4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26" y="3151095"/>
            <a:ext cx="4375901" cy="144487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F56F923-F27A-44BD-842B-75FFE1062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08" y="4803527"/>
            <a:ext cx="5510350" cy="1444873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86660603-36E3-4275-8308-9BA6D3C86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465" y="1264435"/>
            <a:ext cx="4333780" cy="1732132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D5839371-B69B-4798-8906-7EBDDE8B6DB8}"/>
              </a:ext>
            </a:extLst>
          </p:cNvPr>
          <p:cNvSpPr txBox="1"/>
          <p:nvPr/>
        </p:nvSpPr>
        <p:spPr>
          <a:xfrm>
            <a:off x="8792743" y="4012709"/>
            <a:ext cx="17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49C0AF6-DBE8-427D-9BD9-72F804CCEA1E}"/>
              </a:ext>
            </a:extLst>
          </p:cNvPr>
          <p:cNvSpPr txBox="1"/>
          <p:nvPr/>
        </p:nvSpPr>
        <p:spPr>
          <a:xfrm>
            <a:off x="8238478" y="4320486"/>
            <a:ext cx="17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49F9967-2B52-457C-B545-9EF77C781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714" y="2960687"/>
            <a:ext cx="4038600" cy="310515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0300E629-0131-44F5-9264-980AED6B68B2}"/>
              </a:ext>
            </a:extLst>
          </p:cNvPr>
          <p:cNvSpPr txBox="1"/>
          <p:nvPr/>
        </p:nvSpPr>
        <p:spPr>
          <a:xfrm>
            <a:off x="8691239" y="3773010"/>
            <a:ext cx="17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20DD569C-69ED-4BF2-B576-C8C491EBF66D}"/>
              </a:ext>
            </a:extLst>
          </p:cNvPr>
          <p:cNvSpPr/>
          <p:nvPr/>
        </p:nvSpPr>
        <p:spPr>
          <a:xfrm>
            <a:off x="1244600" y="3945467"/>
            <a:ext cx="2074333" cy="533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8F035DBA-9E17-4A59-B004-387E65F51BD9}"/>
              </a:ext>
            </a:extLst>
          </p:cNvPr>
          <p:cNvSpPr/>
          <p:nvPr/>
        </p:nvSpPr>
        <p:spPr>
          <a:xfrm>
            <a:off x="4524426" y="5444067"/>
            <a:ext cx="1756202" cy="7196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0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4E0C21-8EC3-431B-A778-F76FE0C9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Folytatás?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562705-7537-4982-9402-5C639287C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877622" cy="4058751"/>
          </a:xfrm>
        </p:spPr>
        <p:txBody>
          <a:bodyPr/>
          <a:lstStyle/>
          <a:p>
            <a:r>
              <a:rPr lang="hu-HU" dirty="0"/>
              <a:t>Ezzel az </a:t>
            </a:r>
            <a:r>
              <a:rPr lang="hu-HU" dirty="0" err="1"/>
              <a:t>AVLremMin</a:t>
            </a:r>
            <a:r>
              <a:rPr lang="hu-HU" dirty="0"/>
              <a:t> algoritmus véget ért.</a:t>
            </a:r>
          </a:p>
          <a:p>
            <a:r>
              <a:rPr lang="hu-HU" dirty="0"/>
              <a:t>De még nincs a helyén az 55-ös </a:t>
            </a:r>
            <a:r>
              <a:rPr lang="hu-HU" dirty="0" err="1"/>
              <a:t>Node</a:t>
            </a:r>
            <a:r>
              <a:rPr lang="hu-HU" dirty="0"/>
              <a:t>, és a fa gyökerének egyensúlya sincs rendben.</a:t>
            </a:r>
          </a:p>
          <a:p>
            <a:r>
              <a:rPr lang="hu-HU" dirty="0"/>
              <a:t>Hogy ezeket az utolsó lépéseket is megértsük, meg kell nézni, hogyan működik a kulcs törlő algoritmus AVL fa esetén.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78713D9-4FAF-4398-AF9B-E7168EA7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9AF73E9-0AC7-4FF7-8B7D-7BF072D5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27" y="1732448"/>
            <a:ext cx="5069655" cy="32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3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56EAD69D-DE22-4808-89B1-1EA05257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83" y="1620412"/>
            <a:ext cx="5120313" cy="235308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8E65686-783B-42F4-A3F4-2707D3F4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6536"/>
            <a:ext cx="10353762" cy="881848"/>
          </a:xfrm>
        </p:spPr>
        <p:txBody>
          <a:bodyPr>
            <a:normAutofit fontScale="90000"/>
          </a:bodyPr>
          <a:lstStyle/>
          <a:p>
            <a:r>
              <a:rPr lang="hu-HU" sz="2800" dirty="0"/>
              <a:t>Előtte nézzünk meg egy összefoglaló ábrát a </a:t>
            </a:r>
            <a:r>
              <a:rPr lang="hu-HU" sz="2800" dirty="0" err="1"/>
              <a:t>leftSubTreeShrunk</a:t>
            </a:r>
            <a:r>
              <a:rPr lang="hu-HU" sz="2800" dirty="0"/>
              <a:t> és a </a:t>
            </a:r>
            <a:r>
              <a:rPr lang="hu-HU" sz="2800" dirty="0" err="1"/>
              <a:t>balancePP</a:t>
            </a:r>
            <a:r>
              <a:rPr lang="hu-HU" sz="2800" dirty="0"/>
              <a:t> algoritmusok működéséről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0DC7F5-3586-4906-BB08-8B31B3620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3" y="1509204"/>
            <a:ext cx="10859184" cy="4281997"/>
          </a:xfrm>
        </p:spPr>
        <p:txBody>
          <a:bodyPr>
            <a:normAutofit/>
          </a:bodyPr>
          <a:lstStyle/>
          <a:p>
            <a:r>
              <a:rPr lang="hu-HU" sz="1800" dirty="0" err="1"/>
              <a:t>leftSubTreeShrunk</a:t>
            </a:r>
            <a:r>
              <a:rPr lang="hu-HU" sz="1800" dirty="0"/>
              <a:t>(&amp;</a:t>
            </a:r>
            <a:r>
              <a:rPr lang="hu-HU" sz="1800" dirty="0" err="1"/>
              <a:t>t:Node</a:t>
            </a:r>
            <a:r>
              <a:rPr lang="hu-HU" sz="1800" dirty="0"/>
              <a:t>*; &amp;</a:t>
            </a:r>
            <a:r>
              <a:rPr lang="hu-HU" sz="1800" dirty="0" err="1"/>
              <a:t>d:B</a:t>
            </a:r>
            <a:r>
              <a:rPr lang="hu-HU" sz="1800" dirty="0"/>
              <a:t>) esetei:</a:t>
            </a: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endParaRPr lang="hu-HU" sz="1800" dirty="0"/>
          </a:p>
          <a:p>
            <a:r>
              <a:rPr lang="hu-HU" sz="1800" dirty="0" err="1"/>
              <a:t>balance_PP</a:t>
            </a:r>
            <a:r>
              <a:rPr lang="hu-HU" sz="1800" dirty="0"/>
              <a:t>(&amp;</a:t>
            </a:r>
            <a:r>
              <a:rPr lang="hu-HU" sz="1800" dirty="0" err="1"/>
              <a:t>t:Node</a:t>
            </a:r>
            <a:r>
              <a:rPr lang="hu-HU" sz="1800" dirty="0"/>
              <a:t>*; &amp;</a:t>
            </a:r>
            <a:r>
              <a:rPr lang="hu-HU" sz="1800" dirty="0" err="1"/>
              <a:t>d:B</a:t>
            </a:r>
            <a:r>
              <a:rPr lang="hu-HU" sz="1800" dirty="0"/>
              <a:t>) esetei: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833C5CC-3D33-4389-990F-7912FE82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25</a:t>
            </a:fld>
            <a:endParaRPr lang="hu-HU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90623829-EBBD-4C79-BCDC-400E8962E5B9}"/>
              </a:ext>
            </a:extLst>
          </p:cNvPr>
          <p:cNvCxnSpPr>
            <a:cxnSpLocks/>
          </p:cNvCxnSpPr>
          <p:nvPr/>
        </p:nvCxnSpPr>
        <p:spPr>
          <a:xfrm flipH="1">
            <a:off x="7696939" y="3810653"/>
            <a:ext cx="1625737" cy="5481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C98497F4-2AF4-436F-936D-0ADD3A89C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6" y="2129985"/>
            <a:ext cx="4039924" cy="133393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9054DCD-CFAB-415C-9260-802836819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4" y="5061322"/>
            <a:ext cx="4527189" cy="1187078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C2F5A2A-C91D-42D4-AE11-908A5A6A1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902" y="4443248"/>
            <a:ext cx="4664192" cy="20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9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EFAFE7-9AE5-47E1-AA5B-D08E9619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91391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AVLdel</a:t>
            </a:r>
            <a:r>
              <a:rPr lang="hu-HU" dirty="0"/>
              <a:t> </a:t>
            </a:r>
            <a:r>
              <a:rPr lang="hu-HU" sz="2800" dirty="0"/>
              <a:t>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EB92CD-FAAA-40C5-85AC-2A6C6ECC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292075" cy="4515951"/>
          </a:xfrm>
        </p:spPr>
        <p:txBody>
          <a:bodyPr/>
          <a:lstStyle/>
          <a:p>
            <a:r>
              <a:rPr lang="hu-HU" dirty="0"/>
              <a:t>Kulcs törlés esetén megkeressük a kulcsot a fában,</a:t>
            </a:r>
          </a:p>
          <a:p>
            <a:r>
              <a:rPr lang="hu-HU" dirty="0"/>
              <a:t>Ha sikerült a keresés, az </a:t>
            </a:r>
            <a:r>
              <a:rPr lang="hu-HU" dirty="0" err="1"/>
              <a:t>AVLdelRoot</a:t>
            </a:r>
            <a:r>
              <a:rPr lang="hu-HU" dirty="0"/>
              <a:t> következik,</a:t>
            </a:r>
          </a:p>
          <a:p>
            <a:r>
              <a:rPr lang="hu-HU" dirty="0"/>
              <a:t>A példában rögtön a gyökérben megtaláltuk a törlendő kulcsot.</a:t>
            </a:r>
          </a:p>
          <a:p>
            <a:r>
              <a:rPr lang="hu-HU" dirty="0"/>
              <a:t>Kövessük nyomon, mi fog történni.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CBA958-8BAE-4E29-84AB-6320B9ED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26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26ED22E-22B0-4745-BD26-5FD6D2A9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94" y="4056062"/>
            <a:ext cx="5629275" cy="20097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7BE5FA2-16F4-4684-9E31-DD75036DA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29" y="1876425"/>
            <a:ext cx="4324350" cy="3105150"/>
          </a:xfrm>
          <a:prstGeom prst="rect">
            <a:avLst/>
          </a:prstGeom>
        </p:spPr>
      </p:pic>
      <p:sp>
        <p:nvSpPr>
          <p:cNvPr id="11" name="Ellipszis 10">
            <a:extLst>
              <a:ext uri="{FF2B5EF4-FFF2-40B4-BE49-F238E27FC236}">
                <a16:creationId xmlns:a16="http://schemas.microsoft.com/office/drawing/2014/main" id="{6DFF491A-CACA-4AE6-BC18-C5658A6A57DA}"/>
              </a:ext>
            </a:extLst>
          </p:cNvPr>
          <p:cNvSpPr/>
          <p:nvPr/>
        </p:nvSpPr>
        <p:spPr>
          <a:xfrm>
            <a:off x="8905461" y="2176670"/>
            <a:ext cx="288234" cy="2882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DC041C80-F6E4-4DD0-A8FF-9A9B7C22F6AD}"/>
              </a:ext>
            </a:extLst>
          </p:cNvPr>
          <p:cNvSpPr/>
          <p:nvPr/>
        </p:nvSpPr>
        <p:spPr>
          <a:xfrm>
            <a:off x="5198533" y="4707467"/>
            <a:ext cx="1066800" cy="12446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2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5864EE-5E0C-4518-BD31-57EF7A52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AVLdelRoot</a:t>
            </a:r>
            <a:r>
              <a:rPr lang="hu-HU" sz="2800" dirty="0"/>
              <a:t>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C63342-F3E1-4B01-A1C5-768341AE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34213" cy="4058751"/>
          </a:xfrm>
        </p:spPr>
        <p:txBody>
          <a:bodyPr/>
          <a:lstStyle/>
          <a:p>
            <a:r>
              <a:rPr lang="hu-HU" dirty="0"/>
              <a:t>A harmadik ágat kell követnünk, mert az 50-es </a:t>
            </a:r>
            <a:r>
              <a:rPr lang="hu-HU" dirty="0" err="1"/>
              <a:t>Node</a:t>
            </a:r>
            <a:r>
              <a:rPr lang="hu-HU" dirty="0"/>
              <a:t> két </a:t>
            </a:r>
            <a:r>
              <a:rPr lang="hu-HU" dirty="0" err="1"/>
              <a:t>gyerkes</a:t>
            </a:r>
            <a:r>
              <a:rPr lang="hu-HU" dirty="0"/>
              <a:t>.</a:t>
            </a:r>
          </a:p>
          <a:p>
            <a:r>
              <a:rPr lang="hu-HU" dirty="0"/>
              <a:t>Következik a </a:t>
            </a:r>
            <a:r>
              <a:rPr lang="hu-HU" dirty="0" err="1"/>
              <a:t>rightSubTreeMinToRoot</a:t>
            </a:r>
            <a:r>
              <a:rPr lang="hu-HU" dirty="0"/>
              <a:t> algoritmus!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A9AA74-10FF-44BB-BE47-E74D4865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27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A2F4766-6F9F-4C32-A17A-7A6AB3A6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2" y="2914649"/>
            <a:ext cx="5734050" cy="30289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75B0D94-F4B2-4972-AA5E-9807D314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72" y="2352396"/>
            <a:ext cx="4324350" cy="3105150"/>
          </a:xfrm>
          <a:prstGeom prst="rect">
            <a:avLst/>
          </a:prstGeom>
        </p:spPr>
      </p:pic>
      <p:sp>
        <p:nvSpPr>
          <p:cNvPr id="10" name="Ellipszis 9">
            <a:extLst>
              <a:ext uri="{FF2B5EF4-FFF2-40B4-BE49-F238E27FC236}">
                <a16:creationId xmlns:a16="http://schemas.microsoft.com/office/drawing/2014/main" id="{AFD66A2D-17B5-45E7-874D-2B77C21E5857}"/>
              </a:ext>
            </a:extLst>
          </p:cNvPr>
          <p:cNvSpPr/>
          <p:nvPr/>
        </p:nvSpPr>
        <p:spPr>
          <a:xfrm>
            <a:off x="8727904" y="2664946"/>
            <a:ext cx="288234" cy="2882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63699F4-6869-4FEE-AEC2-83585479FDD8}"/>
              </a:ext>
            </a:extLst>
          </p:cNvPr>
          <p:cNvSpPr/>
          <p:nvPr/>
        </p:nvSpPr>
        <p:spPr>
          <a:xfrm>
            <a:off x="3750733" y="3361267"/>
            <a:ext cx="2709334" cy="12530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6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A2F4766-6F9F-4C32-A17A-7A6AB3A6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2" y="2974695"/>
            <a:ext cx="5734050" cy="30289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A5864EE-5E0C-4518-BD31-57EF7A52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717" y="519350"/>
            <a:ext cx="10353762" cy="457200"/>
          </a:xfrm>
        </p:spPr>
        <p:txBody>
          <a:bodyPr>
            <a:normAutofit fontScale="90000"/>
          </a:bodyPr>
          <a:lstStyle/>
          <a:p>
            <a:r>
              <a:rPr lang="hu-HU" sz="2800" dirty="0" err="1"/>
              <a:t>rightSubTreeMinToRoot</a:t>
            </a:r>
            <a:r>
              <a:rPr lang="hu-HU" sz="2800" dirty="0"/>
              <a:t>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C63342-F3E1-4B01-A1C5-768341AE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19200"/>
            <a:ext cx="10334213" cy="4572002"/>
          </a:xfrm>
        </p:spPr>
        <p:txBody>
          <a:bodyPr>
            <a:normAutofit/>
          </a:bodyPr>
          <a:lstStyle/>
          <a:p>
            <a:r>
              <a:rPr lang="hu-HU" sz="1600" dirty="0"/>
              <a:t>Itt történt tehát az előbb végig követett </a:t>
            </a:r>
            <a:r>
              <a:rPr lang="hu-HU" sz="1600" dirty="0" err="1"/>
              <a:t>AVLremMin</a:t>
            </a:r>
            <a:r>
              <a:rPr lang="hu-HU" sz="1600" dirty="0"/>
              <a:t> hívás (piros keret), az 50-es jobb részfájára, melynek eredményét látjuk az ábrán. A d: </a:t>
            </a:r>
            <a:r>
              <a:rPr lang="hu-HU" sz="1600" dirty="0" err="1"/>
              <a:t>bool</a:t>
            </a:r>
            <a:r>
              <a:rPr lang="hu-HU" sz="1600" dirty="0"/>
              <a:t> változó igaz értékű.</a:t>
            </a:r>
          </a:p>
          <a:p>
            <a:r>
              <a:rPr lang="hu-HU" sz="1600" dirty="0"/>
              <a:t>A kék keretben lévő utasítások befűzik az 55-ös </a:t>
            </a:r>
            <a:r>
              <a:rPr lang="hu-HU" sz="1600" dirty="0" err="1"/>
              <a:t>Node</a:t>
            </a:r>
            <a:r>
              <a:rPr lang="hu-HU" sz="1600" dirty="0"/>
              <a:t>-ot az 50 helyére, a balansz +1 lesz! Majd törlődik az 50-es </a:t>
            </a:r>
            <a:r>
              <a:rPr lang="hu-HU" sz="1600" dirty="0" err="1"/>
              <a:t>Node</a:t>
            </a:r>
            <a:r>
              <a:rPr lang="hu-HU" sz="1600" dirty="0"/>
              <a:t>, és a fa gyökerére mutató t pointerbe bekerül az 55-ös </a:t>
            </a:r>
            <a:r>
              <a:rPr lang="hu-HU" sz="1600" dirty="0" err="1"/>
              <a:t>Node</a:t>
            </a:r>
            <a:r>
              <a:rPr lang="hu-HU" sz="1600" dirty="0"/>
              <a:t> címe.</a:t>
            </a:r>
          </a:p>
          <a:p>
            <a:r>
              <a:rPr lang="hu-HU" sz="1600" dirty="0"/>
              <a:t>Hátra van még a gyökér balanszának a kiszámítása. Mivel d igaz, a </a:t>
            </a:r>
            <a:r>
              <a:rPr lang="hu-HU" sz="1600" dirty="0" err="1"/>
              <a:t>rightSubTreeShrunk</a:t>
            </a:r>
            <a:r>
              <a:rPr lang="hu-HU" sz="1600" dirty="0"/>
              <a:t> az új gyökérre is lefut.</a:t>
            </a:r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A9AA74-10FF-44BB-BE47-E74D4865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28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15BF3E-CB9B-4A3C-B2B7-9B064188B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280" y="2974340"/>
            <a:ext cx="4497594" cy="290711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74E3DD2-C58F-4E02-B4EB-20F3F88CF28F}"/>
              </a:ext>
            </a:extLst>
          </p:cNvPr>
          <p:cNvSpPr txBox="1"/>
          <p:nvPr/>
        </p:nvSpPr>
        <p:spPr>
          <a:xfrm>
            <a:off x="9318085" y="3139146"/>
            <a:ext cx="15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6A8B6FC-E1D3-45F4-9204-84900CE711F1}"/>
              </a:ext>
            </a:extLst>
          </p:cNvPr>
          <p:cNvSpPr txBox="1"/>
          <p:nvPr/>
        </p:nvSpPr>
        <p:spPr>
          <a:xfrm>
            <a:off x="8296015" y="3290500"/>
            <a:ext cx="15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9816DB8-46C0-4CD5-A5B4-7417EB6D0FD9}"/>
              </a:ext>
            </a:extLst>
          </p:cNvPr>
          <p:cNvSpPr/>
          <p:nvPr/>
        </p:nvSpPr>
        <p:spPr>
          <a:xfrm>
            <a:off x="1367162" y="5459768"/>
            <a:ext cx="4646288" cy="4393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F30A0B32-31AD-4115-A3CD-1C888141CE13}"/>
              </a:ext>
            </a:extLst>
          </p:cNvPr>
          <p:cNvSpPr/>
          <p:nvPr/>
        </p:nvSpPr>
        <p:spPr>
          <a:xfrm>
            <a:off x="1367162" y="5173133"/>
            <a:ext cx="4646288" cy="269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F58B7F03-C442-4DE5-A9DA-2E8C9C7473DB}"/>
              </a:ext>
            </a:extLst>
          </p:cNvPr>
          <p:cNvSpPr/>
          <p:nvPr/>
        </p:nvSpPr>
        <p:spPr>
          <a:xfrm>
            <a:off x="3762704" y="4439659"/>
            <a:ext cx="2091558" cy="2697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536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604BB4-20F6-4C21-8A8E-52202442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93072"/>
          </a:xfrm>
        </p:spPr>
        <p:txBody>
          <a:bodyPr>
            <a:normAutofit/>
          </a:bodyPr>
          <a:lstStyle/>
          <a:p>
            <a:r>
              <a:rPr lang="hu-HU" sz="2800" dirty="0" err="1"/>
              <a:t>rightSubTreeShrunk</a:t>
            </a:r>
            <a:endParaRPr lang="hu-HU" sz="2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6DCC17-DB24-4FDD-9E72-9F4DB005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225"/>
            <a:ext cx="10353762" cy="4210975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jegyzet feladatként tűzi ki, hogy a </a:t>
            </a:r>
            <a:r>
              <a:rPr lang="hu-HU" dirty="0" err="1"/>
              <a:t>leftSubTreeShrunk</a:t>
            </a:r>
            <a:r>
              <a:rPr lang="hu-HU" dirty="0"/>
              <a:t> mintájára dolgozzuk ki az algoritmust!</a:t>
            </a:r>
            <a:br>
              <a:rPr lang="hu-HU" dirty="0"/>
            </a:b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Ha a t gyökerű részfa jobb részfájának magassága csökkent, akkor forgatásra akkor lesz szükség, ha t csúcs -1 balanszú volt (ilyenkor - - címkéjű lett a t </a:t>
            </a:r>
            <a:r>
              <a:rPr lang="hu-HU" dirty="0" err="1"/>
              <a:t>Node</a:t>
            </a:r>
            <a:r>
              <a:rPr lang="hu-HU" dirty="0"/>
              <a:t>).</a:t>
            </a:r>
          </a:p>
          <a:p>
            <a:r>
              <a:rPr lang="hu-HU" dirty="0"/>
              <a:t>Ha t csúcs 0 balanszú volt, és a jobb részfa magassága csökkent, akkor -1 balanszú lett, de a magasságát megtartotta, így d hamis kell legyen.</a:t>
            </a:r>
          </a:p>
          <a:p>
            <a:r>
              <a:rPr lang="hu-HU" dirty="0"/>
              <a:t>Ha t csúcs +1 balanszú volt, akkor 0 balanszú lett, de a magasság csökkent, így d igaz kell legyen.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E5142A4-9D0E-40DB-9DEC-F5302626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29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493CC22-4A81-4DB6-8056-EB330B8EF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92" y="2088200"/>
            <a:ext cx="4375901" cy="144487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C17FBE6-A5C4-4CAD-AA3F-9A95B9B94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50" y="2075736"/>
            <a:ext cx="5510350" cy="14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8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916EDD-ABEB-4E42-96BD-B1B129C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15518"/>
          </a:xfrm>
        </p:spPr>
        <p:txBody>
          <a:bodyPr>
            <a:normAutofit/>
          </a:bodyPr>
          <a:lstStyle/>
          <a:p>
            <a:r>
              <a:rPr lang="hu-HU" sz="2800" dirty="0"/>
              <a:t>AVL beszúró algoritmus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6E53E2-F4EA-435B-86B4-FF834264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715"/>
            <a:ext cx="4112131" cy="870011"/>
          </a:xfrm>
        </p:spPr>
        <p:txBody>
          <a:bodyPr/>
          <a:lstStyle/>
          <a:p>
            <a:r>
              <a:rPr lang="hu-HU" dirty="0"/>
              <a:t>Adott az ábrán látható AVL fa, szúrjuk be a  81 kulcsot!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D22631-6672-4606-94F8-8091FB1E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5EC7735-4E12-4748-96A3-0AA71990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517" y="1606941"/>
            <a:ext cx="6200256" cy="2190651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53F5A7E5-8196-46F5-A125-953E65742C02}"/>
              </a:ext>
            </a:extLst>
          </p:cNvPr>
          <p:cNvSpPr/>
          <p:nvPr/>
        </p:nvSpPr>
        <p:spPr>
          <a:xfrm>
            <a:off x="8672969" y="2370336"/>
            <a:ext cx="2365147" cy="1324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0073FE7-8615-4450-8FB8-A6218B98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58" y="2841679"/>
            <a:ext cx="4749804" cy="2578961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A244C547-B35F-40F2-8929-1CD8928CD521}"/>
              </a:ext>
            </a:extLst>
          </p:cNvPr>
          <p:cNvSpPr/>
          <p:nvPr/>
        </p:nvSpPr>
        <p:spPr>
          <a:xfrm>
            <a:off x="6464714" y="2370336"/>
            <a:ext cx="2170931" cy="1427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075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604BB4-20F6-4C21-8A8E-52202442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93072"/>
          </a:xfrm>
        </p:spPr>
        <p:txBody>
          <a:bodyPr>
            <a:normAutofit/>
          </a:bodyPr>
          <a:lstStyle/>
          <a:p>
            <a:r>
              <a:rPr lang="hu-HU" sz="2800" dirty="0" err="1"/>
              <a:t>rightSubTreeShrunk</a:t>
            </a:r>
            <a:endParaRPr lang="hu-HU" sz="2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6DCC17-DB24-4FDD-9E72-9F4DB005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225"/>
            <a:ext cx="10353762" cy="4210975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Bal ág: a t gyökerű részfa jobb részfájának magassága csökkent, ha t csúcs -1 balanszú volt, akkor - - címkéjű lett a t </a:t>
            </a:r>
            <a:r>
              <a:rPr lang="hu-HU" dirty="0" err="1"/>
              <a:t>Node</a:t>
            </a:r>
            <a:r>
              <a:rPr lang="hu-HU" dirty="0"/>
              <a:t>, tehát a megfelelő forgatást meg kell majd hívni.</a:t>
            </a:r>
          </a:p>
          <a:p>
            <a:r>
              <a:rPr lang="hu-HU" dirty="0"/>
              <a:t>Jobb ág: csökkentjük t csúcs balansz értékét eggyel. Ha 0 balanszú volt, akkor -1 lesz, ha 1 balanszú, akkor 0 balanszú lesz.</a:t>
            </a:r>
          </a:p>
          <a:p>
            <a:r>
              <a:rPr lang="hu-HU" dirty="0"/>
              <a:t>Majd d-t igazra/hamisra állítjuk. Ha a csúcs balansza +1-ről 0-ra csökkent, akkor a részfa magassága is csökkent, tehát feljebb is vizsgálódni kell, d legyen ilyenkor igaz.</a:t>
            </a:r>
          </a:p>
          <a:p>
            <a:r>
              <a:rPr lang="hu-HU" dirty="0"/>
              <a:t>Ha nulláról -1 –re változott, akkor a magassága nem változott, tehát nem kell tovább vizsgálódni.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E5142A4-9D0E-40DB-9DEC-F5302626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30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493CC22-4A81-4DB6-8056-EB330B8EF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244" y="1806597"/>
            <a:ext cx="3891874" cy="128505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F33FC1A-127F-40DC-B501-003B1EA46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370" y="1701410"/>
            <a:ext cx="39243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4F1D6C-D6EE-4F3B-A56F-83661B7E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95670"/>
            <a:ext cx="10353762" cy="593083"/>
          </a:xfrm>
        </p:spPr>
        <p:txBody>
          <a:bodyPr>
            <a:normAutofit/>
          </a:bodyPr>
          <a:lstStyle/>
          <a:p>
            <a:r>
              <a:rPr lang="hu-HU" sz="2800" dirty="0" err="1"/>
              <a:t>blance_MM</a:t>
            </a:r>
            <a:endParaRPr lang="hu-HU" sz="2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791034-521C-47B9-89C4-51BFC751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88753"/>
            <a:ext cx="10353762" cy="4702447"/>
          </a:xfrm>
        </p:spPr>
        <p:txBody>
          <a:bodyPr/>
          <a:lstStyle/>
          <a:p>
            <a:r>
              <a:rPr lang="hu-HU" dirty="0" err="1"/>
              <a:t>Balance_PP</a:t>
            </a:r>
            <a:r>
              <a:rPr lang="hu-HU" dirty="0"/>
              <a:t> mintájára pedig könnyen elkészíthető a </a:t>
            </a:r>
            <a:r>
              <a:rPr lang="hu-HU" dirty="0" err="1"/>
              <a:t>balance_MM</a:t>
            </a:r>
            <a:r>
              <a:rPr lang="hu-HU" dirty="0"/>
              <a:t> algoritmus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674BA5-302F-425C-92F0-D181DD6D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31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9D68E12-2768-4948-9075-AF913C98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56" y="1681836"/>
            <a:ext cx="5097578" cy="133664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88610E0-040D-4958-9A12-FBD4B3977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84" y="3439976"/>
            <a:ext cx="5868745" cy="149961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266E5DD-2D9C-4EA1-A7DE-1742B38718F0}"/>
              </a:ext>
            </a:extLst>
          </p:cNvPr>
          <p:cNvSpPr txBox="1"/>
          <p:nvPr/>
        </p:nvSpPr>
        <p:spPr>
          <a:xfrm>
            <a:off x="6965429" y="1819922"/>
            <a:ext cx="4163627" cy="37907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dirty="0"/>
              <a:t>Az l pointerbe a bal gyerek címét tesszük,</a:t>
            </a:r>
          </a:p>
          <a:p>
            <a:r>
              <a:rPr lang="hu-HU" dirty="0"/>
              <a:t>Ha l balansza -1, akkor </a:t>
            </a:r>
            <a:br>
              <a:rPr lang="hu-HU" dirty="0"/>
            </a:br>
            <a:r>
              <a:rPr lang="hu-HU" dirty="0"/>
              <a:t>(- -,-) forgatást kell végrehajtani, ez a részfa magasságát csökkenti, tehát d igaz marad,</a:t>
            </a:r>
          </a:p>
          <a:p>
            <a:r>
              <a:rPr lang="hu-HU" dirty="0"/>
              <a:t>Ha l balansza 0, akkor</a:t>
            </a:r>
            <a:br>
              <a:rPr lang="hu-HU" dirty="0"/>
            </a:br>
            <a:r>
              <a:rPr lang="hu-HU" dirty="0"/>
              <a:t>(- -,0) forgatást hajtunk végre, a magasság nem csökken, tehát d legyen hamis,</a:t>
            </a:r>
          </a:p>
          <a:p>
            <a:r>
              <a:rPr lang="hu-HU" dirty="0"/>
              <a:t>Ha l balansza 1, akkor</a:t>
            </a:r>
            <a:br>
              <a:rPr lang="hu-HU" dirty="0"/>
            </a:br>
            <a:r>
              <a:rPr lang="hu-HU" dirty="0"/>
              <a:t>(- -,+) forgatást kell végrehajtani, d igaz marad, mert ilyenkor is csökken a magasság</a:t>
            </a:r>
          </a:p>
        </p:txBody>
      </p:sp>
    </p:spTree>
    <p:extLst>
      <p:ext uri="{BB962C8B-B14F-4D97-AF65-F5344CB8AC3E}">
        <p14:creationId xmlns:p14="http://schemas.microsoft.com/office/powerpoint/2010/main" val="344846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67F4C8-41AF-43D6-A0A5-F45273CB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8276"/>
          </a:xfrm>
        </p:spPr>
        <p:txBody>
          <a:bodyPr>
            <a:normAutofit/>
          </a:bodyPr>
          <a:lstStyle/>
          <a:p>
            <a:r>
              <a:rPr lang="hu-HU" sz="2800" dirty="0"/>
              <a:t>Itt hagytuk abba…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55C74A-C06F-4EA2-9BC5-C4BAE3BB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65738"/>
            <a:ext cx="10353762" cy="545475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A gyökér helyére befűztük az 55-öt, balansza 1, de lefut a </a:t>
            </a:r>
            <a:r>
              <a:rPr lang="hu-HU" dirty="0" err="1"/>
              <a:t>rightSubTreeShrunk</a:t>
            </a:r>
            <a:r>
              <a:rPr lang="hu-HU" dirty="0"/>
              <a:t> a gyökérre!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0CE11AB-3FE1-4665-8481-5DF0049A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32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89A4187-7D26-40E0-8CC4-E18BEE8C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50" y="2358556"/>
            <a:ext cx="3917841" cy="25323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0DC7728-DBBC-40B0-9051-9BCD814B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50" y="4938274"/>
            <a:ext cx="3924300" cy="1495425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F274615-F4C2-41DA-A44D-C169EEEE684C}"/>
              </a:ext>
            </a:extLst>
          </p:cNvPr>
          <p:cNvSpPr/>
          <p:nvPr/>
        </p:nvSpPr>
        <p:spPr>
          <a:xfrm>
            <a:off x="3422057" y="5643580"/>
            <a:ext cx="1660125" cy="5681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AA2D224-115B-47DC-B797-B49FED7BC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75" y="3533618"/>
            <a:ext cx="4057650" cy="2714625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3ECCB82D-BEC2-4C44-8933-B0EDC559AFC4}"/>
              </a:ext>
            </a:extLst>
          </p:cNvPr>
          <p:cNvSpPr txBox="1"/>
          <p:nvPr/>
        </p:nvSpPr>
        <p:spPr>
          <a:xfrm>
            <a:off x="5869061" y="2460557"/>
            <a:ext cx="4232606" cy="6463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dirty="0"/>
              <a:t>Így a kapott fa gyökerének balansza 0-ra módosul.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205C8571-76C2-4326-8730-A8E052359712}"/>
              </a:ext>
            </a:extLst>
          </p:cNvPr>
          <p:cNvSpPr/>
          <p:nvPr/>
        </p:nvSpPr>
        <p:spPr>
          <a:xfrm>
            <a:off x="8433786" y="241738"/>
            <a:ext cx="2654424" cy="12767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Az 50-es kulcs törlése befejeződött!</a:t>
            </a:r>
          </a:p>
        </p:txBody>
      </p:sp>
    </p:spTree>
    <p:extLst>
      <p:ext uri="{BB962C8B-B14F-4D97-AF65-F5344CB8AC3E}">
        <p14:creationId xmlns:p14="http://schemas.microsoft.com/office/powerpoint/2010/main" val="288360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2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3BA131-7336-4FE4-9290-5B56C429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06641"/>
          </a:xfrm>
        </p:spPr>
        <p:txBody>
          <a:bodyPr>
            <a:normAutofit/>
          </a:bodyPr>
          <a:lstStyle/>
          <a:p>
            <a:r>
              <a:rPr lang="hu-HU" sz="2800" dirty="0"/>
              <a:t>Fibonacci AVL fák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19EFCD-FFD0-47EC-B1C9-0884B8EF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6141"/>
            <a:ext cx="10353762" cy="4495060"/>
          </a:xfrm>
        </p:spPr>
        <p:txBody>
          <a:bodyPr/>
          <a:lstStyle/>
          <a:p>
            <a:r>
              <a:rPr lang="hu-HU" dirty="0"/>
              <a:t>Legkevesebb pontból álló, legmagasabb AVL fa.</a:t>
            </a:r>
          </a:p>
          <a:p>
            <a:r>
              <a:rPr lang="hu-HU" dirty="0" err="1"/>
              <a:t>F</a:t>
            </a:r>
            <a:r>
              <a:rPr lang="hu-HU" baseline="-25000" dirty="0" err="1"/>
              <a:t>k</a:t>
            </a:r>
            <a:r>
              <a:rPr lang="hu-HU" dirty="0"/>
              <a:t> létrehozása: létrehozunk egy új gyökeret, balra egyF</a:t>
            </a:r>
            <a:r>
              <a:rPr lang="hu-HU" baseline="-25000" dirty="0"/>
              <a:t>k-2</a:t>
            </a:r>
            <a:r>
              <a:rPr lang="hu-HU" dirty="0"/>
              <a:t> fát, jobbra egy F</a:t>
            </a:r>
            <a:r>
              <a:rPr lang="hu-HU" baseline="-25000" dirty="0"/>
              <a:t>k-1</a:t>
            </a:r>
            <a:r>
              <a:rPr lang="hu-HU" dirty="0"/>
              <a:t> fát fűzünk.</a:t>
            </a:r>
          </a:p>
          <a:p>
            <a:r>
              <a:rPr lang="hu-HU" dirty="0"/>
              <a:t>F</a:t>
            </a:r>
            <a:r>
              <a:rPr lang="hu-HU" baseline="-25000" dirty="0"/>
              <a:t>0</a:t>
            </a:r>
            <a:r>
              <a:rPr lang="hu-HU" dirty="0"/>
              <a:t> legyen az üres fa, F</a:t>
            </a:r>
            <a:r>
              <a:rPr lang="hu-HU" baseline="-25000" dirty="0"/>
              <a:t>1</a:t>
            </a:r>
            <a:r>
              <a:rPr lang="hu-HU" dirty="0"/>
              <a:t> pedig az egy pontból álló fa.</a:t>
            </a:r>
          </a:p>
          <a:p>
            <a:r>
              <a:rPr lang="hu-HU" dirty="0"/>
              <a:t>Elemek száma: a két részfa elemeinek száma +1:  |</a:t>
            </a:r>
            <a:r>
              <a:rPr lang="hu-HU" dirty="0" err="1"/>
              <a:t>F</a:t>
            </a:r>
            <a:r>
              <a:rPr lang="hu-HU" baseline="-25000" dirty="0" err="1"/>
              <a:t>k</a:t>
            </a:r>
            <a:r>
              <a:rPr lang="hu-HU" dirty="0"/>
              <a:t>|= |F</a:t>
            </a:r>
            <a:r>
              <a:rPr lang="hu-HU" baseline="-25000" dirty="0"/>
              <a:t>k-2</a:t>
            </a:r>
            <a:r>
              <a:rPr lang="hu-HU" dirty="0"/>
              <a:t>|+|F</a:t>
            </a:r>
            <a:r>
              <a:rPr lang="hu-HU" baseline="-25000" dirty="0"/>
              <a:t>k-1</a:t>
            </a:r>
            <a:r>
              <a:rPr lang="hu-HU" dirty="0"/>
              <a:t>|+1</a:t>
            </a:r>
          </a:p>
          <a:p>
            <a:r>
              <a:rPr lang="hu-HU" dirty="0"/>
              <a:t>Magasság: mindig eggyel nő.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ED6FBD8-82BC-4018-BE09-A24827C3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97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4AF2BCD-1923-462B-880B-946CF825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FF942C6-A850-4B70-932C-73565154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6" y="1490098"/>
            <a:ext cx="3861417" cy="2726702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CA2D3AF1-39D0-4DDE-AD41-1D88456F2569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6066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800" dirty="0"/>
              <a:t>Fibonacci AVL fák alakja, magassága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F6F342B-D831-4E9F-B829-562D2817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035" y="1490098"/>
            <a:ext cx="7181671" cy="3277073"/>
          </a:xfrm>
          <a:prstGeom prst="rect">
            <a:avLst/>
          </a:prstGeom>
        </p:spPr>
      </p:pic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C637032C-5E06-40CC-A23B-791E7D645563}"/>
              </a:ext>
            </a:extLst>
          </p:cNvPr>
          <p:cNvSpPr/>
          <p:nvPr/>
        </p:nvSpPr>
        <p:spPr>
          <a:xfrm>
            <a:off x="1734207" y="5265683"/>
            <a:ext cx="8187559" cy="893379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Mi történik, ha F5 fa gyökerére lefuttatjuk az </a:t>
            </a:r>
            <a:r>
              <a:rPr lang="hu-HU" dirty="0" err="1">
                <a:solidFill>
                  <a:schemeClr val="tx1"/>
                </a:solidFill>
              </a:rPr>
              <a:t>AVLremMIN</a:t>
            </a:r>
            <a:r>
              <a:rPr lang="hu-HU" dirty="0">
                <a:solidFill>
                  <a:schemeClr val="tx1"/>
                </a:solidFill>
              </a:rPr>
              <a:t> algoritmust?</a:t>
            </a:r>
          </a:p>
        </p:txBody>
      </p:sp>
    </p:spTree>
    <p:extLst>
      <p:ext uri="{BB962C8B-B14F-4D97-AF65-F5344CB8AC3E}">
        <p14:creationId xmlns:p14="http://schemas.microsoft.com/office/powerpoint/2010/main" val="9363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868C3BE9-486C-4808-A4CD-CFACC772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12913"/>
          </a:xfrm>
        </p:spPr>
        <p:txBody>
          <a:bodyPr>
            <a:normAutofit/>
          </a:bodyPr>
          <a:lstStyle/>
          <a:p>
            <a:r>
              <a:rPr lang="hu-HU" sz="2800"/>
              <a:t>Gyakorló feladatok</a:t>
            </a:r>
            <a:endParaRPr lang="hu-HU" sz="280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3D19ED-A232-4827-94C4-F3D12305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02027"/>
            <a:ext cx="10353762" cy="4489174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Rajzoljunk le konkrét kulcsokkal egy F6 Fibonacci fát. Melyek azok az elemek, melynek törlése a gyökérig felfutó forgatási sorozatot eredményez? Hajtsunk is végre egy ilyen forgatási sorozatot!</a:t>
            </a:r>
          </a:p>
          <a:p>
            <a:r>
              <a:rPr lang="hu-HU" dirty="0"/>
              <a:t>Az alábbi szöveges leírás alapján rajzoljuk le az AVL fát, írjuk a csúcsok mellé a balansz </a:t>
            </a:r>
            <a:r>
              <a:rPr lang="hu-HU" dirty="0" err="1"/>
              <a:t>értékekeket</a:t>
            </a:r>
            <a:r>
              <a:rPr lang="hu-HU" dirty="0"/>
              <a:t>. Hajtsuk végre az </a:t>
            </a:r>
            <a:r>
              <a:rPr lang="hu-HU" dirty="0" err="1"/>
              <a:t>AVLremMin</a:t>
            </a:r>
            <a:r>
              <a:rPr lang="hu-HU" dirty="0"/>
              <a:t> algoritmust a fa gyökerére, majd a </a:t>
            </a:r>
            <a:r>
              <a:rPr lang="hu-HU" dirty="0" err="1"/>
              <a:t>kapot</a:t>
            </a:r>
            <a:r>
              <a:rPr lang="hu-HU" dirty="0"/>
              <a:t> AVL fába szúrjuk be az 5-ös kulcsot. Adjuk meg ábrával és szöveges leírással is az </a:t>
            </a:r>
            <a:r>
              <a:rPr lang="hu-HU" dirty="0" err="1"/>
              <a:t>AVLremMin</a:t>
            </a:r>
            <a:r>
              <a:rPr lang="hu-HU" dirty="0"/>
              <a:t>, illetve beszúrás után kapott AVL fát. A szöveges megadásban ábrázoljuk a belső csúcsok balanszát is {+,-,=} karakterekkel.</a:t>
            </a:r>
            <a:br>
              <a:rPr lang="hu-HU" dirty="0"/>
            </a:br>
            <a:r>
              <a:rPr lang="hu-HU" dirty="0"/>
              <a:t>{ [ (2) 4 ( {6} 8 {10} ) ] 12 [ 14 (16) ] }</a:t>
            </a:r>
          </a:p>
          <a:p>
            <a:r>
              <a:rPr lang="hu-HU" dirty="0"/>
              <a:t>Szúrjuk be egy üres AVL fába az alább megadott kulcsokat, ebben a sorrendben. </a:t>
            </a:r>
            <a:br>
              <a:rPr lang="hu-HU" dirty="0"/>
            </a:br>
            <a:r>
              <a:rPr lang="hu-HU" dirty="0"/>
              <a:t>A beszúrások után, ha szükséges forgassuk meg a tanult módon a fát. </a:t>
            </a:r>
            <a:br>
              <a:rPr lang="hu-HU" dirty="0"/>
            </a:br>
            <a:r>
              <a:rPr lang="hu-HU" dirty="0"/>
              <a:t>12  14  13  10  5  70  80  18  50   60   3   65</a:t>
            </a:r>
            <a:br>
              <a:rPr lang="hu-HU" dirty="0"/>
            </a:br>
            <a:r>
              <a:rPr lang="hu-HU" dirty="0"/>
              <a:t>Majd a fából töröljük ebben a sorrendben a 10, 80, 50, 18 és 13 kulcsokat. </a:t>
            </a:r>
            <a:br>
              <a:rPr lang="hu-HU" dirty="0"/>
            </a:br>
            <a:r>
              <a:rPr lang="hu-HU" dirty="0"/>
              <a:t>A törlések után is szemléltessük a szükséges forgatásokat, adjuk meg típusaikat!</a:t>
            </a:r>
            <a:br>
              <a:rPr lang="hu-HU" dirty="0"/>
            </a:br>
            <a:endParaRPr lang="hu-HU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592616B4-BFE4-48EB-B57E-3F6A30B7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998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818C43-0B5F-4788-8083-DC591008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Szorgalmi házi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615332-89F6-4889-B243-BE8D7CBF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3666864"/>
          </a:xfrm>
        </p:spPr>
        <p:txBody>
          <a:bodyPr>
            <a:normAutofit/>
          </a:bodyPr>
          <a:lstStyle/>
          <a:p>
            <a:r>
              <a:rPr lang="hu-HU" dirty="0"/>
              <a:t>A szorgalmi házi feladatokat mindig a következő heti gyakorlat előtt lehet beküldeni a CANVAS felületen keresztül. Lehetőleg elektronikusan készítsük, de beküldhető kézzel írt, lefényképezett megoldás is, ez esetben ügyeljünk az olvashatóságra és a kép minőségére.</a:t>
            </a:r>
          </a:p>
          <a:p>
            <a:pPr marL="494100" indent="-457200">
              <a:buFont typeface="+mj-lt"/>
              <a:buAutoNum type="arabicPeriod"/>
            </a:pPr>
            <a:r>
              <a:rPr lang="hu-HU" dirty="0"/>
              <a:t>Tudjuk, hogy két gyerekes </a:t>
            </a:r>
            <a:r>
              <a:rPr lang="hu-HU" dirty="0" err="1"/>
              <a:t>Node</a:t>
            </a:r>
            <a:r>
              <a:rPr lang="hu-HU" dirty="0"/>
              <a:t> törlése esetén a bal részfából kiemelt legnagyobb kulccsal is helyettesíthetjük a törlendő elemet. Készítsük el az </a:t>
            </a:r>
            <a:r>
              <a:rPr lang="hu-HU" dirty="0" err="1"/>
              <a:t>AVLremMax</a:t>
            </a:r>
            <a:r>
              <a:rPr lang="hu-HU" dirty="0"/>
              <a:t> algoritmust, mely a részfa legnagyobb elemét kifűzi, és paraméterben visszaadja a címét.</a:t>
            </a:r>
          </a:p>
          <a:p>
            <a:pPr marL="494100" indent="-457200">
              <a:buFont typeface="+mj-lt"/>
              <a:buAutoNum type="arabicPeriod"/>
            </a:pPr>
            <a:r>
              <a:rPr lang="hu-HU" dirty="0"/>
              <a:t>Készítsük el a balanceMM0 forgató algoritmust. </a:t>
            </a:r>
          </a:p>
          <a:p>
            <a:pPr marL="36900" indent="0">
              <a:buNone/>
            </a:pPr>
            <a:r>
              <a:rPr lang="hu-HU" dirty="0"/>
              <a:t>Mintául használjuk a megfelelő tanult algoritmusokat! Ha szükséges, a jegyzettben </a:t>
            </a:r>
            <a:r>
              <a:rPr lang="hu-HU" dirty="0" err="1"/>
              <a:t>találhatő</a:t>
            </a:r>
            <a:r>
              <a:rPr lang="hu-HU" dirty="0"/>
              <a:t> illetve az órán elkészített segéd eljárásokat felhasználhatjuk.</a:t>
            </a:r>
            <a:br>
              <a:rPr lang="hu-HU" dirty="0"/>
            </a:br>
            <a:r>
              <a:rPr lang="hu-HU" dirty="0"/>
              <a:t>3+2 pont</a:t>
            </a:r>
          </a:p>
          <a:p>
            <a:pPr marL="494100" indent="-457200">
              <a:buFont typeface="+mj-lt"/>
              <a:buAutoNum type="arabicPeriod"/>
            </a:pPr>
            <a:endParaRPr lang="hu-HU" dirty="0"/>
          </a:p>
          <a:p>
            <a:pPr marL="494100" indent="-457200">
              <a:buFont typeface="+mj-lt"/>
              <a:buAutoNum type="arabicPeriod"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EA0446-81AD-468D-B7AE-259B5470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657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5FFDA7-3949-4102-9334-3DEE16B8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1"/>
            <a:ext cx="2995732" cy="5273674"/>
          </a:xfrm>
        </p:spPr>
        <p:txBody>
          <a:bodyPr/>
          <a:lstStyle/>
          <a:p>
            <a:r>
              <a:rPr lang="hu-HU" dirty="0"/>
              <a:t>t pointer tartalma</a:t>
            </a:r>
            <a:br>
              <a:rPr lang="hu-HU" dirty="0"/>
            </a:br>
            <a:r>
              <a:rPr lang="hu-HU" dirty="0"/>
              <a:t> (ami a 90-es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left</a:t>
            </a:r>
            <a:r>
              <a:rPr lang="hu-HU" dirty="0"/>
              <a:t> </a:t>
            </a:r>
            <a:r>
              <a:rPr lang="hu-HU" dirty="0" err="1"/>
              <a:t>pointere</a:t>
            </a:r>
            <a:r>
              <a:rPr lang="hu-HU" dirty="0"/>
              <a:t>) nulla,</a:t>
            </a:r>
          </a:p>
          <a:p>
            <a:r>
              <a:rPr lang="hu-HU" dirty="0"/>
              <a:t>Létrejön az új </a:t>
            </a:r>
            <a:r>
              <a:rPr lang="hu-HU" dirty="0" err="1"/>
              <a:t>Node</a:t>
            </a:r>
            <a:r>
              <a:rPr lang="hu-HU" dirty="0"/>
              <a:t>,</a:t>
            </a:r>
          </a:p>
          <a:p>
            <a:r>
              <a:rPr lang="hu-HU" dirty="0"/>
              <a:t>Címe t pointerbe kerül, ami a 90-es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left</a:t>
            </a:r>
            <a:r>
              <a:rPr lang="hu-HU" dirty="0"/>
              <a:t> </a:t>
            </a:r>
            <a:r>
              <a:rPr lang="hu-HU" dirty="0" err="1"/>
              <a:t>pointere</a:t>
            </a:r>
            <a:r>
              <a:rPr lang="hu-HU" dirty="0"/>
              <a:t>!</a:t>
            </a:r>
          </a:p>
          <a:p>
            <a:r>
              <a:rPr lang="hu-HU" dirty="0"/>
              <a:t>Így befűződik az új kulcs a fába.</a:t>
            </a:r>
          </a:p>
          <a:p>
            <a:r>
              <a:rPr lang="hu-HU" dirty="0"/>
              <a:t>d=</a:t>
            </a:r>
            <a:r>
              <a:rPr lang="hu-HU" dirty="0" err="1"/>
              <a:t>true</a:t>
            </a:r>
            <a:r>
              <a:rPr lang="hu-HU" dirty="0"/>
              <a:t>, és megindul a rekurzió visszafelé.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31BDF4-DE7C-48C8-84DC-BEE00E2B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EAC713-0A9D-4E6E-8BA8-08890849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474" y="609601"/>
            <a:ext cx="6200256" cy="2190651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B19C312A-9162-4998-AA3E-4CB3888D9683}"/>
              </a:ext>
            </a:extLst>
          </p:cNvPr>
          <p:cNvSpPr/>
          <p:nvPr/>
        </p:nvSpPr>
        <p:spPr>
          <a:xfrm>
            <a:off x="4170103" y="1362269"/>
            <a:ext cx="756460" cy="13156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0B927011-5A86-4812-8335-C35EDA46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33" y="3092450"/>
            <a:ext cx="5314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5FFDA7-3949-4102-9334-3DEE16B8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1"/>
            <a:ext cx="2995732" cy="5273674"/>
          </a:xfrm>
        </p:spPr>
        <p:txBody>
          <a:bodyPr/>
          <a:lstStyle/>
          <a:p>
            <a:r>
              <a:rPr lang="hu-HU" dirty="0"/>
              <a:t>Mivel a 90-es csúcsnál a bal részfára hívtuk meg rekurzívan a beszúró algoritmust, továbbá d igaz, a „</a:t>
            </a:r>
            <a:r>
              <a:rPr lang="hu-HU" dirty="0" err="1"/>
              <a:t>leftSubTreeGrown</a:t>
            </a:r>
            <a:r>
              <a:rPr lang="hu-HU" dirty="0"/>
              <a:t>” függvény fut le.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31BDF4-DE7C-48C8-84DC-BEE00E2B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5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EAC713-0A9D-4E6E-8BA8-08890849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43" y="657423"/>
            <a:ext cx="6200256" cy="219065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C98410E-0F39-40E3-885D-7FFD653E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43" y="3040239"/>
            <a:ext cx="5921456" cy="1939376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55C25666-BC7A-44D7-A95C-151AD57FC14B}"/>
              </a:ext>
            </a:extLst>
          </p:cNvPr>
          <p:cNvSpPr txBox="1"/>
          <p:nvPr/>
        </p:nvSpPr>
        <p:spPr>
          <a:xfrm>
            <a:off x="5617028" y="5281126"/>
            <a:ext cx="5204851" cy="8490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dirty="0"/>
              <a:t>A 90-es csúcs balansza 0 volt, a jobb ágra kerülünk, az  új balansz -1 lesz, d továbbra is igaz marad. (A 90-es részfa magassága nőtt.)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35849C6-02D0-4772-BD94-612975C2411A}"/>
              </a:ext>
            </a:extLst>
          </p:cNvPr>
          <p:cNvSpPr/>
          <p:nvPr/>
        </p:nvSpPr>
        <p:spPr>
          <a:xfrm>
            <a:off x="6370574" y="2211355"/>
            <a:ext cx="1504463" cy="54117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B2CB41B-1D1C-4F1B-9CB3-BB07F9F27051}"/>
              </a:ext>
            </a:extLst>
          </p:cNvPr>
          <p:cNvSpPr/>
          <p:nvPr/>
        </p:nvSpPr>
        <p:spPr>
          <a:xfrm>
            <a:off x="9630068" y="3765743"/>
            <a:ext cx="1648137" cy="113282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3F445E7B-ED59-491F-B1F9-A179BA07A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516" y="3151934"/>
            <a:ext cx="4076700" cy="2695575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9D22887B-F73C-47EE-B925-08E4D36D0DCA}"/>
              </a:ext>
            </a:extLst>
          </p:cNvPr>
          <p:cNvSpPr txBox="1"/>
          <p:nvPr/>
        </p:nvSpPr>
        <p:spPr>
          <a:xfrm>
            <a:off x="4083728" y="4744681"/>
            <a:ext cx="27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bg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59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B5A1B79-B411-41C8-BC0C-19087F32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42" y="3036210"/>
            <a:ext cx="6234945" cy="202098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5FFDA7-3949-4102-9334-3DEE16B8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1"/>
            <a:ext cx="2995732" cy="5273674"/>
          </a:xfrm>
        </p:spPr>
        <p:txBody>
          <a:bodyPr/>
          <a:lstStyle/>
          <a:p>
            <a:r>
              <a:rPr lang="hu-HU" dirty="0"/>
              <a:t>A 72  csúcsnál „jobb irányból érkezünk”, és d igaz, így a „</a:t>
            </a:r>
            <a:r>
              <a:rPr lang="hu-HU" dirty="0" err="1"/>
              <a:t>rightSubTreeGrown</a:t>
            </a:r>
            <a:r>
              <a:rPr lang="hu-HU" dirty="0"/>
              <a:t>” algoritmus fut le.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31BDF4-DE7C-48C8-84DC-BEE00E2B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EAC713-0A9D-4E6E-8BA8-08890849C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43" y="657423"/>
            <a:ext cx="6200256" cy="2190651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55C25666-BC7A-44D7-A95C-151AD57FC14B}"/>
              </a:ext>
            </a:extLst>
          </p:cNvPr>
          <p:cNvSpPr txBox="1"/>
          <p:nvPr/>
        </p:nvSpPr>
        <p:spPr>
          <a:xfrm>
            <a:off x="5617028" y="5281126"/>
            <a:ext cx="5409037" cy="8490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dirty="0"/>
              <a:t>A 72-es csúcs balansza 0 volt, így  a jobb ágra kerülünk, a balansz +1 lesz, d továbbra is igaz marad (a 72-es részfa magassága is nőtt).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35849C6-02D0-4772-BD94-612975C2411A}"/>
              </a:ext>
            </a:extLst>
          </p:cNvPr>
          <p:cNvSpPr/>
          <p:nvPr/>
        </p:nvSpPr>
        <p:spPr>
          <a:xfrm>
            <a:off x="8541971" y="2197552"/>
            <a:ext cx="1721702" cy="541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B2CB41B-1D1C-4F1B-9CB3-BB07F9F27051}"/>
              </a:ext>
            </a:extLst>
          </p:cNvPr>
          <p:cNvSpPr/>
          <p:nvPr/>
        </p:nvSpPr>
        <p:spPr>
          <a:xfrm>
            <a:off x="9779364" y="3765743"/>
            <a:ext cx="1862735" cy="1198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3F445E7B-ED59-491F-B1F9-A179BA07A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63" y="2468140"/>
            <a:ext cx="4076700" cy="2695575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4203FEDD-769A-4576-A1CA-8C1A336ED03E}"/>
              </a:ext>
            </a:extLst>
          </p:cNvPr>
          <p:cNvSpPr txBox="1"/>
          <p:nvPr/>
        </p:nvSpPr>
        <p:spPr>
          <a:xfrm>
            <a:off x="3586579" y="3595456"/>
            <a:ext cx="13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bg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155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B5A1B79-B411-41C8-BC0C-19087F32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42" y="3036210"/>
            <a:ext cx="6234945" cy="202098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5FFDA7-3949-4102-9334-3DEE16B8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1"/>
            <a:ext cx="2995732" cy="5273674"/>
          </a:xfrm>
        </p:spPr>
        <p:txBody>
          <a:bodyPr/>
          <a:lstStyle/>
          <a:p>
            <a:r>
              <a:rPr lang="hu-HU" dirty="0"/>
              <a:t>A 48  csúcsnál is „jobb irányból érkezünk”, és d igaz, így a „</a:t>
            </a:r>
            <a:r>
              <a:rPr lang="hu-HU" dirty="0" err="1"/>
              <a:t>rightSubTreeGrown</a:t>
            </a:r>
            <a:r>
              <a:rPr lang="hu-HU" dirty="0"/>
              <a:t>” algoritmus fut le.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31BDF4-DE7C-48C8-84DC-BEE00E2B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7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EAC713-0A9D-4E6E-8BA8-08890849C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43" y="657423"/>
            <a:ext cx="6200256" cy="2190651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55C25666-BC7A-44D7-A95C-151AD57FC14B}"/>
              </a:ext>
            </a:extLst>
          </p:cNvPr>
          <p:cNvSpPr txBox="1"/>
          <p:nvPr/>
        </p:nvSpPr>
        <p:spPr>
          <a:xfrm>
            <a:off x="1099846" y="5281126"/>
            <a:ext cx="9809892" cy="11663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dirty="0"/>
              <a:t>A 48-as csúcs balansza 1 volt, így a csúcs ++ jelzőjű lenne, forgatás jön, bal ágra lépünk.</a:t>
            </a:r>
          </a:p>
          <a:p>
            <a:r>
              <a:rPr lang="hu-HU" dirty="0"/>
              <a:t>Jobb gyerek a 72, a 72 balansza +1, így a </a:t>
            </a:r>
            <a:r>
              <a:rPr lang="hu-HU" dirty="0" err="1"/>
              <a:t>balancePPp</a:t>
            </a:r>
            <a:r>
              <a:rPr lang="hu-HU" dirty="0"/>
              <a:t> algoritmus következik.</a:t>
            </a:r>
          </a:p>
          <a:p>
            <a:r>
              <a:rPr lang="hu-HU" dirty="0"/>
              <a:t>d = </a:t>
            </a:r>
            <a:r>
              <a:rPr lang="hu-HU" dirty="0" err="1"/>
              <a:t>false</a:t>
            </a:r>
            <a:r>
              <a:rPr lang="hu-HU" dirty="0"/>
              <a:t> értékadás miatt </a:t>
            </a:r>
            <a:r>
              <a:rPr lang="hu-HU" dirty="0" err="1"/>
              <a:t>innetől</a:t>
            </a:r>
            <a:r>
              <a:rPr lang="hu-HU" dirty="0"/>
              <a:t> a „SKIP” ágon fut vissza a rekurzió a fa gyökeréig.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35849C6-02D0-4772-BD94-612975C2411A}"/>
              </a:ext>
            </a:extLst>
          </p:cNvPr>
          <p:cNvSpPr/>
          <p:nvPr/>
        </p:nvSpPr>
        <p:spPr>
          <a:xfrm>
            <a:off x="8541971" y="2197552"/>
            <a:ext cx="1721702" cy="541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B2CB41B-1D1C-4F1B-9CB3-BB07F9F27051}"/>
              </a:ext>
            </a:extLst>
          </p:cNvPr>
          <p:cNvSpPr/>
          <p:nvPr/>
        </p:nvSpPr>
        <p:spPr>
          <a:xfrm>
            <a:off x="5608578" y="3765744"/>
            <a:ext cx="4188565" cy="1188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3F445E7B-ED59-491F-B1F9-A179BA07A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846" y="2361617"/>
            <a:ext cx="4076700" cy="2695575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66019ADF-D061-4804-8DB3-5EFBB98165FC}"/>
              </a:ext>
            </a:extLst>
          </p:cNvPr>
          <p:cNvSpPr txBox="1"/>
          <p:nvPr/>
        </p:nvSpPr>
        <p:spPr>
          <a:xfrm>
            <a:off x="3572933" y="3488266"/>
            <a:ext cx="22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D99676B4-5300-4BA8-BAE0-AB3F8373173C}"/>
              </a:ext>
            </a:extLst>
          </p:cNvPr>
          <p:cNvSpPr/>
          <p:nvPr/>
        </p:nvSpPr>
        <p:spPr>
          <a:xfrm>
            <a:off x="5858933" y="4368800"/>
            <a:ext cx="1608667" cy="30480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4C8397A2-51EE-431F-BB12-EF302DD68521}"/>
              </a:ext>
            </a:extLst>
          </p:cNvPr>
          <p:cNvSpPr/>
          <p:nvPr/>
        </p:nvSpPr>
        <p:spPr>
          <a:xfrm>
            <a:off x="7137400" y="4673600"/>
            <a:ext cx="1117600" cy="280956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1A33831-B62A-4BE0-BC33-BD3EEC250056}"/>
              </a:ext>
            </a:extLst>
          </p:cNvPr>
          <p:cNvSpPr txBox="1"/>
          <p:nvPr/>
        </p:nvSpPr>
        <p:spPr>
          <a:xfrm>
            <a:off x="3133817" y="2908428"/>
            <a:ext cx="14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bg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40980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uiExpand="1" build="p"/>
      <p:bldP spid="14" grpId="0" animBg="1"/>
      <p:bldP spid="16" grpId="0" animBg="1"/>
      <p:bldP spid="2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479F21-C3C2-4C14-86F8-58C6FECD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43" y="566123"/>
            <a:ext cx="4460638" cy="740163"/>
          </a:xfrm>
        </p:spPr>
        <p:txBody>
          <a:bodyPr/>
          <a:lstStyle/>
          <a:p>
            <a:r>
              <a:rPr lang="hu-HU" dirty="0"/>
              <a:t>(++,+) forgatás lépései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0B7138-384C-433A-B740-5EC45352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C04AFB2-0F47-4597-BECD-4D19EC91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565" y="1102760"/>
            <a:ext cx="3028950" cy="21145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0C71E57-174E-4273-9FD4-A08EAC50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58" y="1051558"/>
            <a:ext cx="4830148" cy="216575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49182C1-0DBB-45DD-A373-59A2402B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732" y="3429000"/>
            <a:ext cx="4181475" cy="267652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F1A51220-9DC6-41EA-A61C-E79C25635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234" y="3514724"/>
            <a:ext cx="4095750" cy="2505075"/>
          </a:xfrm>
          <a:prstGeom prst="rect">
            <a:avLst/>
          </a:prstGeom>
        </p:spPr>
      </p:pic>
      <p:sp>
        <p:nvSpPr>
          <p:cNvPr id="16" name="Téglalap 15">
            <a:extLst>
              <a:ext uri="{FF2B5EF4-FFF2-40B4-BE49-F238E27FC236}">
                <a16:creationId xmlns:a16="http://schemas.microsoft.com/office/drawing/2014/main" id="{2DBADDE9-B074-48EE-958C-76304EA865E9}"/>
              </a:ext>
            </a:extLst>
          </p:cNvPr>
          <p:cNvSpPr/>
          <p:nvPr/>
        </p:nvSpPr>
        <p:spPr>
          <a:xfrm>
            <a:off x="6871791" y="2676134"/>
            <a:ext cx="2524135" cy="318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69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856940FA-41CF-47FD-BA54-4229C9D9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586" y="566122"/>
            <a:ext cx="2769225" cy="3114351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479F21-C3C2-4C14-86F8-58C6FECD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43" y="566123"/>
            <a:ext cx="8164892" cy="740163"/>
          </a:xfrm>
        </p:spPr>
        <p:txBody>
          <a:bodyPr/>
          <a:lstStyle/>
          <a:p>
            <a:r>
              <a:rPr lang="hu-HU" dirty="0"/>
              <a:t>Nézzük végig egy (++,-) forgatás lépéseit is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0B7138-384C-433A-B740-5EC45352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9</a:t>
            </a:fld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2DBADDE9-B074-48EE-958C-76304EA865E9}"/>
              </a:ext>
            </a:extLst>
          </p:cNvPr>
          <p:cNvSpPr/>
          <p:nvPr/>
        </p:nvSpPr>
        <p:spPr>
          <a:xfrm>
            <a:off x="7249886" y="3269504"/>
            <a:ext cx="2415379" cy="332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961AD0-2C7C-424F-8B8F-1D28C7C2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67" y="1085395"/>
            <a:ext cx="4823667" cy="2438632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906952D7-5CE6-43E3-9843-0052C017087E}"/>
              </a:ext>
            </a:extLst>
          </p:cNvPr>
          <p:cNvSpPr/>
          <p:nvPr/>
        </p:nvSpPr>
        <p:spPr>
          <a:xfrm>
            <a:off x="7262321" y="1306285"/>
            <a:ext cx="2415379" cy="1147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2EDFE39E-CF0F-42C6-A4E2-931943675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408" y="3832719"/>
            <a:ext cx="3890024" cy="2744332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24B45ECF-AD6D-4CE1-B528-F1AD9A5E2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234" y="3899064"/>
            <a:ext cx="4080505" cy="25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23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7CB792BC3953479F2173418FC4537A" ma:contentTypeVersion="2" ma:contentTypeDescription="Create a new document." ma:contentTypeScope="" ma:versionID="f0e1a505f4575e2e565f7bddebab768c">
  <xsd:schema xmlns:xsd="http://www.w3.org/2001/XMLSchema" xmlns:xs="http://www.w3.org/2001/XMLSchema" xmlns:p="http://schemas.microsoft.com/office/2006/metadata/properties" xmlns:ns2="858665df-9017-4b81-80d8-d30ba9b6e5ca" targetNamespace="http://schemas.microsoft.com/office/2006/metadata/properties" ma:root="true" ma:fieldsID="8b1c2e41b00cb2e44e7274470439f938" ns2:_="">
    <xsd:import namespace="858665df-9017-4b81-80d8-d30ba9b6e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665df-9017-4b81-80d8-d30ba9b6e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147D-11E0-4DCB-9E43-97DA35879C6D}"/>
</file>

<file path=customXml/itemProps2.xml><?xml version="1.0" encoding="utf-8"?>
<ds:datastoreItem xmlns:ds="http://schemas.openxmlformats.org/officeDocument/2006/customXml" ds:itemID="{1F55636B-C7BF-4EB0-AAC7-3B39AD3D3803}"/>
</file>

<file path=customXml/itemProps3.xml><?xml version="1.0" encoding="utf-8"?>
<ds:datastoreItem xmlns:ds="http://schemas.openxmlformats.org/officeDocument/2006/customXml" ds:itemID="{DFD68178-FE22-4DD1-A53E-7A4A7441E771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4788</TotalTime>
  <Words>2087</Words>
  <Application>Microsoft Office PowerPoint</Application>
  <PresentationFormat>Szélesvásznú</PresentationFormat>
  <Paragraphs>214</Paragraphs>
  <Slides>36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36</vt:i4>
      </vt:variant>
    </vt:vector>
  </HeadingPairs>
  <TitlesOfParts>
    <vt:vector size="40" baseType="lpstr">
      <vt:lpstr>Calibri</vt:lpstr>
      <vt:lpstr>Calisto MT</vt:lpstr>
      <vt:lpstr>Wingdings 2</vt:lpstr>
      <vt:lpstr>Pala</vt:lpstr>
      <vt:lpstr>Algoritmusok és adatszerkeztek II.</vt:lpstr>
      <vt:lpstr>Tartalom: Veszteség mentes adattömörítés</vt:lpstr>
      <vt:lpstr>AVL beszúró algoritmus működése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Törlés AVL fából</vt:lpstr>
      <vt:lpstr>AVL törlés</vt:lpstr>
      <vt:lpstr>Új forgatási sémák</vt:lpstr>
      <vt:lpstr>Törlés, példák</vt:lpstr>
      <vt:lpstr>Törlés, több forgatás</vt:lpstr>
      <vt:lpstr>Törlés, több forgatás</vt:lpstr>
      <vt:lpstr>remMin bináris keresőfára (ismétlés)</vt:lpstr>
      <vt:lpstr>remMin AVL fára</vt:lpstr>
      <vt:lpstr>leftSubTreeShrunk</vt:lpstr>
      <vt:lpstr>leftSubTreeShrunk</vt:lpstr>
      <vt:lpstr>Végül az 50 törlése után kapott fa így fog majd kinézni</vt:lpstr>
      <vt:lpstr>remMin egy olyan esetre, amikor forgatás is szükséges</vt:lpstr>
      <vt:lpstr>leftSubTreeShrunk</vt:lpstr>
      <vt:lpstr>leftSubTreeShrunk</vt:lpstr>
      <vt:lpstr>Folytatás?</vt:lpstr>
      <vt:lpstr>Előtte nézzünk meg egy összefoglaló ábrát a leftSubTreeShrunk és a balancePP algoritmusok működéséről</vt:lpstr>
      <vt:lpstr>AVLdel algoritmus</vt:lpstr>
      <vt:lpstr>AVLdelRoot algoritmus</vt:lpstr>
      <vt:lpstr>rightSubTreeMinToRoot algoritmus</vt:lpstr>
      <vt:lpstr>rightSubTreeShrunk</vt:lpstr>
      <vt:lpstr>rightSubTreeShrunk</vt:lpstr>
      <vt:lpstr>blance_MM</vt:lpstr>
      <vt:lpstr>Itt hagytuk abba…</vt:lpstr>
      <vt:lpstr>Fibonacci AVL fák</vt:lpstr>
      <vt:lpstr>PowerPoint-bemutató</vt:lpstr>
      <vt:lpstr>Gyakorló feladatok</vt:lpstr>
      <vt:lpstr>Szorgalmi házi feladat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Algoritmusok és adatszerkeztek I.</dc:title>
  <dc:creator>veanna</dc:creator>
  <cp:lastModifiedBy>Veszprémi Anna</cp:lastModifiedBy>
  <cp:revision>330</cp:revision>
  <dcterms:created xsi:type="dcterms:W3CDTF">2020-03-22T04:42:12Z</dcterms:created>
  <dcterms:modified xsi:type="dcterms:W3CDTF">2020-09-23T14:46:08Z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0x010100C57CB792BC3953479F2173418FC4537A</vt:lpwstr>
  </property>
</Properties>
</file>