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81" r:id="rId3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204E-5E26-4F88-9536-3CB688B65172}" type="datetime1">
              <a:rPr lang="hu-HU" smtClean="0"/>
              <a:t>2020. 10. 01.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269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3BD0-8E26-4590-AB2A-18CA4E1E89BC}" type="datetime1">
              <a:rPr lang="hu-HU" smtClean="0"/>
              <a:t>2020. 10. 01.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897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A54082-B547-438C-B4FF-D5C54D019536}" type="datetime1">
              <a:rPr lang="hu-HU" smtClean="0"/>
              <a:t>2020. 10. 01.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903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18" r:id="rId1"/>
    <p:sldLayoutId id="2147484617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slide" Target="slide3.xml"/><Relationship Id="rId7" Type="http://schemas.openxmlformats.org/officeDocument/2006/relationships/slide" Target="slide2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875EEB-9EDE-4369-9F68-68B5F7425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hu-HU" sz="5400" dirty="0"/>
              <a:t>Algoritmusok és </a:t>
            </a:r>
            <a:r>
              <a:rPr lang="hu-HU" sz="5400" dirty="0" err="1"/>
              <a:t>adatszerkeztek</a:t>
            </a:r>
            <a:r>
              <a:rPr lang="hu-HU" sz="5400" dirty="0"/>
              <a:t> II.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6F8403-F45B-4245-BD76-3C601B9D8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</p:spPr>
        <p:txBody>
          <a:bodyPr anchor="ctr">
            <a:normAutofit/>
          </a:bodyPr>
          <a:lstStyle/>
          <a:p>
            <a:pPr algn="l"/>
            <a:r>
              <a:rPr lang="hu-HU" dirty="0"/>
              <a:t>4. gyakorlat</a:t>
            </a:r>
          </a:p>
        </p:txBody>
      </p:sp>
    </p:spTree>
    <p:extLst>
      <p:ext uri="{BB962C8B-B14F-4D97-AF65-F5344CB8AC3E}">
        <p14:creationId xmlns:p14="http://schemas.microsoft.com/office/powerpoint/2010/main" val="6985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1BF62B-EFA6-4846-B15F-AD4283DD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70560"/>
          </a:xfrm>
        </p:spPr>
        <p:txBody>
          <a:bodyPr>
            <a:normAutofit/>
          </a:bodyPr>
          <a:lstStyle/>
          <a:p>
            <a:r>
              <a:rPr lang="hu-HU" sz="2800" dirty="0"/>
              <a:t>11 beszúrása után a kapott fa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0DDFA-A63A-46FA-8265-8CEF0864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10</a:t>
            </a:fld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818C47AA-6787-469D-97AB-347EA3CCC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909" y="1883091"/>
            <a:ext cx="7933691" cy="328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5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317E4A7C-EA7F-4409-825D-541ED046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62252"/>
          </a:xfrm>
        </p:spPr>
        <p:txBody>
          <a:bodyPr>
            <a:normAutofit/>
          </a:bodyPr>
          <a:lstStyle/>
          <a:p>
            <a:r>
              <a:rPr lang="hu-HU" sz="2800" dirty="0"/>
              <a:t>Beszúrás esetei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3E793EE-7911-44D7-891C-D0870D7AE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91449"/>
            <a:ext cx="6939885" cy="4589755"/>
          </a:xfrm>
        </p:spPr>
        <p:txBody>
          <a:bodyPr>
            <a:normAutofit/>
          </a:bodyPr>
          <a:lstStyle/>
          <a:p>
            <a:r>
              <a:rPr lang="hu-HU" dirty="0"/>
              <a:t>Szúrjuk be a 4 kulcsot: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Megkeressük a 4-es kulcsot: az (5,6,7) levélbe illik. 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14692EF-FD5A-465D-AB39-19034CC9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11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1A83CC7-0B23-47D0-BB50-19EA3C91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29" y="1991858"/>
            <a:ext cx="6146431" cy="2781963"/>
          </a:xfrm>
          <a:prstGeom prst="rect">
            <a:avLst/>
          </a:prstGeom>
        </p:spPr>
      </p:pic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04316FB6-EFA8-4BE6-8124-EECD4A3CD53A}"/>
              </a:ext>
            </a:extLst>
          </p:cNvPr>
          <p:cNvCxnSpPr>
            <a:cxnSpLocks/>
          </p:cNvCxnSpPr>
          <p:nvPr/>
        </p:nvCxnSpPr>
        <p:spPr>
          <a:xfrm flipH="1">
            <a:off x="2438400" y="2529840"/>
            <a:ext cx="1209040" cy="6934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A38BE153-6C3A-48B0-99F4-E3E1F211E9FC}"/>
              </a:ext>
            </a:extLst>
          </p:cNvPr>
          <p:cNvCxnSpPr>
            <a:cxnSpLocks/>
          </p:cNvCxnSpPr>
          <p:nvPr/>
        </p:nvCxnSpPr>
        <p:spPr>
          <a:xfrm>
            <a:off x="2235595" y="3654210"/>
            <a:ext cx="375525" cy="497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églalap 13">
            <a:extLst>
              <a:ext uri="{FF2B5EF4-FFF2-40B4-BE49-F238E27FC236}">
                <a16:creationId xmlns:a16="http://schemas.microsoft.com/office/drawing/2014/main" id="{330BAC67-00EC-4320-B971-0B35E9BAECB0}"/>
              </a:ext>
            </a:extLst>
          </p:cNvPr>
          <p:cNvSpPr/>
          <p:nvPr/>
        </p:nvSpPr>
        <p:spPr>
          <a:xfrm>
            <a:off x="2235595" y="4151299"/>
            <a:ext cx="914400" cy="497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DDC2DC5-8F3D-486B-B782-30392520C45F}"/>
              </a:ext>
            </a:extLst>
          </p:cNvPr>
          <p:cNvSpPr txBox="1"/>
          <p:nvPr/>
        </p:nvSpPr>
        <p:spPr>
          <a:xfrm>
            <a:off x="8150141" y="1552408"/>
            <a:ext cx="3098800" cy="40152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hu-HU" dirty="0"/>
              <a:t>Ketté vágjuk a levelet:</a:t>
            </a:r>
          </a:p>
          <a:p>
            <a:r>
              <a:rPr lang="hu-HU" dirty="0"/>
              <a:t>(4,5) és (6,7) levélre</a:t>
            </a:r>
          </a:p>
          <a:p>
            <a:r>
              <a:rPr lang="hu-HU" dirty="0"/>
              <a:t>A szülőbe is kell egy új kulcs, de ott van még hely.</a:t>
            </a:r>
          </a:p>
          <a:p>
            <a:r>
              <a:rPr lang="hu-HU" dirty="0"/>
              <a:t>A kettévágásnál kapott jobb levél legkisebb kulcsát szúrjuk be a szülőbe:</a:t>
            </a:r>
          </a:p>
          <a:p>
            <a:r>
              <a:rPr lang="hu-HU" dirty="0"/>
              <a:t>(3,6) lesz a szülőben </a:t>
            </a:r>
            <a:r>
              <a:rPr lang="hu-HU"/>
              <a:t>a két kulcs.</a:t>
            </a:r>
            <a:endParaRPr lang="hu-HU" dirty="0"/>
          </a:p>
          <a:p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66E3FFFC-EE1D-4057-9547-97D216DA5D88}"/>
              </a:ext>
            </a:extLst>
          </p:cNvPr>
          <p:cNvSpPr txBox="1"/>
          <p:nvPr/>
        </p:nvSpPr>
        <p:spPr>
          <a:xfrm>
            <a:off x="2088274" y="4755196"/>
            <a:ext cx="134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(4,5) (</a:t>
            </a:r>
            <a:r>
              <a:rPr lang="hu-HU" dirty="0">
                <a:solidFill>
                  <a:srgbClr val="FF0000"/>
                </a:solidFill>
              </a:rPr>
              <a:t>6</a:t>
            </a:r>
            <a:r>
              <a:rPr lang="hu-HU" dirty="0"/>
              <a:t>,7)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17EE481F-3705-4DFA-B528-FDFDF34BE85E}"/>
              </a:ext>
            </a:extLst>
          </p:cNvPr>
          <p:cNvSpPr txBox="1"/>
          <p:nvPr/>
        </p:nvSpPr>
        <p:spPr>
          <a:xfrm>
            <a:off x="2824480" y="3429000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(3,</a:t>
            </a:r>
            <a:r>
              <a:rPr lang="hu-HU" dirty="0">
                <a:solidFill>
                  <a:srgbClr val="FF0000"/>
                </a:solidFill>
              </a:rPr>
              <a:t>6</a:t>
            </a:r>
            <a:r>
              <a:rPr lang="hu-HU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834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4" grpId="0" animBg="1"/>
      <p:bldP spid="13" grpId="0" uiExpand="1" build="p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1BF62B-EFA6-4846-B15F-AD4283DD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70560"/>
          </a:xfrm>
        </p:spPr>
        <p:txBody>
          <a:bodyPr>
            <a:normAutofit/>
          </a:bodyPr>
          <a:lstStyle/>
          <a:p>
            <a:r>
              <a:rPr lang="hu-HU" sz="2800" dirty="0"/>
              <a:t>4 beszúrása után a kapott fa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0DDFA-A63A-46FA-8265-8CEF0864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12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CF68FA3-57F2-4A80-833F-493FA7DD1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14" y="1483042"/>
            <a:ext cx="9368297" cy="36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3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317E4A7C-EA7F-4409-825D-541ED046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62252"/>
          </a:xfrm>
        </p:spPr>
        <p:txBody>
          <a:bodyPr>
            <a:normAutofit/>
          </a:bodyPr>
          <a:lstStyle/>
          <a:p>
            <a:r>
              <a:rPr lang="hu-HU" sz="2800" dirty="0"/>
              <a:t>Beszúrás esetei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3E793EE-7911-44D7-891C-D0870D7AE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91449"/>
            <a:ext cx="6939885" cy="4589755"/>
          </a:xfrm>
        </p:spPr>
        <p:txBody>
          <a:bodyPr>
            <a:normAutofit/>
          </a:bodyPr>
          <a:lstStyle/>
          <a:p>
            <a:r>
              <a:rPr lang="hu-HU" dirty="0"/>
              <a:t>Szúrjuk be a 15 kulcsot: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Megkeressük a 15-ös kulcsot: az (14,16,17) levélbe illik. 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14692EF-FD5A-465D-AB39-19034CC9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13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1A83CC7-0B23-47D0-BB50-19EA3C91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29" y="1991858"/>
            <a:ext cx="6146431" cy="2781963"/>
          </a:xfrm>
          <a:prstGeom prst="rect">
            <a:avLst/>
          </a:prstGeom>
        </p:spPr>
      </p:pic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04316FB6-EFA8-4BE6-8124-EECD4A3CD53A}"/>
              </a:ext>
            </a:extLst>
          </p:cNvPr>
          <p:cNvCxnSpPr>
            <a:cxnSpLocks/>
          </p:cNvCxnSpPr>
          <p:nvPr/>
        </p:nvCxnSpPr>
        <p:spPr>
          <a:xfrm>
            <a:off x="3901835" y="2487318"/>
            <a:ext cx="1320405" cy="7073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A38BE153-6C3A-48B0-99F4-E3E1F211E9FC}"/>
              </a:ext>
            </a:extLst>
          </p:cNvPr>
          <p:cNvCxnSpPr>
            <a:cxnSpLocks/>
          </p:cNvCxnSpPr>
          <p:nvPr/>
        </p:nvCxnSpPr>
        <p:spPr>
          <a:xfrm>
            <a:off x="5335922" y="3648631"/>
            <a:ext cx="434958" cy="480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églalap 13">
            <a:extLst>
              <a:ext uri="{FF2B5EF4-FFF2-40B4-BE49-F238E27FC236}">
                <a16:creationId xmlns:a16="http://schemas.microsoft.com/office/drawing/2014/main" id="{330BAC67-00EC-4320-B971-0B35E9BAECB0}"/>
              </a:ext>
            </a:extLst>
          </p:cNvPr>
          <p:cNvSpPr/>
          <p:nvPr/>
        </p:nvSpPr>
        <p:spPr>
          <a:xfrm>
            <a:off x="5222240" y="4202415"/>
            <a:ext cx="914400" cy="497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DDC2DC5-8F3D-486B-B782-30392520C45F}"/>
              </a:ext>
            </a:extLst>
          </p:cNvPr>
          <p:cNvSpPr txBox="1"/>
          <p:nvPr/>
        </p:nvSpPr>
        <p:spPr>
          <a:xfrm>
            <a:off x="8150141" y="1552408"/>
            <a:ext cx="3098800" cy="45287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hu-HU" dirty="0"/>
              <a:t>Ketté vágjuk a levelet:</a:t>
            </a:r>
          </a:p>
          <a:p>
            <a:r>
              <a:rPr lang="hu-HU" dirty="0"/>
              <a:t>(14,15) és (16,17) levélre</a:t>
            </a:r>
          </a:p>
          <a:p>
            <a:r>
              <a:rPr lang="hu-HU" dirty="0"/>
              <a:t>A szülőbe is kell egy új kulcs, a 16-ot kellene beszúrni, de már nincs hely.</a:t>
            </a:r>
          </a:p>
          <a:p>
            <a:r>
              <a:rPr lang="hu-HU" dirty="0"/>
              <a:t>A szülő csúcs is ketté vágódik: (11,14) (16,18)</a:t>
            </a:r>
          </a:p>
          <a:p>
            <a:r>
              <a:rPr lang="hu-HU" dirty="0"/>
              <a:t>A középső kulcsot (16) nem a kettévágott csúcsba, hanem annak szülőjébe szúrjuk be.</a:t>
            </a:r>
          </a:p>
          <a:p>
            <a:r>
              <a:rPr lang="hu-HU" dirty="0"/>
              <a:t>A 16 kulcs a fa gyökerébe kerül hasító kulcsként.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66E3FFFC-EE1D-4057-9547-97D216DA5D88}"/>
              </a:ext>
            </a:extLst>
          </p:cNvPr>
          <p:cNvSpPr txBox="1"/>
          <p:nvPr/>
        </p:nvSpPr>
        <p:spPr>
          <a:xfrm>
            <a:off x="4880709" y="4824937"/>
            <a:ext cx="178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(14,15) (</a:t>
            </a:r>
            <a:r>
              <a:rPr lang="hu-HU" dirty="0">
                <a:solidFill>
                  <a:srgbClr val="FF0000"/>
                </a:solidFill>
              </a:rPr>
              <a:t>16</a:t>
            </a:r>
            <a:r>
              <a:rPr lang="hu-HU" dirty="0"/>
              <a:t>,17)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17EE481F-3705-4DFA-B528-FDFDF34BE85E}"/>
              </a:ext>
            </a:extLst>
          </p:cNvPr>
          <p:cNvSpPr txBox="1"/>
          <p:nvPr/>
        </p:nvSpPr>
        <p:spPr>
          <a:xfrm>
            <a:off x="5838091" y="32631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</a:t>
            </a:r>
            <a:r>
              <a:rPr lang="hu-HU" dirty="0">
                <a:solidFill>
                  <a:srgbClr val="FF0000"/>
                </a:solidFill>
              </a:rPr>
              <a:t>16</a:t>
            </a:r>
            <a:r>
              <a:rPr lang="hu-HU" dirty="0">
                <a:solidFill>
                  <a:schemeClr val="bg1"/>
                </a:solidFill>
              </a:rPr>
              <a:t>,18)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BEC168E9-88AC-4D1F-83CA-F07E756F014D}"/>
              </a:ext>
            </a:extLst>
          </p:cNvPr>
          <p:cNvSpPr txBox="1"/>
          <p:nvPr/>
        </p:nvSpPr>
        <p:spPr>
          <a:xfrm>
            <a:off x="3644320" y="32490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(11,14)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9F92565C-D7A8-4BA4-95EC-22F6FEA31313}"/>
              </a:ext>
            </a:extLst>
          </p:cNvPr>
          <p:cNvSpPr/>
          <p:nvPr/>
        </p:nvSpPr>
        <p:spPr>
          <a:xfrm>
            <a:off x="5981120" y="3249033"/>
            <a:ext cx="318080" cy="3646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907CDBA3-C1DE-4647-B743-670260D1945D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931920" y="2306283"/>
            <a:ext cx="2208240" cy="9427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4" grpId="0" animBg="1"/>
      <p:bldP spid="13" grpId="0" uiExpand="1" build="p"/>
      <p:bldP spid="15" grpId="0"/>
      <p:bldP spid="16" grpId="0"/>
      <p:bldP spid="17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1BF62B-EFA6-4846-B15F-AD4283DD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70560"/>
          </a:xfrm>
        </p:spPr>
        <p:txBody>
          <a:bodyPr>
            <a:normAutofit/>
          </a:bodyPr>
          <a:lstStyle/>
          <a:p>
            <a:r>
              <a:rPr lang="hu-HU" sz="2800" dirty="0"/>
              <a:t>15 beszúrása után a kapott fa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0DDFA-A63A-46FA-8265-8CEF0864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14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E21DF1A-3F83-4478-8E7D-6754BB54C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53" y="1529397"/>
            <a:ext cx="9017562" cy="3428683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A9B2CD96-C5DB-4845-9E61-885EF21F01F1}"/>
              </a:ext>
            </a:extLst>
          </p:cNvPr>
          <p:cNvSpPr txBox="1"/>
          <p:nvPr/>
        </p:nvSpPr>
        <p:spPr>
          <a:xfrm>
            <a:off x="1351353" y="5334000"/>
            <a:ext cx="9017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Megjegyzés: ha a fa gyökerébe sem fér már el az új kulcs, akkor a gyökér is a belső pontok szabálya szerint ketté vágódik, és a középső kulcs egy új </a:t>
            </a:r>
            <a:r>
              <a:rPr lang="hu-HU" dirty="0" err="1"/>
              <a:t>Node-ba</a:t>
            </a:r>
            <a:r>
              <a:rPr lang="hu-HU" dirty="0"/>
              <a:t> kerül, ez lesz a fa új gyökere, a B+ fa szintjeinek száma eggyel megnő.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060D703C-2121-4FA5-B4BB-EA491D1F81EB}"/>
              </a:ext>
            </a:extLst>
          </p:cNvPr>
          <p:cNvSpPr/>
          <p:nvPr/>
        </p:nvSpPr>
        <p:spPr>
          <a:xfrm>
            <a:off x="4989250" y="3027285"/>
            <a:ext cx="1088994" cy="550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369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F38DC1-609B-486E-B132-AF08AEF0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50240"/>
          </a:xfrm>
        </p:spPr>
        <p:txBody>
          <a:bodyPr>
            <a:normAutofit/>
          </a:bodyPr>
          <a:lstStyle/>
          <a:p>
            <a:r>
              <a:rPr lang="hu-HU" sz="2800" dirty="0"/>
              <a:t>Törlés esetei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8F3E01-2025-4A0C-BD40-0974B6F4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61441"/>
            <a:ext cx="10485725" cy="4429760"/>
          </a:xfrm>
        </p:spPr>
        <p:txBody>
          <a:bodyPr/>
          <a:lstStyle/>
          <a:p>
            <a:r>
              <a:rPr lang="hu-HU" dirty="0"/>
              <a:t>A törlés eseteit az következő B+ fán fogjuk megvizsgálni:</a:t>
            </a:r>
            <a:br>
              <a:rPr lang="hu-HU" dirty="0"/>
            </a:br>
            <a:r>
              <a:rPr lang="hu-HU" dirty="0"/>
              <a:t>{ [ (6 9) 14 (14 15) 16 (16 17) ] 18 [ (18 20) 21 (21 25 30) ] }</a:t>
            </a:r>
          </a:p>
          <a:p>
            <a:r>
              <a:rPr lang="hu-HU" dirty="0"/>
              <a:t>Rajzoljuk le a fát!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0CA59C7-2DA6-40DD-8D6F-72248742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15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BAC8DA2-ECBE-42FC-B949-19C4A234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2585084"/>
            <a:ext cx="8093324" cy="3648076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ADCB2C5B-EC00-474E-BCA2-66A0E43781D2}"/>
              </a:ext>
            </a:extLst>
          </p:cNvPr>
          <p:cNvSpPr/>
          <p:nvPr/>
        </p:nvSpPr>
        <p:spPr>
          <a:xfrm>
            <a:off x="4333875" y="5883275"/>
            <a:ext cx="133350" cy="146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678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F38DC1-609B-486E-B132-AF08AEF0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50240"/>
          </a:xfrm>
        </p:spPr>
        <p:txBody>
          <a:bodyPr>
            <a:normAutofit/>
          </a:bodyPr>
          <a:lstStyle/>
          <a:p>
            <a:r>
              <a:rPr lang="hu-HU" sz="2800" dirty="0"/>
              <a:t>Törlés esetei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8F3E01-2025-4A0C-BD40-0974B6F4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61441"/>
            <a:ext cx="10485725" cy="4429760"/>
          </a:xfrm>
        </p:spPr>
        <p:txBody>
          <a:bodyPr/>
          <a:lstStyle/>
          <a:p>
            <a:r>
              <a:rPr lang="hu-HU" dirty="0"/>
              <a:t>Legegyszerűbb az az eset, amikor egy 3 kulccsal rendelkező levélből az egyik kulcsot töröljük, például a 21-et.</a:t>
            </a:r>
          </a:p>
          <a:p>
            <a:r>
              <a:rPr lang="hu-HU" dirty="0"/>
              <a:t>Ilyenkor a levélből törlődik a 21-es kulcs (a hozzá tartozó rekorddal együtt), de a szülőben marad a 21 hasító kulcs.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0CA59C7-2DA6-40DD-8D6F-72248742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16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D8E6FEA-980C-4E3A-B4EE-FD6EFA8B5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14" y="2853003"/>
            <a:ext cx="7532750" cy="3395397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570C0B1F-B480-4E0E-938F-07F17DFA0EF8}"/>
              </a:ext>
            </a:extLst>
          </p:cNvPr>
          <p:cNvCxnSpPr/>
          <p:nvPr/>
        </p:nvCxnSpPr>
        <p:spPr>
          <a:xfrm>
            <a:off x="5885895" y="3429000"/>
            <a:ext cx="1651247" cy="9121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174C3169-0AC6-489C-854B-82C73EBF26E6}"/>
              </a:ext>
            </a:extLst>
          </p:cNvPr>
          <p:cNvCxnSpPr>
            <a:cxnSpLocks/>
          </p:cNvCxnSpPr>
          <p:nvPr/>
        </p:nvCxnSpPr>
        <p:spPr>
          <a:xfrm>
            <a:off x="7395099" y="4838330"/>
            <a:ext cx="727969" cy="585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EAFF33FB-97EB-4C82-84B7-E729E8A53943}"/>
              </a:ext>
            </a:extLst>
          </p:cNvPr>
          <p:cNvCxnSpPr/>
          <p:nvPr/>
        </p:nvCxnSpPr>
        <p:spPr>
          <a:xfrm>
            <a:off x="7688062" y="5544275"/>
            <a:ext cx="319596" cy="2884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ECFC2240-4983-4917-B5E1-509C516D73F5}"/>
              </a:ext>
            </a:extLst>
          </p:cNvPr>
          <p:cNvCxnSpPr/>
          <p:nvPr/>
        </p:nvCxnSpPr>
        <p:spPr>
          <a:xfrm flipH="1">
            <a:off x="7759083" y="5496559"/>
            <a:ext cx="186432" cy="3338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zis 5">
            <a:extLst>
              <a:ext uri="{FF2B5EF4-FFF2-40B4-BE49-F238E27FC236}">
                <a16:creationId xmlns:a16="http://schemas.microsoft.com/office/drawing/2014/main" id="{4EB8CDE5-502D-4421-9B41-6DD90C40406F}"/>
              </a:ext>
            </a:extLst>
          </p:cNvPr>
          <p:cNvSpPr/>
          <p:nvPr/>
        </p:nvSpPr>
        <p:spPr>
          <a:xfrm>
            <a:off x="4465468" y="5883275"/>
            <a:ext cx="133165" cy="171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050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F38DC1-609B-486E-B132-AF08AEF0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50240"/>
          </a:xfrm>
        </p:spPr>
        <p:txBody>
          <a:bodyPr>
            <a:normAutofit/>
          </a:bodyPr>
          <a:lstStyle/>
          <a:p>
            <a:r>
              <a:rPr lang="hu-HU" sz="2800" dirty="0"/>
              <a:t>21 törlése után a kapott fa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8F3E01-2025-4A0C-BD40-0974B6F4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61441"/>
            <a:ext cx="10485725" cy="4429760"/>
          </a:xfrm>
        </p:spPr>
        <p:txBody>
          <a:bodyPr/>
          <a:lstStyle/>
          <a:p>
            <a:r>
              <a:rPr lang="hu-HU" dirty="0"/>
              <a:t>Ilyenkor a levélből törlődik a 21-es kulcs (a hozzá tartozó rekorddal együtt), de a szülőben marad a 21 hasító kulcs.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0CA59C7-2DA6-40DD-8D6F-72248742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17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81685AA-780C-4363-BE44-996AC1DF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83" y="2392996"/>
            <a:ext cx="6343546" cy="3103563"/>
          </a:xfrm>
          <a:prstGeom prst="rect">
            <a:avLst/>
          </a:prstGeom>
        </p:spPr>
      </p:pic>
      <p:sp>
        <p:nvSpPr>
          <p:cNvPr id="5" name="Ellipszis 4">
            <a:extLst>
              <a:ext uri="{FF2B5EF4-FFF2-40B4-BE49-F238E27FC236}">
                <a16:creationId xmlns:a16="http://schemas.microsoft.com/office/drawing/2014/main" id="{B6A57A91-349D-4621-873A-333AA7D56668}"/>
              </a:ext>
            </a:extLst>
          </p:cNvPr>
          <p:cNvSpPr/>
          <p:nvPr/>
        </p:nvSpPr>
        <p:spPr>
          <a:xfrm>
            <a:off x="5095783" y="5122416"/>
            <a:ext cx="115409" cy="1154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1111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F38DC1-609B-486E-B132-AF08AEF0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50240"/>
          </a:xfrm>
        </p:spPr>
        <p:txBody>
          <a:bodyPr>
            <a:normAutofit/>
          </a:bodyPr>
          <a:lstStyle/>
          <a:p>
            <a:r>
              <a:rPr lang="hu-HU" sz="2800" dirty="0"/>
              <a:t>18 törlése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8F3E01-2025-4A0C-BD40-0974B6F4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61441"/>
            <a:ext cx="7336126" cy="4429760"/>
          </a:xfrm>
        </p:spPr>
        <p:txBody>
          <a:bodyPr>
            <a:noAutofit/>
          </a:bodyPr>
          <a:lstStyle/>
          <a:p>
            <a:r>
              <a:rPr lang="hu-HU" sz="1800" dirty="0"/>
              <a:t>Megkeressük a 18-as kulcsot.</a:t>
            </a:r>
          </a:p>
          <a:p>
            <a:endParaRPr lang="hu-HU" sz="1800" dirty="0"/>
          </a:p>
          <a:p>
            <a:endParaRPr lang="hu-HU" sz="1800" dirty="0"/>
          </a:p>
          <a:p>
            <a:endParaRPr lang="hu-HU" sz="1800" dirty="0"/>
          </a:p>
          <a:p>
            <a:endParaRPr lang="hu-HU" sz="1800" dirty="0"/>
          </a:p>
          <a:p>
            <a:endParaRPr lang="hu-HU" sz="1800" dirty="0"/>
          </a:p>
          <a:p>
            <a:endParaRPr lang="hu-HU" sz="1800" dirty="0"/>
          </a:p>
          <a:p>
            <a:endParaRPr lang="hu-HU" sz="1800" dirty="0"/>
          </a:p>
          <a:p>
            <a:endParaRPr lang="hu-HU" sz="1800" dirty="0"/>
          </a:p>
          <a:p>
            <a:r>
              <a:rPr lang="hu-HU" sz="1800" dirty="0"/>
              <a:t>Ha kitöröljük, a levélben csak a 20-as kulcs marad, ami </a:t>
            </a:r>
            <a:br>
              <a:rPr lang="hu-HU" sz="1800" dirty="0"/>
            </a:br>
            <a:r>
              <a:rPr lang="hu-HU" sz="1800" dirty="0"/>
              <a:t>szabálytalan.</a:t>
            </a:r>
          </a:p>
          <a:p>
            <a:endParaRPr lang="hu-HU" sz="1800" dirty="0"/>
          </a:p>
          <a:p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0CA59C7-2DA6-40DD-8D6F-72248742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18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BAC8DA2-ECBE-42FC-B949-19C4A234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83" y="1770783"/>
            <a:ext cx="6144577" cy="2769676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3CE53D67-EF5A-44A4-B9BF-A2BDBE37F48E}"/>
              </a:ext>
            </a:extLst>
          </p:cNvPr>
          <p:cNvSpPr txBox="1"/>
          <p:nvPr/>
        </p:nvSpPr>
        <p:spPr>
          <a:xfrm>
            <a:off x="7680960" y="1453514"/>
            <a:ext cx="3698240" cy="44297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hu-HU" dirty="0"/>
              <a:t>Ilyenkor elsőként a bal vagy jobb testvérét vizsgáljuk </a:t>
            </a:r>
            <a:r>
              <a:rPr lang="hu-HU" sz="1800" dirty="0"/>
              <a:t>meg</a:t>
            </a:r>
            <a:r>
              <a:rPr lang="hu-HU" dirty="0"/>
              <a:t>, hátha valamelyik át tud adni egy kulcsot.</a:t>
            </a:r>
          </a:p>
          <a:p>
            <a:r>
              <a:rPr lang="hu-HU" dirty="0"/>
              <a:t>Jobb testvértől megkapja a 21-es kulcsot.</a:t>
            </a:r>
          </a:p>
          <a:p>
            <a:r>
              <a:rPr lang="hu-HU" dirty="0"/>
              <a:t>A szülőben 21-es kulcsot ki kell cserélni az új osztási pontnak megfelelően: 25-re.</a:t>
            </a:r>
          </a:p>
          <a:p>
            <a:r>
              <a:rPr lang="hu-HU" dirty="0"/>
              <a:t>A két testvér közül a második </a:t>
            </a:r>
            <a:r>
              <a:rPr lang="hu-HU" dirty="0" err="1"/>
              <a:t>mimumumára</a:t>
            </a:r>
            <a:r>
              <a:rPr lang="hu-HU" dirty="0"/>
              <a:t> kell átírni az eredeti kulcsot a szülőben.</a:t>
            </a:r>
          </a:p>
          <a:p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76D1AE4-73C8-41A6-BD46-C0106CD8DC29}"/>
              </a:ext>
            </a:extLst>
          </p:cNvPr>
          <p:cNvSpPr txBox="1"/>
          <p:nvPr/>
        </p:nvSpPr>
        <p:spPr>
          <a:xfrm>
            <a:off x="4917440" y="4540459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(20,21)    (25,30)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581FDE5-8835-4837-9211-DB69FE32DBF6}"/>
              </a:ext>
            </a:extLst>
          </p:cNvPr>
          <p:cNvSpPr txBox="1"/>
          <p:nvPr/>
        </p:nvSpPr>
        <p:spPr>
          <a:xfrm>
            <a:off x="6329680" y="2970955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(25)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CEE5199-5D54-49ED-ABCC-A898C19C553E}"/>
              </a:ext>
            </a:extLst>
          </p:cNvPr>
          <p:cNvSpPr/>
          <p:nvPr/>
        </p:nvSpPr>
        <p:spPr>
          <a:xfrm>
            <a:off x="4795520" y="3952240"/>
            <a:ext cx="924560" cy="496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DC640165-FB7C-4A6F-9B0F-EC7A37279053}"/>
              </a:ext>
            </a:extLst>
          </p:cNvPr>
          <p:cNvSpPr/>
          <p:nvPr/>
        </p:nvSpPr>
        <p:spPr>
          <a:xfrm>
            <a:off x="3284738" y="4262929"/>
            <a:ext cx="88777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237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/>
      <p:bldP spid="8" grpId="0"/>
      <p:bldP spid="9" grpId="0" uiExpan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1BF62B-EFA6-4846-B15F-AD4283DD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70560"/>
          </a:xfrm>
        </p:spPr>
        <p:txBody>
          <a:bodyPr>
            <a:normAutofit/>
          </a:bodyPr>
          <a:lstStyle/>
          <a:p>
            <a:r>
              <a:rPr lang="hu-HU" sz="2800" dirty="0"/>
              <a:t>18 törlése után kapott fa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0DDFA-A63A-46FA-8265-8CEF0864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19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9FF8C83-AF71-49A3-B450-02DCFE2F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18" y="1565592"/>
            <a:ext cx="8028359" cy="4063048"/>
          </a:xfrm>
          <a:prstGeom prst="rect">
            <a:avLst/>
          </a:prstGeom>
        </p:spPr>
      </p:pic>
      <p:sp>
        <p:nvSpPr>
          <p:cNvPr id="3" name="Ellipszis 2">
            <a:extLst>
              <a:ext uri="{FF2B5EF4-FFF2-40B4-BE49-F238E27FC236}">
                <a16:creationId xmlns:a16="http://schemas.microsoft.com/office/drawing/2014/main" id="{6D4EBDB5-0180-4CE8-A514-E8951B652980}"/>
              </a:ext>
            </a:extLst>
          </p:cNvPr>
          <p:cNvSpPr/>
          <p:nvPr/>
        </p:nvSpPr>
        <p:spPr>
          <a:xfrm>
            <a:off x="4403324" y="5193437"/>
            <a:ext cx="221942" cy="1864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D03FF6FF-14B4-4332-8359-E67ACC25837A}"/>
              </a:ext>
            </a:extLst>
          </p:cNvPr>
          <p:cNvSpPr/>
          <p:nvPr/>
        </p:nvSpPr>
        <p:spPr>
          <a:xfrm>
            <a:off x="9012315" y="5186948"/>
            <a:ext cx="221942" cy="1864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553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86F5CC-A0F5-433F-8A12-BDBFCBA5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r>
              <a:rPr lang="hu-HU" sz="2000" dirty="0"/>
              <a:t>Tartalom:</a:t>
            </a:r>
            <a:br>
              <a:rPr lang="hu-HU" sz="2000" dirty="0"/>
            </a:br>
            <a:r>
              <a:rPr lang="hu-HU" sz="2000" dirty="0"/>
              <a:t>B+ fa</a:t>
            </a:r>
            <a:br>
              <a:rPr lang="hu-HU" sz="2000" dirty="0"/>
            </a:br>
            <a:r>
              <a:rPr lang="hu-HU" sz="2000" dirty="0"/>
              <a:t>Általános fák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42A97-CA6C-4AF7-B0B0-AF2A6A7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hu-HU" dirty="0">
                <a:hlinkClick r:id="rId3" action="ppaction://hlinksldjump"/>
              </a:rPr>
              <a:t>B+ fa definíció</a:t>
            </a:r>
            <a:endParaRPr lang="hu-HU" dirty="0"/>
          </a:p>
          <a:p>
            <a:r>
              <a:rPr lang="hu-HU" dirty="0">
                <a:hlinkClick r:id="rId4" action="ppaction://hlinksldjump"/>
              </a:rPr>
              <a:t>d kiszámítása (feladat)</a:t>
            </a:r>
            <a:endParaRPr lang="hu-HU" dirty="0"/>
          </a:p>
          <a:p>
            <a:r>
              <a:rPr lang="hu-HU" dirty="0">
                <a:hlinkClick r:id="rId5" action="ppaction://hlinksldjump"/>
              </a:rPr>
              <a:t>B+ fa beszúrás</a:t>
            </a:r>
            <a:endParaRPr lang="hu-HU" dirty="0"/>
          </a:p>
          <a:p>
            <a:r>
              <a:rPr lang="hu-HU" dirty="0">
                <a:hlinkClick r:id="rId6" action="ppaction://hlinksldjump"/>
              </a:rPr>
              <a:t>B+ fa törlés</a:t>
            </a:r>
            <a:endParaRPr lang="hu-HU" dirty="0"/>
          </a:p>
          <a:p>
            <a:r>
              <a:rPr lang="hu-HU" dirty="0">
                <a:hlinkClick r:id="rId7" action="ppaction://hlinksldjump"/>
              </a:rPr>
              <a:t>B+ fa gyakorló feladat</a:t>
            </a:r>
            <a:endParaRPr lang="hu-HU" dirty="0"/>
          </a:p>
          <a:p>
            <a:r>
              <a:rPr lang="hu-HU" dirty="0">
                <a:hlinkClick r:id="rId8" action="ppaction://hlinksldjump"/>
              </a:rPr>
              <a:t>Szorgalmi házi feladat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DA016A9-6CE8-48D5-A309-EEEFE28E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86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52543DD3-1D9A-453A-9DED-839458ED9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12" y="1789150"/>
            <a:ext cx="5550219" cy="275130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0F38DC1-609B-486E-B132-AF08AEF0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50240"/>
          </a:xfrm>
        </p:spPr>
        <p:txBody>
          <a:bodyPr>
            <a:normAutofit/>
          </a:bodyPr>
          <a:lstStyle/>
          <a:p>
            <a:r>
              <a:rPr lang="hu-HU" sz="2800" dirty="0"/>
              <a:t>A kapott fából a 21 törlése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8F3E01-2025-4A0C-BD40-0974B6F4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61440"/>
            <a:ext cx="6939885" cy="4521834"/>
          </a:xfrm>
        </p:spPr>
        <p:txBody>
          <a:bodyPr>
            <a:noAutofit/>
          </a:bodyPr>
          <a:lstStyle/>
          <a:p>
            <a:r>
              <a:rPr lang="hu-HU" sz="1800" dirty="0"/>
              <a:t>Megkeressük a 21-es kulcsot.</a:t>
            </a:r>
          </a:p>
          <a:p>
            <a:endParaRPr lang="hu-HU" sz="1800" dirty="0"/>
          </a:p>
          <a:p>
            <a:endParaRPr lang="hu-HU" sz="1800" dirty="0"/>
          </a:p>
          <a:p>
            <a:endParaRPr lang="hu-HU" sz="1800" dirty="0"/>
          </a:p>
          <a:p>
            <a:endParaRPr lang="hu-HU" sz="1800" dirty="0"/>
          </a:p>
          <a:p>
            <a:endParaRPr lang="hu-HU" sz="1800" dirty="0"/>
          </a:p>
          <a:p>
            <a:endParaRPr lang="hu-HU" sz="1800" dirty="0"/>
          </a:p>
          <a:p>
            <a:endParaRPr lang="hu-HU" sz="1800" dirty="0"/>
          </a:p>
          <a:p>
            <a:endParaRPr lang="hu-HU" sz="1800" dirty="0"/>
          </a:p>
          <a:p>
            <a:r>
              <a:rPr lang="hu-HU" sz="1800" dirty="0"/>
              <a:t>Ha kitöröljük, a levélben csak a 20-as kulcs marad, ami </a:t>
            </a:r>
            <a:br>
              <a:rPr lang="hu-HU" sz="1800" dirty="0"/>
            </a:br>
            <a:r>
              <a:rPr lang="hu-HU" sz="1800" dirty="0"/>
              <a:t>szabálytalan. De a testvére most nem tudja kisegíteni a csúcsot, így a két </a:t>
            </a:r>
            <a:r>
              <a:rPr lang="hu-HU" sz="1800" dirty="0" err="1"/>
              <a:t>Node</a:t>
            </a:r>
            <a:r>
              <a:rPr lang="hu-HU" sz="1800" dirty="0"/>
              <a:t> </a:t>
            </a:r>
            <a:r>
              <a:rPr lang="hu-HU" sz="1800" dirty="0" err="1"/>
              <a:t>összevonódik</a:t>
            </a:r>
            <a:r>
              <a:rPr lang="hu-HU" sz="1800" dirty="0"/>
              <a:t>: a jobb oldali </a:t>
            </a:r>
            <a:r>
              <a:rPr lang="hu-HU" sz="1800" dirty="0" err="1"/>
              <a:t>Nodeból</a:t>
            </a:r>
            <a:r>
              <a:rPr lang="hu-HU" sz="1800" dirty="0"/>
              <a:t> a kulcsok átmásolódnak, majd a </a:t>
            </a:r>
            <a:r>
              <a:rPr lang="hu-HU" sz="1800" dirty="0" err="1"/>
              <a:t>Node</a:t>
            </a:r>
            <a:r>
              <a:rPr lang="hu-HU" sz="1800" dirty="0"/>
              <a:t> megszűnik.</a:t>
            </a:r>
          </a:p>
          <a:p>
            <a:endParaRPr lang="hu-HU" sz="1800" dirty="0"/>
          </a:p>
          <a:p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0CA59C7-2DA6-40DD-8D6F-72248742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20</a:t>
            </a:fld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CE53D67-EF5A-44A4-B9BF-A2BDBE37F48E}"/>
              </a:ext>
            </a:extLst>
          </p:cNvPr>
          <p:cNvSpPr txBox="1"/>
          <p:nvPr/>
        </p:nvSpPr>
        <p:spPr>
          <a:xfrm>
            <a:off x="7579965" y="1462194"/>
            <a:ext cx="3698240" cy="44210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hu-HU" dirty="0"/>
              <a:t>A kulcs, ami elválasztotta a két részfát a szülőből is törlendő!</a:t>
            </a:r>
          </a:p>
          <a:p>
            <a:r>
              <a:rPr lang="hu-HU" dirty="0"/>
              <a:t>25 törlendő a szülőből is! Most a 25-ös belső csúcs lesz szabálytalan, mert csak egy gyereke maradt.</a:t>
            </a:r>
          </a:p>
          <a:p>
            <a:r>
              <a:rPr lang="hu-HU" dirty="0"/>
              <a:t>Viszont testvére ki tudja segíteni: a (16,17) levelet átadja neki.</a:t>
            </a:r>
          </a:p>
          <a:p>
            <a:r>
              <a:rPr lang="hu-HU" dirty="0"/>
              <a:t>Ennek kivitelezése:</a:t>
            </a:r>
            <a:br>
              <a:rPr lang="hu-HU" dirty="0"/>
            </a:br>
            <a:r>
              <a:rPr lang="hu-HU" dirty="0"/>
              <a:t>Összerakjuk a megmaradt kulcsokat, a szülő kulcsát is bevonva: (14,16,18)</a:t>
            </a:r>
          </a:p>
          <a:p>
            <a:r>
              <a:rPr lang="hu-HU" dirty="0"/>
              <a:t>A középső megy fel a szülőbe, a maradékon a két testvér megosztozik: ha nem lehet pontosan felezni, az kap több gyereket, akinek eredetileg is több volt.</a:t>
            </a:r>
          </a:p>
          <a:p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76D1AE4-73C8-41A6-BD46-C0106CD8DC29}"/>
              </a:ext>
            </a:extLst>
          </p:cNvPr>
          <p:cNvSpPr txBox="1"/>
          <p:nvPr/>
        </p:nvSpPr>
        <p:spPr>
          <a:xfrm>
            <a:off x="4643120" y="454998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     (20,25,30)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581FDE5-8835-4837-9211-DB69FE32DBF6}"/>
              </a:ext>
            </a:extLst>
          </p:cNvPr>
          <p:cNvSpPr txBox="1"/>
          <p:nvPr/>
        </p:nvSpPr>
        <p:spPr>
          <a:xfrm>
            <a:off x="3769360" y="2905760"/>
            <a:ext cx="129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(14,16,18)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CEE5199-5D54-49ED-ABCC-A898C19C553E}"/>
              </a:ext>
            </a:extLst>
          </p:cNvPr>
          <p:cNvSpPr/>
          <p:nvPr/>
        </p:nvSpPr>
        <p:spPr>
          <a:xfrm>
            <a:off x="4917440" y="3952240"/>
            <a:ext cx="975360" cy="49614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7862AAF9-2861-4D77-9D30-C6C1B2B786F8}"/>
              </a:ext>
            </a:extLst>
          </p:cNvPr>
          <p:cNvSpPr/>
          <p:nvPr/>
        </p:nvSpPr>
        <p:spPr>
          <a:xfrm>
            <a:off x="5466080" y="2994166"/>
            <a:ext cx="975360" cy="49614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3F324D84-82FF-41E8-9DBC-6AE7ECAF4716}"/>
              </a:ext>
            </a:extLst>
          </p:cNvPr>
          <p:cNvSpPr/>
          <p:nvPr/>
        </p:nvSpPr>
        <p:spPr>
          <a:xfrm>
            <a:off x="4226560" y="2978757"/>
            <a:ext cx="284480" cy="2826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8D52D0ED-1FE8-47EB-89E0-73AD7AFBBD42}"/>
              </a:ext>
            </a:extLst>
          </p:cNvPr>
          <p:cNvSpPr/>
          <p:nvPr/>
        </p:nvSpPr>
        <p:spPr>
          <a:xfrm>
            <a:off x="6542843" y="4261282"/>
            <a:ext cx="92676" cy="798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49B4E3CC-E941-4E63-BD75-0323A0438FA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368800" y="2103121"/>
            <a:ext cx="30480" cy="8756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BFD82DF5-91D6-47EA-BF9E-2FEB1DE3815B}"/>
              </a:ext>
            </a:extLst>
          </p:cNvPr>
          <p:cNvCxnSpPr/>
          <p:nvPr/>
        </p:nvCxnSpPr>
        <p:spPr>
          <a:xfrm>
            <a:off x="6150003" y="3850640"/>
            <a:ext cx="772160" cy="689819"/>
          </a:xfrm>
          <a:prstGeom prst="line">
            <a:avLst/>
          </a:prstGeom>
          <a:ln w="762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BE40DD03-F3CE-48EC-940D-C02F15A09D10}"/>
              </a:ext>
            </a:extLst>
          </p:cNvPr>
          <p:cNvSpPr/>
          <p:nvPr/>
        </p:nvSpPr>
        <p:spPr>
          <a:xfrm>
            <a:off x="3409025" y="4234649"/>
            <a:ext cx="115410" cy="106532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969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/>
      <p:bldP spid="8" grpId="0"/>
      <p:bldP spid="9" grpId="0" uiExpand="1" animBg="1"/>
      <p:bldP spid="12" grpId="0" uiExpand="1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1BF62B-EFA6-4846-B15F-AD4283DD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70560"/>
          </a:xfrm>
        </p:spPr>
        <p:txBody>
          <a:bodyPr>
            <a:normAutofit/>
          </a:bodyPr>
          <a:lstStyle/>
          <a:p>
            <a:r>
              <a:rPr lang="hu-HU" sz="2800" dirty="0"/>
              <a:t>21 törlése után kapott fa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0DDFA-A63A-46FA-8265-8CEF0864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21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AEFD18D-3682-4D0C-BB65-81E04CEF7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182" y="1857654"/>
            <a:ext cx="7227544" cy="3776663"/>
          </a:xfrm>
          <a:prstGeom prst="rect">
            <a:avLst/>
          </a:prstGeom>
        </p:spPr>
      </p:pic>
      <p:sp>
        <p:nvSpPr>
          <p:cNvPr id="3" name="Ellipszis 2">
            <a:extLst>
              <a:ext uri="{FF2B5EF4-FFF2-40B4-BE49-F238E27FC236}">
                <a16:creationId xmlns:a16="http://schemas.microsoft.com/office/drawing/2014/main" id="{C3E7E756-FCCD-4DFD-9E28-79957FBEED33}"/>
              </a:ext>
            </a:extLst>
          </p:cNvPr>
          <p:cNvSpPr/>
          <p:nvPr/>
        </p:nvSpPr>
        <p:spPr>
          <a:xfrm>
            <a:off x="4536489" y="5122416"/>
            <a:ext cx="168676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559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EC73A4-C886-41BD-90BF-811528F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42925"/>
          </a:xfrm>
        </p:spPr>
        <p:txBody>
          <a:bodyPr>
            <a:normAutofit/>
          </a:bodyPr>
          <a:lstStyle/>
          <a:p>
            <a:r>
              <a:rPr lang="hu-HU" sz="2400" dirty="0"/>
              <a:t>Az így kapott fából töröljük a 6-os kulcsot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6CC3B1-51DD-4498-A3B4-02BD89C9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400175"/>
            <a:ext cx="6820506" cy="4933949"/>
          </a:xfrm>
        </p:spPr>
        <p:txBody>
          <a:bodyPr>
            <a:normAutofit/>
          </a:bodyPr>
          <a:lstStyle/>
          <a:p>
            <a:r>
              <a:rPr lang="hu-HU" sz="1600" dirty="0"/>
              <a:t>A levélben csak a 9-es maradna, a testvére nem tud átadni kulcsot, így jobb testvéréből átmásoljuk a 14 és 15 kulcsokat, majd a </a:t>
            </a:r>
            <a:r>
              <a:rPr lang="hu-HU" sz="1600" dirty="0" err="1"/>
              <a:t>Node</a:t>
            </a:r>
            <a:r>
              <a:rPr lang="hu-HU" sz="1600" dirty="0"/>
              <a:t> törlődik.</a:t>
            </a:r>
          </a:p>
          <a:p>
            <a:r>
              <a:rPr lang="hu-HU" sz="1600" dirty="0"/>
              <a:t> A törlést meg kell ismételni a szülőre, de akkor a 14-es </a:t>
            </a:r>
            <a:r>
              <a:rPr lang="hu-HU" sz="1600" dirty="0" err="1"/>
              <a:t>Node-nak</a:t>
            </a:r>
            <a:r>
              <a:rPr lang="hu-HU" sz="1600" dirty="0"/>
              <a:t> csak egy gyereke marad.</a:t>
            </a:r>
          </a:p>
          <a:p>
            <a:r>
              <a:rPr lang="hu-HU" sz="1600" dirty="0"/>
              <a:t>Nem tud a testvér sem átadni gyereket, így a két belső pont </a:t>
            </a:r>
            <a:r>
              <a:rPr lang="hu-HU" sz="1600" dirty="0" err="1"/>
              <a:t>összevonódik</a:t>
            </a:r>
            <a:r>
              <a:rPr lang="hu-HU" sz="1600" dirty="0"/>
              <a:t>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8F5D57F-03DF-49AC-BFBC-C1C0E04A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22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F9C488-6AF0-448B-A86C-7F4DB22D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79" y="3438040"/>
            <a:ext cx="5378293" cy="281036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EF7A552E-4231-4913-9C47-EFFCFAB275AF}"/>
              </a:ext>
            </a:extLst>
          </p:cNvPr>
          <p:cNvSpPr txBox="1"/>
          <p:nvPr/>
        </p:nvSpPr>
        <p:spPr>
          <a:xfrm>
            <a:off x="7734300" y="1495424"/>
            <a:ext cx="3682383" cy="46834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hu-HU" sz="1600" dirty="0"/>
              <a:t>Belső pont összevonásakor egyesítik a megmaradt kulcsokat, a szülő kulcsát is bevonva: (16,18)</a:t>
            </a:r>
          </a:p>
          <a:p>
            <a:r>
              <a:rPr lang="hu-HU" sz="1600" dirty="0"/>
              <a:t>A bal oldali </a:t>
            </a:r>
            <a:r>
              <a:rPr lang="hu-HU" sz="1600" dirty="0" err="1"/>
              <a:t>Node</a:t>
            </a:r>
            <a:r>
              <a:rPr lang="hu-HU" sz="1600" dirty="0"/>
              <a:t> marad meg, abból a 14 törölve lett, beleíródik a 16 és a 18, majd az eredeti 18-as </a:t>
            </a:r>
            <a:r>
              <a:rPr lang="hu-HU" sz="1600" dirty="0" err="1"/>
              <a:t>Node</a:t>
            </a:r>
            <a:r>
              <a:rPr lang="hu-HU" sz="1600" dirty="0"/>
              <a:t> törlődik.</a:t>
            </a:r>
          </a:p>
          <a:p>
            <a:r>
              <a:rPr lang="hu-HU" sz="1600" dirty="0"/>
              <a:t>Ezután a törlő eljárás megismétlődik a szülőre (most a gyökérre): azt a kulcsot, mely a most egyesített testvéreket elválasztotta, ki kell törölni.</a:t>
            </a:r>
          </a:p>
          <a:p>
            <a:r>
              <a:rPr lang="hu-HU" sz="1600" dirty="0"/>
              <a:t>Ekkor viszont a gyökérnek csak egy gyereke marad, így az eredeti gyökér törlődik, és a gyereke lesz az új gyökér.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E94D581-4F85-4142-8E72-09073140B5BB}"/>
              </a:ext>
            </a:extLst>
          </p:cNvPr>
          <p:cNvSpPr txBox="1"/>
          <p:nvPr/>
        </p:nvSpPr>
        <p:spPr>
          <a:xfrm>
            <a:off x="1481782" y="6248400"/>
            <a:ext cx="10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(9,14,15)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73A6E9B-2A4A-4CBA-8FB9-3CB89B7297E4}"/>
              </a:ext>
            </a:extLst>
          </p:cNvPr>
          <p:cNvSpPr txBox="1"/>
          <p:nvPr/>
        </p:nvSpPr>
        <p:spPr>
          <a:xfrm>
            <a:off x="3480047" y="4714043"/>
            <a:ext cx="87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(16,18)</a:t>
            </a: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B2ECA28-F362-40E4-AAF4-B9EDA0AC417A}"/>
              </a:ext>
            </a:extLst>
          </p:cNvPr>
          <p:cNvCxnSpPr/>
          <p:nvPr/>
        </p:nvCxnSpPr>
        <p:spPr>
          <a:xfrm>
            <a:off x="5269444" y="4531461"/>
            <a:ext cx="640080" cy="73449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8B3FBD34-D511-441C-A9DA-FD39C4504128}"/>
              </a:ext>
            </a:extLst>
          </p:cNvPr>
          <p:cNvCxnSpPr/>
          <p:nvPr/>
        </p:nvCxnSpPr>
        <p:spPr>
          <a:xfrm>
            <a:off x="4061026" y="3501593"/>
            <a:ext cx="640080" cy="73449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llipszis 4">
            <a:extLst>
              <a:ext uri="{FF2B5EF4-FFF2-40B4-BE49-F238E27FC236}">
                <a16:creationId xmlns:a16="http://schemas.microsoft.com/office/drawing/2014/main" id="{2D16CED7-BBC9-49BA-9DB1-63E5A2154FA2}"/>
              </a:ext>
            </a:extLst>
          </p:cNvPr>
          <p:cNvSpPr/>
          <p:nvPr/>
        </p:nvSpPr>
        <p:spPr>
          <a:xfrm>
            <a:off x="3116062" y="5883275"/>
            <a:ext cx="115410" cy="1002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4E4F3459-28E6-495D-81B6-978A5F0C1133}"/>
              </a:ext>
            </a:extLst>
          </p:cNvPr>
          <p:cNvSpPr/>
          <p:nvPr/>
        </p:nvSpPr>
        <p:spPr>
          <a:xfrm>
            <a:off x="1542742" y="5537200"/>
            <a:ext cx="937993" cy="54864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398AFB3-1EDB-483B-B529-2DA4E3FA77AA}"/>
              </a:ext>
            </a:extLst>
          </p:cNvPr>
          <p:cNvCxnSpPr/>
          <p:nvPr/>
        </p:nvCxnSpPr>
        <p:spPr>
          <a:xfrm>
            <a:off x="2672080" y="5457825"/>
            <a:ext cx="640080" cy="73449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  <p:bldP spid="8" grpId="0"/>
      <p:bldP spid="9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1BF62B-EFA6-4846-B15F-AD4283DD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6 törlése után kapott fa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C320A578-A7DF-4245-800F-3CB91F24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fa magassága eggyel csökkent.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0DDFA-A63A-46FA-8265-8CEF0864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23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9CFEDCE-2BBB-4986-A4A3-4B8AC6C13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57" y="2597932"/>
            <a:ext cx="5300883" cy="250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38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A7940F59-7445-4EEA-B28A-D07B78E9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90575"/>
          </a:xfrm>
        </p:spPr>
        <p:txBody>
          <a:bodyPr>
            <a:normAutofit/>
          </a:bodyPr>
          <a:lstStyle/>
          <a:p>
            <a:r>
              <a:rPr lang="hu-HU" sz="2800" dirty="0"/>
              <a:t>Gyakorló feladat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5F153C2-CD3F-4D27-99DC-556DD18CA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53" y="1557824"/>
            <a:ext cx="10955045" cy="4325451"/>
          </a:xfrm>
        </p:spPr>
        <p:txBody>
          <a:bodyPr/>
          <a:lstStyle/>
          <a:p>
            <a:r>
              <a:rPr lang="hu-HU" dirty="0"/>
              <a:t>Adott a következő B+ fa (d=4, azaz 4 pointer található minden csúcsban)</a:t>
            </a:r>
            <a:br>
              <a:rPr lang="hu-HU" dirty="0"/>
            </a:br>
            <a:r>
              <a:rPr lang="hu-HU" dirty="0"/>
              <a:t>{  [ (2  5) 9 (10  11  13) 16 (16  17  20)  21  (22  23) ] 27 [ (29  30  32)  33  (34  35) 40 (40  42) ] }</a:t>
            </a:r>
          </a:p>
          <a:p>
            <a:pPr lvl="1"/>
            <a:r>
              <a:rPr lang="hu-HU" dirty="0"/>
              <a:t>Rajzolja le, hogyan néz ki a fa.</a:t>
            </a:r>
          </a:p>
          <a:p>
            <a:pPr lvl="1"/>
            <a:r>
              <a:rPr lang="hu-HU" dirty="0"/>
              <a:t>Szúrja be a fába a 28 és 9 kulcsokat (mindig az eredeti fába szúrjon be). </a:t>
            </a:r>
          </a:p>
          <a:p>
            <a:pPr lvl="1"/>
            <a:r>
              <a:rPr lang="hu-HU" dirty="0"/>
              <a:t> Az eredeti fából törölje a 2 és 42 kulcsot (mindig az eredeti fából töröljön).</a:t>
            </a:r>
          </a:p>
          <a:p>
            <a:pPr marL="36900" indent="0">
              <a:buNone/>
            </a:pPr>
            <a:r>
              <a:rPr lang="hu-HU" dirty="0"/>
              <a:t>Rajzolja le a műveletek utáni állapotot – elég a fa gyökerét és a megváltozott részfát lerajzolni!</a:t>
            </a:r>
          </a:p>
          <a:p>
            <a:r>
              <a:rPr lang="hu-HU" dirty="0"/>
              <a:t>Rajzolja fel az alábbi fát, majd törölje a 16-os kulcsot.</a:t>
            </a:r>
            <a:br>
              <a:rPr lang="hu-HU" dirty="0"/>
            </a:br>
            <a:r>
              <a:rPr lang="hu-HU" dirty="0"/>
              <a:t>{  [ (2  5) 12 (16  17) ] 22 [ (22  26  30)  33  (35  36) 38 (38  40) ] }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75CEAE5-3C76-4ED5-9819-890A35DA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430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03D432A6-841B-4789-AEBA-1D82E1C9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hu-HU"/>
              <a:t>Általános fák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894B61FB-F716-45B7-B85E-EF45BDB8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190865" cy="4393143"/>
          </a:xfrm>
        </p:spPr>
        <p:txBody>
          <a:bodyPr anchor="ctr">
            <a:normAutofit/>
          </a:bodyPr>
          <a:lstStyle/>
          <a:p>
            <a:pPr>
              <a:buClr>
                <a:srgbClr val="AEE6FB"/>
              </a:buClr>
            </a:pPr>
            <a:r>
              <a:rPr lang="hu-HU" dirty="0"/>
              <a:t>V</a:t>
            </a:r>
            <a:r>
              <a:rPr lang="en-US" dirty="0"/>
              <a:t>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kitüntetett</a:t>
            </a:r>
            <a:r>
              <a:rPr lang="en-US" dirty="0"/>
              <a:t> </a:t>
            </a:r>
            <a:r>
              <a:rPr lang="en-US" dirty="0" err="1"/>
              <a:t>csúcsa</a:t>
            </a:r>
            <a:r>
              <a:rPr lang="en-US" dirty="0"/>
              <a:t>, a </a:t>
            </a:r>
            <a:r>
              <a:rPr lang="en-US" dirty="0" err="1"/>
              <a:t>gyökér</a:t>
            </a:r>
            <a:r>
              <a:rPr lang="en-US" dirty="0"/>
              <a:t>, a </a:t>
            </a:r>
            <a:r>
              <a:rPr lang="en-US" dirty="0" err="1"/>
              <a:t>csúcsoknak</a:t>
            </a:r>
            <a:r>
              <a:rPr lang="en-US" dirty="0"/>
              <a:t> </a:t>
            </a:r>
            <a:r>
              <a:rPr lang="en-US" dirty="0" err="1"/>
              <a:t>tetszőleges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leszármazottja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hu-HU" dirty="0"/>
              <a:t>.</a:t>
            </a:r>
          </a:p>
          <a:p>
            <a:pPr>
              <a:buClr>
                <a:srgbClr val="AEE6FB"/>
              </a:buClr>
            </a:pPr>
            <a:r>
              <a:rPr lang="hu-HU" dirty="0"/>
              <a:t>Ábrázolás: két pointerrel, egyik az első leszármazottra mutat, a másik a testvérre. </a:t>
            </a:r>
          </a:p>
          <a:p>
            <a:pPr>
              <a:buClr>
                <a:srgbClr val="AEE6FB"/>
              </a:buClr>
            </a:pPr>
            <a:r>
              <a:rPr lang="hu-HU" dirty="0"/>
              <a:t>Esetleg kiegészíthetjük szülő pointerrel is: a testvérek mindegyike a szülőjére mutat vissza.</a:t>
            </a:r>
          </a:p>
          <a:p>
            <a:pPr>
              <a:buClr>
                <a:srgbClr val="AEE6FB"/>
              </a:buClr>
            </a:pPr>
            <a:endParaRPr lang="en-US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50D182B5-D72D-41D2-A6CF-685E0B307FA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7522" y="1716913"/>
            <a:ext cx="5272762" cy="1712087"/>
          </a:xfrm>
          <a:prstGeom prst="rect">
            <a:avLst/>
          </a:prstGeom>
          <a:noFill/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896A9B6-D01C-408D-A7BE-80F60206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778EA8-6962-4B2B-9D2D-5A5BB541366A}" type="slidenum">
              <a:rPr lang="hu-HU" smtClean="0"/>
              <a:pPr>
                <a:spcAft>
                  <a:spcPts val="600"/>
                </a:spcAft>
              </a:pPr>
              <a:t>25</a:t>
            </a:fld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0C14C9D-7CB7-463C-9945-EB1C73EBE6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04" y="3691651"/>
            <a:ext cx="5527940" cy="13707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1C06492E-F4B1-4C17-A96A-C0B94A7675DF}"/>
              </a:ext>
            </a:extLst>
          </p:cNvPr>
          <p:cNvSpPr txBox="1"/>
          <p:nvPr/>
        </p:nvSpPr>
        <p:spPr>
          <a:xfrm>
            <a:off x="5740821" y="5325070"/>
            <a:ext cx="477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Megjegyzés: 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Másféle ábrázolás is lehetséges, például a gráfok ábrázolásához használatos éllistás módszert is használhatjuk.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1623316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45F451-F86B-4E85-94D9-8C518CEA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35619"/>
          </a:xfrm>
        </p:spPr>
        <p:txBody>
          <a:bodyPr>
            <a:normAutofit/>
          </a:bodyPr>
          <a:lstStyle/>
          <a:p>
            <a:r>
              <a:rPr lang="hu-HU" sz="2800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6D71A1-C997-481A-8E00-85AB15DFC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40529"/>
            <a:ext cx="10353762" cy="4450672"/>
          </a:xfrm>
        </p:spPr>
        <p:txBody>
          <a:bodyPr/>
          <a:lstStyle/>
          <a:p>
            <a:r>
              <a:rPr lang="hu-HU" dirty="0"/>
              <a:t>Adott a képen látható általános fa, rajzoljuk le két pointeres ábrázolásban: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2A92EB8-7D93-4E57-A553-58BCD57A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26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2C88AA5-1029-4D92-88BD-4F8EE86001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085816"/>
            <a:ext cx="4600575" cy="2324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94D9C21-0F2D-488C-8A17-CCE46823E43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739" y="2085816"/>
            <a:ext cx="4023361" cy="2600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836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5357C5-7886-4CB9-8C23-545F4043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30928"/>
          </a:xfrm>
        </p:spPr>
        <p:txBody>
          <a:bodyPr>
            <a:normAutofit/>
          </a:bodyPr>
          <a:lstStyle/>
          <a:p>
            <a:r>
              <a:rPr lang="hu-HU" sz="2800" dirty="0"/>
              <a:t>Zárójelezett alak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BB790F-386C-45CF-AB57-7908D091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225"/>
            <a:ext cx="10353762" cy="4210975"/>
          </a:xfrm>
        </p:spPr>
        <p:txBody>
          <a:bodyPr/>
          <a:lstStyle/>
          <a:p>
            <a:r>
              <a:rPr lang="hu-HU" dirty="0"/>
              <a:t>Általános fákat leírhatjuk zárójelezéssel.</a:t>
            </a:r>
          </a:p>
          <a:p>
            <a:r>
              <a:rPr lang="hu-HU" dirty="0"/>
              <a:t>A fa szöveges leírása. </a:t>
            </a:r>
          </a:p>
          <a:p>
            <a:r>
              <a:rPr lang="hu-HU" dirty="0"/>
              <a:t>Egy nemüres fa általános alakja (G t1 … </a:t>
            </a:r>
            <a:r>
              <a:rPr lang="hu-HU" dirty="0" err="1"/>
              <a:t>tn</a:t>
            </a:r>
            <a:r>
              <a:rPr lang="hu-HU" dirty="0"/>
              <a:t>), ahol G a gyökércsúcs tartalma, t1 … </a:t>
            </a:r>
            <a:r>
              <a:rPr lang="hu-HU" dirty="0" err="1"/>
              <a:t>tn</a:t>
            </a:r>
            <a:r>
              <a:rPr lang="hu-HU" dirty="0"/>
              <a:t> pedig a részfák. </a:t>
            </a:r>
          </a:p>
          <a:p>
            <a:r>
              <a:rPr lang="hu-HU" dirty="0"/>
              <a:t>Így például a képen látható fa zárójelezett </a:t>
            </a:r>
            <a:br>
              <a:rPr lang="hu-HU" dirty="0"/>
            </a:br>
            <a:r>
              <a:rPr lang="hu-HU" dirty="0"/>
              <a:t>leírása a következő: { 1 [ 2 (5) ] (3) [ 4 (6) (7) ] }</a:t>
            </a:r>
          </a:p>
          <a:p>
            <a:r>
              <a:rPr lang="hu-HU" dirty="0"/>
              <a:t>Megjegyzés: nem szükséges a zárójel típusokat </a:t>
            </a:r>
            <a:br>
              <a:rPr lang="hu-HU" dirty="0"/>
            </a:br>
            <a:r>
              <a:rPr lang="hu-HU" dirty="0"/>
              <a:t>váltogatni, csak a könnyebb olvashatóságot szolgálja.</a:t>
            </a:r>
            <a:br>
              <a:rPr lang="hu-HU" dirty="0"/>
            </a:br>
            <a:r>
              <a:rPr lang="hu-HU" dirty="0"/>
              <a:t>A fenti leírásban a levelek ( ) zárójelben vannak.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A7C63DC-CC72-49E8-BA73-AD1CED6E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27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38F925A-EC9E-4C57-8AA4-C3E36968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112" y="3062287"/>
            <a:ext cx="27717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00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3E3572-B67E-4200-9844-90FF1545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19150"/>
          </a:xfrm>
        </p:spPr>
        <p:txBody>
          <a:bodyPr>
            <a:normAutofit/>
          </a:bodyPr>
          <a:lstStyle/>
          <a:p>
            <a:r>
              <a:rPr lang="hu-HU" sz="2800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BE3E61-F703-4DED-9B8E-B497F0596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33501"/>
            <a:ext cx="10353762" cy="4457700"/>
          </a:xfrm>
        </p:spPr>
        <p:txBody>
          <a:bodyPr>
            <a:normAutofit/>
          </a:bodyPr>
          <a:lstStyle/>
          <a:p>
            <a:r>
              <a:rPr lang="hu-HU" dirty="0"/>
              <a:t>Készítsük el a példaként megadott fa zárójeles leírását!</a:t>
            </a:r>
          </a:p>
          <a:p>
            <a:endParaRPr lang="hu-HU" dirty="0"/>
          </a:p>
          <a:p>
            <a:r>
              <a:rPr lang="hu-HU" dirty="0"/>
              <a:t>Váltogassuk a zárójelek típusát</a:t>
            </a:r>
            <a:br>
              <a:rPr lang="hu-HU" dirty="0"/>
            </a:br>
            <a:r>
              <a:rPr lang="hu-HU" dirty="0"/>
              <a:t>szisztematikusan:</a:t>
            </a:r>
            <a:br>
              <a:rPr lang="hu-HU" dirty="0"/>
            </a:br>
            <a:r>
              <a:rPr lang="hu-HU" dirty="0"/>
              <a:t>{ } [ ] ( )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sz="24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hu-HU" sz="2400" dirty="0">
                <a:solidFill>
                  <a:srgbClr val="2F549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 ( f ) ( g ) </a:t>
            </a:r>
            <a:r>
              <a:rPr lang="hu-HU" sz="2400" dirty="0">
                <a:solidFill>
                  <a:srgbClr val="2F549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>
                <a:solidFill>
                  <a:srgbClr val="2F549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 </a:t>
            </a:r>
            <a:r>
              <a:rPr lang="hu-HU" sz="2400" dirty="0">
                <a:solidFill>
                  <a:srgbClr val="2F549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>
                <a:solidFill>
                  <a:srgbClr val="2F549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 </a:t>
            </a:r>
            <a:r>
              <a:rPr lang="hu-HU" sz="2400" dirty="0">
                <a:solidFill>
                  <a:srgbClr val="C459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  { l } { m } { n }  </a:t>
            </a:r>
            <a:r>
              <a:rPr lang="hu-HU" sz="2400" dirty="0">
                <a:solidFill>
                  <a:srgbClr val="C459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>
                <a:solidFill>
                  <a:srgbClr val="2F549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hu-HU" sz="2400" dirty="0">
                <a:solidFill>
                  <a:srgbClr val="2F549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 ( i ) ( j </a:t>
            </a:r>
            <a:r>
              <a:rPr lang="hu-HU" sz="2400" dirty="0">
                <a:solidFill>
                  <a:srgbClr val="80808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 </a:t>
            </a:r>
            <a:r>
              <a:rPr lang="hu-HU" sz="2400" dirty="0">
                <a:solidFill>
                  <a:srgbClr val="80808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) ( k ) </a:t>
            </a:r>
            <a:r>
              <a:rPr lang="hu-HU" sz="2400" dirty="0">
                <a:solidFill>
                  <a:srgbClr val="2F549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hu-H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5AC970D-E2DF-428F-806E-5554E534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28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F1A9756-6344-4DBA-937D-AA2788E17B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81" y="1936512"/>
            <a:ext cx="4023361" cy="2600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5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FB184C-AC7A-4C3C-AC50-5F3C32D5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19760"/>
          </a:xfrm>
        </p:spPr>
        <p:txBody>
          <a:bodyPr>
            <a:normAutofit/>
          </a:bodyPr>
          <a:lstStyle/>
          <a:p>
            <a:r>
              <a:rPr lang="hu-HU" sz="2800" dirty="0"/>
              <a:t>Bejárások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09A18E-FD13-4D3A-9E60-6A2D0B9D3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00481"/>
            <a:ext cx="10353762" cy="4490720"/>
          </a:xfrm>
        </p:spPr>
        <p:txBody>
          <a:bodyPr/>
          <a:lstStyle/>
          <a:p>
            <a:r>
              <a:rPr lang="hu-HU" dirty="0"/>
              <a:t>A bináris fákra tanult rekurzív bejárások általánosíthatók a két pointerrel ábrázolt általános fákra. Ezen az ötleten alapszik a két következő bejárás:</a:t>
            </a:r>
          </a:p>
          <a:p>
            <a:r>
              <a:rPr lang="hu-HU" dirty="0" err="1"/>
              <a:t>Preorder</a:t>
            </a:r>
            <a:r>
              <a:rPr lang="hu-HU" dirty="0"/>
              <a:t>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Postorder</a:t>
            </a:r>
            <a:r>
              <a:rPr lang="hu-HU" dirty="0"/>
              <a:t>: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84CFF36-CBC8-47BC-93E0-E43372CF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29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FFCAFA3-A37F-4AC4-B6BF-59F44AC60B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888" y="2235200"/>
            <a:ext cx="2366645" cy="156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53CB7F4-8446-487A-9B70-384A89E7B4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853" y="2221753"/>
            <a:ext cx="2040616" cy="15646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93958045-2471-4E7B-A54A-08F139937890}"/>
              </a:ext>
            </a:extLst>
          </p:cNvPr>
          <p:cNvSpPr txBox="1"/>
          <p:nvPr/>
        </p:nvSpPr>
        <p:spPr>
          <a:xfrm>
            <a:off x="7844613" y="2184400"/>
            <a:ext cx="2669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Megjegyzés: a jegyzetben található algoritmus a testvérek irányában ciklust használ, így hatékonyabb.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BCB4FE9-46C2-4101-A8F1-A278C63CF0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888" y="4361853"/>
            <a:ext cx="2475846" cy="142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FE390E0-87CC-4DFC-88D4-02630ABCD1F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769" y="4361853"/>
            <a:ext cx="2040616" cy="1429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2C7437E9-81DF-405E-8DC1-C06D7C8AE95C}"/>
              </a:ext>
            </a:extLst>
          </p:cNvPr>
          <p:cNvSpPr txBox="1"/>
          <p:nvPr/>
        </p:nvSpPr>
        <p:spPr>
          <a:xfrm>
            <a:off x="7801646" y="4224448"/>
            <a:ext cx="3057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Megjegyzés: </a:t>
            </a:r>
            <a:r>
              <a:rPr lang="hu-HU" dirty="0" err="1"/>
              <a:t>alakilag</a:t>
            </a:r>
            <a:r>
              <a:rPr lang="hu-HU" dirty="0"/>
              <a:t> ez inkább a bináris fák </a:t>
            </a:r>
            <a:r>
              <a:rPr lang="hu-HU" dirty="0" err="1"/>
              <a:t>inorder</a:t>
            </a:r>
            <a:r>
              <a:rPr lang="hu-HU" dirty="0"/>
              <a:t> bejárására emlékeztet, hogy miért ezt definiáljuk </a:t>
            </a:r>
            <a:r>
              <a:rPr lang="hu-HU" dirty="0" err="1"/>
              <a:t>postorderként</a:t>
            </a:r>
            <a:r>
              <a:rPr lang="hu-HU" dirty="0"/>
              <a:t>, azt egy későbbi példán bemutatjuk.</a:t>
            </a:r>
          </a:p>
        </p:txBody>
      </p:sp>
    </p:spTree>
    <p:extLst>
      <p:ext uri="{BB962C8B-B14F-4D97-AF65-F5344CB8AC3E}">
        <p14:creationId xmlns:p14="http://schemas.microsoft.com/office/powerpoint/2010/main" val="253071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2D048D-378B-4385-BD13-10C0761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63" y="305091"/>
            <a:ext cx="10353762" cy="784194"/>
          </a:xfrm>
        </p:spPr>
        <p:txBody>
          <a:bodyPr>
            <a:normAutofit/>
          </a:bodyPr>
          <a:lstStyle/>
          <a:p>
            <a:r>
              <a:rPr lang="hu-HU" sz="2800" dirty="0"/>
              <a:t>Mi a B+ fa?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8D766-C855-4609-A301-E821E9B2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63" y="1208666"/>
            <a:ext cx="10353762" cy="4925804"/>
          </a:xfrm>
        </p:spPr>
        <p:txBody>
          <a:bodyPr>
            <a:normAutofit/>
          </a:bodyPr>
          <a:lstStyle/>
          <a:p>
            <a:r>
              <a:rPr lang="hu-HU" dirty="0"/>
              <a:t>Adatbázis kezelők használják, több millió rekord elérését teszik lehetővé pár lépésben egy „nagyon gyorsan terebélyesedő” fával.</a:t>
            </a:r>
          </a:p>
          <a:p>
            <a:r>
              <a:rPr lang="hu-HU" dirty="0"/>
              <a:t>d=4 esetben 3 kulcs és 4 pointer van</a:t>
            </a:r>
            <a:br>
              <a:rPr lang="hu-HU" dirty="0"/>
            </a:br>
            <a:r>
              <a:rPr lang="hu-HU" dirty="0"/>
              <a:t>minden </a:t>
            </a:r>
            <a:r>
              <a:rPr lang="hu-HU" dirty="0" err="1"/>
              <a:t>Node</a:t>
            </a:r>
            <a:r>
              <a:rPr lang="hu-HU" dirty="0"/>
              <a:t>-ban.</a:t>
            </a:r>
          </a:p>
          <a:p>
            <a:r>
              <a:rPr lang="hu-HU" dirty="0"/>
              <a:t>A belső pontok a keresést (beszúrást,</a:t>
            </a:r>
            <a:br>
              <a:rPr lang="hu-HU" dirty="0"/>
            </a:br>
            <a:r>
              <a:rPr lang="hu-HU" dirty="0"/>
              <a:t>törlést) irányítják.</a:t>
            </a:r>
          </a:p>
          <a:p>
            <a:r>
              <a:rPr lang="hu-HU" dirty="0"/>
              <a:t>Levelek azonos szinten vannak,</a:t>
            </a:r>
            <a:br>
              <a:rPr lang="hu-HU" dirty="0"/>
            </a:br>
            <a:r>
              <a:rPr lang="hu-HU" dirty="0"/>
              <a:t>a levelek az adott kulcshoz tartozó</a:t>
            </a:r>
            <a:br>
              <a:rPr lang="hu-HU" dirty="0"/>
            </a:br>
            <a:r>
              <a:rPr lang="hu-HU" dirty="0"/>
              <a:t>rekordra mutatnak. </a:t>
            </a:r>
          </a:p>
          <a:p>
            <a:r>
              <a:rPr lang="hu-HU" dirty="0"/>
              <a:t>Gyakorlatban a d igen nagy érték, például 4 Kbyte blokkméret esetén d=410, ekkor egy 4 szintű fa 1 milliárd rekordot tud megcímezni.</a:t>
            </a:r>
          </a:p>
          <a:p>
            <a:r>
              <a:rPr lang="hu-HU" dirty="0"/>
              <a:t>A felső két szintet a memóriában tartják, majd 3 lemez olvasó művelettel (2 szint a fában + a konkrét rekord beolvasása) elérhetjük a rekord adatait.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DDE5C1F-46C9-4E00-B353-17FB5B79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920CA02-25BA-46A8-86CA-056623BE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769" y="1705143"/>
            <a:ext cx="5562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6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2593EA-1F09-4025-B1E9-BAF56146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01040"/>
          </a:xfrm>
        </p:spPr>
        <p:txBody>
          <a:bodyPr>
            <a:normAutofit/>
          </a:bodyPr>
          <a:lstStyle/>
          <a:p>
            <a:r>
              <a:rPr lang="hu-HU" sz="2800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CCCEB3-DEF3-4451-8714-552DAE86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73201"/>
            <a:ext cx="10353762" cy="4582160"/>
          </a:xfrm>
        </p:spPr>
        <p:txBody>
          <a:bodyPr/>
          <a:lstStyle/>
          <a:p>
            <a:r>
              <a:rPr lang="hu-HU" dirty="0"/>
              <a:t>Kövessük végig a bejárásokat a példa fán!</a:t>
            </a:r>
            <a:endParaRPr lang="hu-HU" dirty="0">
              <a:effectLst/>
            </a:endParaRP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EF91554-9645-47D1-AB73-6B6F9A4C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30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B8A4924-61AB-46DC-B1FE-D76D4D0968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848" y="2006602"/>
            <a:ext cx="2040616" cy="156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1EAEC20-D78B-4AEB-A50D-3A0AEAFA8F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141" y="2006602"/>
            <a:ext cx="4023361" cy="26004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F39B5B46-E30A-4E25-A3A5-E11AD80EA100}"/>
              </a:ext>
            </a:extLst>
          </p:cNvPr>
          <p:cNvSpPr/>
          <p:nvPr/>
        </p:nvSpPr>
        <p:spPr>
          <a:xfrm>
            <a:off x="5761848" y="3723639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737AA6D9-DBEA-4743-A4B2-C08D135783B5}"/>
              </a:ext>
            </a:extLst>
          </p:cNvPr>
          <p:cNvSpPr/>
          <p:nvPr/>
        </p:nvSpPr>
        <p:spPr>
          <a:xfrm>
            <a:off x="6066648" y="3723639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C07D1D90-D817-4500-958A-945953E69406}"/>
              </a:ext>
            </a:extLst>
          </p:cNvPr>
          <p:cNvSpPr/>
          <p:nvPr/>
        </p:nvSpPr>
        <p:spPr>
          <a:xfrm>
            <a:off x="6400800" y="3723639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BCCBBA59-2030-4AC8-A4FD-708F32967B4C}"/>
              </a:ext>
            </a:extLst>
          </p:cNvPr>
          <p:cNvSpPr/>
          <p:nvPr/>
        </p:nvSpPr>
        <p:spPr>
          <a:xfrm>
            <a:off x="6734952" y="3723639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g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7E2A2939-97BF-4406-AF2E-1EDA9ECF4101}"/>
              </a:ext>
            </a:extLst>
          </p:cNvPr>
          <p:cNvSpPr/>
          <p:nvPr/>
        </p:nvSpPr>
        <p:spPr>
          <a:xfrm>
            <a:off x="7071680" y="3723639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F1E1D504-311A-431B-829D-5950DB5713F6}"/>
              </a:ext>
            </a:extLst>
          </p:cNvPr>
          <p:cNvSpPr/>
          <p:nvPr/>
        </p:nvSpPr>
        <p:spPr>
          <a:xfrm>
            <a:off x="7405832" y="3723639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F130861C-72C8-475F-AA4A-0698AA23177A}"/>
              </a:ext>
            </a:extLst>
          </p:cNvPr>
          <p:cNvSpPr/>
          <p:nvPr/>
        </p:nvSpPr>
        <p:spPr>
          <a:xfrm>
            <a:off x="7745948" y="3723639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h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5BFED0BB-7539-42AA-8130-5D825562AB32}"/>
              </a:ext>
            </a:extLst>
          </p:cNvPr>
          <p:cNvSpPr/>
          <p:nvPr/>
        </p:nvSpPr>
        <p:spPr>
          <a:xfrm>
            <a:off x="8072200" y="3723639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l</a:t>
            </a: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6162C752-F9FB-4D33-A330-768AC4490E71}"/>
              </a:ext>
            </a:extLst>
          </p:cNvPr>
          <p:cNvSpPr/>
          <p:nvPr/>
        </p:nvSpPr>
        <p:spPr>
          <a:xfrm>
            <a:off x="8398452" y="3723639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</a:t>
            </a: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94A3654D-8C1F-465E-ADD4-35C7B7723C3D}"/>
              </a:ext>
            </a:extLst>
          </p:cNvPr>
          <p:cNvSpPr/>
          <p:nvPr/>
        </p:nvSpPr>
        <p:spPr>
          <a:xfrm>
            <a:off x="8720836" y="3723639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n</a:t>
            </a:r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719F9A50-2650-4659-935A-B489C632FAE0}"/>
              </a:ext>
            </a:extLst>
          </p:cNvPr>
          <p:cNvSpPr/>
          <p:nvPr/>
        </p:nvSpPr>
        <p:spPr>
          <a:xfrm>
            <a:off x="9054988" y="3723639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e</a:t>
            </a:r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A80B2A44-FF6F-4D2B-8BC1-13B397733AAF}"/>
              </a:ext>
            </a:extLst>
          </p:cNvPr>
          <p:cNvSpPr/>
          <p:nvPr/>
        </p:nvSpPr>
        <p:spPr>
          <a:xfrm>
            <a:off x="9391092" y="3723639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32" name="Téglalap 31">
            <a:extLst>
              <a:ext uri="{FF2B5EF4-FFF2-40B4-BE49-F238E27FC236}">
                <a16:creationId xmlns:a16="http://schemas.microsoft.com/office/drawing/2014/main" id="{41DA78FB-4F12-4F34-8CF1-8E148AA9F76D}"/>
              </a:ext>
            </a:extLst>
          </p:cNvPr>
          <p:cNvSpPr/>
          <p:nvPr/>
        </p:nvSpPr>
        <p:spPr>
          <a:xfrm>
            <a:off x="9677952" y="3723639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CDA87C90-C3C4-427E-AE92-9F25358E3019}"/>
              </a:ext>
            </a:extLst>
          </p:cNvPr>
          <p:cNvSpPr/>
          <p:nvPr/>
        </p:nvSpPr>
        <p:spPr>
          <a:xfrm>
            <a:off x="9994196" y="3723639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</a:t>
            </a: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CAFFFD7E-A0F3-4ACD-A456-689AB6CC3C3B}"/>
              </a:ext>
            </a:extLst>
          </p:cNvPr>
          <p:cNvSpPr/>
          <p:nvPr/>
        </p:nvSpPr>
        <p:spPr>
          <a:xfrm>
            <a:off x="10298964" y="3723639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</a:t>
            </a:r>
          </a:p>
        </p:txBody>
      </p:sp>
      <p:pic>
        <p:nvPicPr>
          <p:cNvPr id="37" name="Kép 36">
            <a:extLst>
              <a:ext uri="{FF2B5EF4-FFF2-40B4-BE49-F238E27FC236}">
                <a16:creationId xmlns:a16="http://schemas.microsoft.com/office/drawing/2014/main" id="{F2F4C8E7-11DD-4CAD-86F6-BA04CDF7156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665" y="2006602"/>
            <a:ext cx="2366645" cy="156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Kép 37">
            <a:extLst>
              <a:ext uri="{FF2B5EF4-FFF2-40B4-BE49-F238E27FC236}">
                <a16:creationId xmlns:a16="http://schemas.microsoft.com/office/drawing/2014/main" id="{ED687B7C-FEEC-4ED5-962E-52CF218A2BA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543" y="4135113"/>
            <a:ext cx="2040616" cy="142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Kép 38">
            <a:extLst>
              <a:ext uri="{FF2B5EF4-FFF2-40B4-BE49-F238E27FC236}">
                <a16:creationId xmlns:a16="http://schemas.microsoft.com/office/drawing/2014/main" id="{F9AF94BA-4D1C-4C18-AFD9-08F7E862735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665" y="4135113"/>
            <a:ext cx="2475846" cy="142934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Téglalap 69">
            <a:extLst>
              <a:ext uri="{FF2B5EF4-FFF2-40B4-BE49-F238E27FC236}">
                <a16:creationId xmlns:a16="http://schemas.microsoft.com/office/drawing/2014/main" id="{8CD3C7A4-6FC8-44A4-9B22-2B8C92B13FB7}"/>
              </a:ext>
            </a:extLst>
          </p:cNvPr>
          <p:cNvSpPr/>
          <p:nvPr/>
        </p:nvSpPr>
        <p:spPr>
          <a:xfrm>
            <a:off x="5761848" y="5763265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</a:t>
            </a: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03B09C27-D4B0-426D-97BE-0B99E823ADCA}"/>
              </a:ext>
            </a:extLst>
          </p:cNvPr>
          <p:cNvSpPr/>
          <p:nvPr/>
        </p:nvSpPr>
        <p:spPr>
          <a:xfrm>
            <a:off x="6066648" y="5763265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g</a:t>
            </a: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5A4F5E3E-E089-4021-8A76-2881B7B0F60F}"/>
              </a:ext>
            </a:extLst>
          </p:cNvPr>
          <p:cNvSpPr/>
          <p:nvPr/>
        </p:nvSpPr>
        <p:spPr>
          <a:xfrm>
            <a:off x="6400800" y="5763265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</a:p>
        </p:txBody>
      </p:sp>
      <p:sp>
        <p:nvSpPr>
          <p:cNvPr id="73" name="Téglalap 72">
            <a:extLst>
              <a:ext uri="{FF2B5EF4-FFF2-40B4-BE49-F238E27FC236}">
                <a16:creationId xmlns:a16="http://schemas.microsoft.com/office/drawing/2014/main" id="{9DAE60CC-6290-429A-BF74-5D336872B814}"/>
              </a:ext>
            </a:extLst>
          </p:cNvPr>
          <p:cNvSpPr/>
          <p:nvPr/>
        </p:nvSpPr>
        <p:spPr>
          <a:xfrm>
            <a:off x="6734952" y="5763265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FB7573EC-68A9-4053-AF29-0AC687ED5BDA}"/>
              </a:ext>
            </a:extLst>
          </p:cNvPr>
          <p:cNvSpPr/>
          <p:nvPr/>
        </p:nvSpPr>
        <p:spPr>
          <a:xfrm>
            <a:off x="7071680" y="5763265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l</a:t>
            </a: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15C354BC-CF5E-4B83-9744-89A718D2B2EB}"/>
              </a:ext>
            </a:extLst>
          </p:cNvPr>
          <p:cNvSpPr/>
          <p:nvPr/>
        </p:nvSpPr>
        <p:spPr>
          <a:xfrm>
            <a:off x="7405832" y="5763265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</a:t>
            </a:r>
          </a:p>
        </p:txBody>
      </p:sp>
      <p:sp>
        <p:nvSpPr>
          <p:cNvPr id="76" name="Téglalap 75">
            <a:extLst>
              <a:ext uri="{FF2B5EF4-FFF2-40B4-BE49-F238E27FC236}">
                <a16:creationId xmlns:a16="http://schemas.microsoft.com/office/drawing/2014/main" id="{1A5C8A09-FAF1-4CDE-B6B5-CAC54331D25B}"/>
              </a:ext>
            </a:extLst>
          </p:cNvPr>
          <p:cNvSpPr/>
          <p:nvPr/>
        </p:nvSpPr>
        <p:spPr>
          <a:xfrm>
            <a:off x="7745948" y="5763265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n</a:t>
            </a:r>
          </a:p>
        </p:txBody>
      </p:sp>
      <p:sp>
        <p:nvSpPr>
          <p:cNvPr id="77" name="Téglalap 76">
            <a:extLst>
              <a:ext uri="{FF2B5EF4-FFF2-40B4-BE49-F238E27FC236}">
                <a16:creationId xmlns:a16="http://schemas.microsoft.com/office/drawing/2014/main" id="{4982C7DA-0F14-42AA-9695-B6977E134F73}"/>
              </a:ext>
            </a:extLst>
          </p:cNvPr>
          <p:cNvSpPr/>
          <p:nvPr/>
        </p:nvSpPr>
        <p:spPr>
          <a:xfrm>
            <a:off x="8072200" y="5763265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h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C760D03E-0FF4-472D-8261-B9C29462DAA6}"/>
              </a:ext>
            </a:extLst>
          </p:cNvPr>
          <p:cNvSpPr/>
          <p:nvPr/>
        </p:nvSpPr>
        <p:spPr>
          <a:xfrm>
            <a:off x="8398452" y="5763265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</a:t>
            </a:r>
          </a:p>
        </p:txBody>
      </p:sp>
      <p:sp>
        <p:nvSpPr>
          <p:cNvPr id="79" name="Téglalap 78">
            <a:extLst>
              <a:ext uri="{FF2B5EF4-FFF2-40B4-BE49-F238E27FC236}">
                <a16:creationId xmlns:a16="http://schemas.microsoft.com/office/drawing/2014/main" id="{798C835C-F383-4536-B838-4DF5CF594457}"/>
              </a:ext>
            </a:extLst>
          </p:cNvPr>
          <p:cNvSpPr/>
          <p:nvPr/>
        </p:nvSpPr>
        <p:spPr>
          <a:xfrm>
            <a:off x="8720836" y="5763265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80" name="Téglalap 79">
            <a:extLst>
              <a:ext uri="{FF2B5EF4-FFF2-40B4-BE49-F238E27FC236}">
                <a16:creationId xmlns:a16="http://schemas.microsoft.com/office/drawing/2014/main" id="{3A1B0262-CECE-46C2-8D31-EFC6358EDC69}"/>
              </a:ext>
            </a:extLst>
          </p:cNvPr>
          <p:cNvSpPr/>
          <p:nvPr/>
        </p:nvSpPr>
        <p:spPr>
          <a:xfrm>
            <a:off x="9054988" y="5763265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</a:t>
            </a:r>
          </a:p>
        </p:txBody>
      </p:sp>
      <p:sp>
        <p:nvSpPr>
          <p:cNvPr id="81" name="Téglalap 80">
            <a:extLst>
              <a:ext uri="{FF2B5EF4-FFF2-40B4-BE49-F238E27FC236}">
                <a16:creationId xmlns:a16="http://schemas.microsoft.com/office/drawing/2014/main" id="{40665F1B-8B57-4861-8729-9AA631965E1E}"/>
              </a:ext>
            </a:extLst>
          </p:cNvPr>
          <p:cNvSpPr/>
          <p:nvPr/>
        </p:nvSpPr>
        <p:spPr>
          <a:xfrm>
            <a:off x="9391092" y="5763265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</a:p>
        </p:txBody>
      </p:sp>
      <p:sp>
        <p:nvSpPr>
          <p:cNvPr id="82" name="Téglalap 81">
            <a:extLst>
              <a:ext uri="{FF2B5EF4-FFF2-40B4-BE49-F238E27FC236}">
                <a16:creationId xmlns:a16="http://schemas.microsoft.com/office/drawing/2014/main" id="{D1C88C7E-D085-4752-AA6E-EB0FD4141B62}"/>
              </a:ext>
            </a:extLst>
          </p:cNvPr>
          <p:cNvSpPr/>
          <p:nvPr/>
        </p:nvSpPr>
        <p:spPr>
          <a:xfrm>
            <a:off x="9677952" y="5763265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</a:t>
            </a:r>
          </a:p>
        </p:txBody>
      </p:sp>
      <p:sp>
        <p:nvSpPr>
          <p:cNvPr id="83" name="Téglalap 82">
            <a:extLst>
              <a:ext uri="{FF2B5EF4-FFF2-40B4-BE49-F238E27FC236}">
                <a16:creationId xmlns:a16="http://schemas.microsoft.com/office/drawing/2014/main" id="{557BC0B9-504F-4D37-9DA6-7D54A0FB95BD}"/>
              </a:ext>
            </a:extLst>
          </p:cNvPr>
          <p:cNvSpPr/>
          <p:nvPr/>
        </p:nvSpPr>
        <p:spPr>
          <a:xfrm>
            <a:off x="9994196" y="5763265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e</a:t>
            </a:r>
          </a:p>
        </p:txBody>
      </p:sp>
      <p:sp>
        <p:nvSpPr>
          <p:cNvPr id="84" name="Téglalap 83">
            <a:extLst>
              <a:ext uri="{FF2B5EF4-FFF2-40B4-BE49-F238E27FC236}">
                <a16:creationId xmlns:a16="http://schemas.microsoft.com/office/drawing/2014/main" id="{011020E9-A728-40BD-82F5-E02E55754ACC}"/>
              </a:ext>
            </a:extLst>
          </p:cNvPr>
          <p:cNvSpPr/>
          <p:nvPr/>
        </p:nvSpPr>
        <p:spPr>
          <a:xfrm>
            <a:off x="10298964" y="5763265"/>
            <a:ext cx="334152" cy="25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3931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929AD7-035A-4D9B-9B46-C4B3387D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155" y="501870"/>
            <a:ext cx="9598512" cy="683172"/>
          </a:xfrm>
        </p:spPr>
        <p:txBody>
          <a:bodyPr>
            <a:normAutofit/>
          </a:bodyPr>
          <a:lstStyle/>
          <a:p>
            <a:r>
              <a:rPr lang="hu-HU" sz="2800" dirty="0"/>
              <a:t>Miért ezt az alakot definiáljuk </a:t>
            </a:r>
            <a:r>
              <a:rPr lang="hu-HU" sz="2800" dirty="0" err="1"/>
              <a:t>postorder</a:t>
            </a:r>
            <a:r>
              <a:rPr lang="hu-HU" sz="2800" dirty="0"/>
              <a:t> bejárásként?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CE0941-F042-4861-8887-411F5310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399624"/>
            <a:ext cx="10353762" cy="4848775"/>
          </a:xfrm>
        </p:spPr>
        <p:txBody>
          <a:bodyPr/>
          <a:lstStyle/>
          <a:p>
            <a:r>
              <a:rPr lang="hu-HU" dirty="0"/>
              <a:t>Tekintsük a következő függvény kifejezést:</a:t>
            </a:r>
            <a:r>
              <a:rPr lang="hu-HU" b="1" dirty="0"/>
              <a:t> </a:t>
            </a:r>
            <a:r>
              <a:rPr lang="hu-HU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 = min3( a+1, 2*b, x ) * z </a:t>
            </a:r>
            <a:br>
              <a:rPr lang="hu-HU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hu-HU" sz="18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min3 legyen egy három paraméteres függvény.</a:t>
            </a:r>
          </a:p>
          <a:p>
            <a:r>
              <a:rPr lang="hu-HU" sz="1800" dirty="0">
                <a:effectLst/>
                <a:cs typeface="Courier New" panose="02070309020205020404" pitchFamily="49" charset="0"/>
              </a:rPr>
              <a:t>Ábrázoljuk ezt egy általános fával!</a:t>
            </a:r>
          </a:p>
          <a:p>
            <a:endParaRPr lang="hu-HU" dirty="0">
              <a:cs typeface="Courier New" panose="02070309020205020404" pitchFamily="49" charset="0"/>
            </a:endParaRPr>
          </a:p>
          <a:p>
            <a:endParaRPr lang="hu-HU" dirty="0">
              <a:cs typeface="Courier New" panose="02070309020205020404" pitchFamily="49" charset="0"/>
            </a:endParaRPr>
          </a:p>
          <a:p>
            <a:endParaRPr lang="hu-HU" dirty="0">
              <a:cs typeface="Courier New" panose="02070309020205020404" pitchFamily="49" charset="0"/>
            </a:endParaRPr>
          </a:p>
          <a:p>
            <a:endParaRPr lang="hu-HU" dirty="0">
              <a:cs typeface="Courier New" panose="02070309020205020404" pitchFamily="49" charset="0"/>
            </a:endParaRPr>
          </a:p>
          <a:p>
            <a:endParaRPr lang="hu-HU" dirty="0">
              <a:cs typeface="Courier New" panose="02070309020205020404" pitchFamily="49" charset="0"/>
            </a:endParaRPr>
          </a:p>
          <a:p>
            <a:r>
              <a:rPr lang="hu-HU" dirty="0">
                <a:cs typeface="Courier New" panose="02070309020205020404" pitchFamily="49" charset="0"/>
              </a:rPr>
              <a:t>Próbáljuk ki a </a:t>
            </a:r>
            <a:r>
              <a:rPr lang="hu-HU" dirty="0" err="1">
                <a:cs typeface="Courier New" panose="02070309020205020404" pitchFamily="49" charset="0"/>
              </a:rPr>
              <a:t>postorder</a:t>
            </a:r>
            <a:r>
              <a:rPr lang="hu-HU" dirty="0">
                <a:cs typeface="Courier New" panose="02070309020205020404" pitchFamily="49" charset="0"/>
              </a:rPr>
              <a:t> bejárást, vajon megkapjuk a lengyel formát?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0AEFC31-6F15-4E51-AE94-30019D75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31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E93B001-6EF9-449C-A299-C3CDA6FBFF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32" y="2634440"/>
            <a:ext cx="2187795" cy="205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DEF50FE-200A-423C-A3D4-64C651407CC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96" y="2634440"/>
            <a:ext cx="2768941" cy="19690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llipszis 6">
            <a:extLst>
              <a:ext uri="{FF2B5EF4-FFF2-40B4-BE49-F238E27FC236}">
                <a16:creationId xmlns:a16="http://schemas.microsoft.com/office/drawing/2014/main" id="{3593D74C-46A2-430C-9058-0F65F58043C5}"/>
              </a:ext>
            </a:extLst>
          </p:cNvPr>
          <p:cNvSpPr/>
          <p:nvPr/>
        </p:nvSpPr>
        <p:spPr>
          <a:xfrm>
            <a:off x="7315200" y="2554014"/>
            <a:ext cx="3352800" cy="1807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Melyik bejárás adta bináris fák esetén a kifejezés lengyel formáját?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D420E446-34EA-4ADE-94FC-7D6CD0869923}"/>
              </a:ext>
            </a:extLst>
          </p:cNvPr>
          <p:cNvSpPr/>
          <p:nvPr/>
        </p:nvSpPr>
        <p:spPr>
          <a:xfrm>
            <a:off x="1396232" y="5263055"/>
            <a:ext cx="632265" cy="409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y</a:t>
            </a: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97D59E7A-8A3F-4CAC-A1AD-AC764224ACC7}"/>
              </a:ext>
            </a:extLst>
          </p:cNvPr>
          <p:cNvSpPr/>
          <p:nvPr/>
        </p:nvSpPr>
        <p:spPr>
          <a:xfrm>
            <a:off x="2147551" y="5263055"/>
            <a:ext cx="632265" cy="409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BF4DC1A2-D280-4BF3-BEDD-E9A0F3E4E577}"/>
              </a:ext>
            </a:extLst>
          </p:cNvPr>
          <p:cNvSpPr/>
          <p:nvPr/>
        </p:nvSpPr>
        <p:spPr>
          <a:xfrm>
            <a:off x="2898870" y="5263055"/>
            <a:ext cx="632265" cy="409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E0AD535F-22A6-4B19-860B-F4E3EF75C39A}"/>
              </a:ext>
            </a:extLst>
          </p:cNvPr>
          <p:cNvSpPr/>
          <p:nvPr/>
        </p:nvSpPr>
        <p:spPr>
          <a:xfrm>
            <a:off x="3650189" y="5263055"/>
            <a:ext cx="632265" cy="40990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+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54F80726-7DC6-421E-B950-015B9208552A}"/>
              </a:ext>
            </a:extLst>
          </p:cNvPr>
          <p:cNvSpPr/>
          <p:nvPr/>
        </p:nvSpPr>
        <p:spPr>
          <a:xfrm>
            <a:off x="4401508" y="5263055"/>
            <a:ext cx="632265" cy="409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2364E903-DF60-48D5-AF39-1CA1CFE15ACE}"/>
              </a:ext>
            </a:extLst>
          </p:cNvPr>
          <p:cNvSpPr/>
          <p:nvPr/>
        </p:nvSpPr>
        <p:spPr>
          <a:xfrm>
            <a:off x="5152827" y="5263055"/>
            <a:ext cx="632265" cy="409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1A7C3889-1B25-4CFF-B835-62C7A6A2CEEA}"/>
              </a:ext>
            </a:extLst>
          </p:cNvPr>
          <p:cNvSpPr/>
          <p:nvPr/>
        </p:nvSpPr>
        <p:spPr>
          <a:xfrm>
            <a:off x="5904146" y="5263055"/>
            <a:ext cx="632265" cy="40990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*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EBF007E2-95E1-4E9B-9051-7A0C42FF265F}"/>
              </a:ext>
            </a:extLst>
          </p:cNvPr>
          <p:cNvSpPr/>
          <p:nvPr/>
        </p:nvSpPr>
        <p:spPr>
          <a:xfrm>
            <a:off x="6655465" y="5263055"/>
            <a:ext cx="645684" cy="409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</a:t>
            </a: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A493E196-991D-4B82-B5DB-A1E2E5FCC217}"/>
              </a:ext>
            </a:extLst>
          </p:cNvPr>
          <p:cNvSpPr/>
          <p:nvPr/>
        </p:nvSpPr>
        <p:spPr>
          <a:xfrm>
            <a:off x="7420203" y="5263055"/>
            <a:ext cx="824731" cy="38712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/>
              <a:t>min3</a:t>
            </a: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74E1BD5E-1370-4118-BED7-358B301EB4BC}"/>
              </a:ext>
            </a:extLst>
          </p:cNvPr>
          <p:cNvSpPr/>
          <p:nvPr/>
        </p:nvSpPr>
        <p:spPr>
          <a:xfrm>
            <a:off x="8363988" y="5263055"/>
            <a:ext cx="645684" cy="409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z</a:t>
            </a: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04048DCD-22A8-445A-B41C-5763339363FF}"/>
              </a:ext>
            </a:extLst>
          </p:cNvPr>
          <p:cNvSpPr/>
          <p:nvPr/>
        </p:nvSpPr>
        <p:spPr>
          <a:xfrm>
            <a:off x="9128726" y="5263055"/>
            <a:ext cx="632265" cy="40990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*</a:t>
            </a:r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6D57F736-48FE-445C-9D39-6F1C8B96B6FA}"/>
              </a:ext>
            </a:extLst>
          </p:cNvPr>
          <p:cNvSpPr/>
          <p:nvPr/>
        </p:nvSpPr>
        <p:spPr>
          <a:xfrm>
            <a:off x="9880042" y="5263055"/>
            <a:ext cx="632265" cy="40990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=</a:t>
            </a:r>
          </a:p>
        </p:txBody>
      </p:sp>
      <p:pic>
        <p:nvPicPr>
          <p:cNvPr id="31" name="Kép 30">
            <a:extLst>
              <a:ext uri="{FF2B5EF4-FFF2-40B4-BE49-F238E27FC236}">
                <a16:creationId xmlns:a16="http://schemas.microsoft.com/office/drawing/2014/main" id="{556926DD-D549-4B04-BE0C-0F77DECD94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03" y="409903"/>
            <a:ext cx="1618594" cy="86184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zövegdoboz 31">
            <a:extLst>
              <a:ext uri="{FF2B5EF4-FFF2-40B4-BE49-F238E27FC236}">
                <a16:creationId xmlns:a16="http://schemas.microsoft.com/office/drawing/2014/main" id="{E53023C4-EE07-48E5-A380-7A255EA7A543}"/>
              </a:ext>
            </a:extLst>
          </p:cNvPr>
          <p:cNvSpPr txBox="1"/>
          <p:nvPr/>
        </p:nvSpPr>
        <p:spPr>
          <a:xfrm>
            <a:off x="10741573" y="5267431"/>
            <a:ext cx="525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ym typeface="Wingdings" panose="05000000000000000000" pitchFamily="2" charset="2"/>
              </a:rPr>
              <a:t>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998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012C9B-3A2B-4D1D-9330-0D21176F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72662"/>
          </a:xfrm>
        </p:spPr>
        <p:txBody>
          <a:bodyPr>
            <a:normAutofit/>
          </a:bodyPr>
          <a:lstStyle/>
          <a:p>
            <a:r>
              <a:rPr lang="hu-HU" sz="2800" dirty="0"/>
              <a:t>Magasság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645E95-123E-4E37-B275-DE8BE1CBD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97573"/>
            <a:ext cx="10353762" cy="4477406"/>
          </a:xfrm>
        </p:spPr>
        <p:txBody>
          <a:bodyPr/>
          <a:lstStyle/>
          <a:p>
            <a:r>
              <a:rPr lang="hu-HU" dirty="0"/>
              <a:t>Készítsünk (rekurzív) algoritmust, mely meghatározza egy két pointerrel ábrázolt általános fa magasságát.</a:t>
            </a:r>
          </a:p>
          <a:p>
            <a:r>
              <a:rPr lang="hu-HU" dirty="0"/>
              <a:t>A példa fa magassága: 3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DE4824-0B06-459F-9CAB-CEB63A71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32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D21F3EA-FABB-48EF-92EB-6BF7115B13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126" y="2167179"/>
            <a:ext cx="2947914" cy="1669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43F047E-4220-44CD-A6E2-34822FCA07C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395" y="2167179"/>
            <a:ext cx="2947914" cy="166909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40FEC26-F755-4B8C-B4B3-7D02FCDF4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Objektum 7">
            <a:extLst>
              <a:ext uri="{FF2B5EF4-FFF2-40B4-BE49-F238E27FC236}">
                <a16:creationId xmlns:a16="http://schemas.microsoft.com/office/drawing/2014/main" id="{3F7BB4AC-11B8-477D-8E34-0E7A95446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85825"/>
              </p:ext>
            </p:extLst>
          </p:nvPr>
        </p:nvGraphicFramePr>
        <p:xfrm>
          <a:off x="1788352" y="4156678"/>
          <a:ext cx="3430714" cy="1583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Bitkép" r:id="rId5" imgW="2827265" imgH="1310754" progId="Paint.Picture">
                  <p:embed/>
                </p:oleObj>
              </mc:Choice>
              <mc:Fallback>
                <p:oleObj name="Bitkép" r:id="rId5" imgW="2827265" imgH="131075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352" y="4156678"/>
                        <a:ext cx="3430714" cy="1583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81E08C4B-FBF4-4759-98C3-BA556043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" y="5156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10" name="Objektum 9">
            <a:extLst>
              <a:ext uri="{FF2B5EF4-FFF2-40B4-BE49-F238E27FC236}">
                <a16:creationId xmlns:a16="http://schemas.microsoft.com/office/drawing/2014/main" id="{0430B10F-3D76-42E9-BA36-28CC69A756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874652"/>
              </p:ext>
            </p:extLst>
          </p:nvPr>
        </p:nvGraphicFramePr>
        <p:xfrm>
          <a:off x="5831083" y="4156678"/>
          <a:ext cx="2422525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Bitkép" r:id="rId7" imgW="2392381" imgH="2133785" progId="Paint.Picture">
                  <p:embed/>
                </p:oleObj>
              </mc:Choice>
              <mc:Fallback>
                <p:oleObj name="Bitkép" r:id="rId7" imgW="2392381" imgH="213378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1083" y="4156678"/>
                        <a:ext cx="2422525" cy="216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89698D0A-5B96-4516-8FF4-B76B413FF4DA}"/>
              </a:ext>
            </a:extLst>
          </p:cNvPr>
          <p:cNvSpPr txBox="1"/>
          <p:nvPr/>
        </p:nvSpPr>
        <p:spPr>
          <a:xfrm>
            <a:off x="8686916" y="4552031"/>
            <a:ext cx="258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i="1" dirty="0"/>
              <a:t>A testvérek irányában ciklust használó algoritmus hatékonyabb, ezért előnyben részesítjük .</a:t>
            </a:r>
          </a:p>
        </p:txBody>
      </p:sp>
    </p:spTree>
    <p:extLst>
      <p:ext uri="{BB962C8B-B14F-4D97-AF65-F5344CB8AC3E}">
        <p14:creationId xmlns:p14="http://schemas.microsoft.com/office/powerpoint/2010/main" val="128097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7EEFC8-5795-41E9-B370-BB55244C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2320"/>
          </a:xfrm>
        </p:spPr>
        <p:txBody>
          <a:bodyPr>
            <a:normAutofit/>
          </a:bodyPr>
          <a:lstStyle/>
          <a:p>
            <a:r>
              <a:rPr lang="hu-HU" sz="2800" dirty="0"/>
              <a:t>Zárójelezett alak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75A13B-9755-49F5-A919-3ED069BD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634" y="1519724"/>
            <a:ext cx="10353762" cy="4850596"/>
          </a:xfrm>
        </p:spPr>
        <p:txBody>
          <a:bodyPr/>
          <a:lstStyle/>
          <a:p>
            <a:r>
              <a:rPr lang="hu-HU" dirty="0"/>
              <a:t>Készítsünk algoritmust, mely kiírja a fa zárójelezett alakját. Használjunk csak ( ) zárójeleket.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239F07C-D8AC-41FA-9181-33B834AA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33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84F1921-93D2-4FB7-94A0-E6A3B6C36E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7" y="2292447"/>
            <a:ext cx="1926088" cy="1832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D9ED5E7-158B-4809-A25E-0E5C2B08315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23" y="2292447"/>
            <a:ext cx="2229958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5D98E38D-3ABB-4450-9A7C-C4E84070EBBA}"/>
              </a:ext>
            </a:extLst>
          </p:cNvPr>
          <p:cNvSpPr txBox="1"/>
          <p:nvPr/>
        </p:nvSpPr>
        <p:spPr>
          <a:xfrm>
            <a:off x="5578853" y="2785348"/>
            <a:ext cx="567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hu-HU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hu-HU" sz="18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hu-HU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</a:t>
            </a:r>
            <a:r>
              <a:rPr lang="hu-HU" sz="18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)(</a:t>
            </a:r>
            <a:r>
              <a:rPr lang="hu-HU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</a:t>
            </a:r>
            <a:r>
              <a:rPr lang="hu-HU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hu-HU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min3</a:t>
            </a:r>
            <a:r>
              <a:rPr lang="hu-HU" sz="18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hu-HU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+(a)(1)</a:t>
            </a:r>
            <a:r>
              <a:rPr lang="hu-HU" sz="18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)(</a:t>
            </a:r>
            <a:r>
              <a:rPr lang="hu-HU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*(2)(b)</a:t>
            </a:r>
            <a:r>
              <a:rPr lang="hu-HU" sz="18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)(</a:t>
            </a:r>
            <a:r>
              <a:rPr lang="hu-HU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</a:t>
            </a:r>
            <a:r>
              <a:rPr lang="hu-HU" sz="18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hu-HU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)(</a:t>
            </a:r>
            <a:r>
              <a:rPr lang="hu-HU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</a:t>
            </a:r>
            <a:r>
              <a:rPr lang="hu-HU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hu-HU" sz="18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hu-HU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D10A753-DADD-468D-921A-170016A1B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11" name="Objektum 10">
            <a:extLst>
              <a:ext uri="{FF2B5EF4-FFF2-40B4-BE49-F238E27FC236}">
                <a16:creationId xmlns:a16="http://schemas.microsoft.com/office/drawing/2014/main" id="{084605A5-9898-42F1-AEA9-DF8FE54FA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175393"/>
              </p:ext>
            </p:extLst>
          </p:nvPr>
        </p:nvGraphicFramePr>
        <p:xfrm>
          <a:off x="3343764" y="4270858"/>
          <a:ext cx="2830123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Bitkép" r:id="rId5" imgW="2293333" imgH="1561905" progId="Paint.Picture">
                  <p:embed/>
                </p:oleObj>
              </mc:Choice>
              <mc:Fallback>
                <p:oleObj name="Bitkép" r:id="rId5" imgW="2293333" imgH="156190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764" y="4270858"/>
                        <a:ext cx="2830123" cy="1927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62DF069A-B576-4DF8-A1DD-313765E79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13" name="Objektum 12">
            <a:extLst>
              <a:ext uri="{FF2B5EF4-FFF2-40B4-BE49-F238E27FC236}">
                <a16:creationId xmlns:a16="http://schemas.microsoft.com/office/drawing/2014/main" id="{D4865925-B0C0-4889-8255-A7B354978F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489494"/>
              </p:ext>
            </p:extLst>
          </p:nvPr>
        </p:nvGraphicFramePr>
        <p:xfrm>
          <a:off x="6628119" y="4254332"/>
          <a:ext cx="2955842" cy="1927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Bitkép" r:id="rId7" imgW="2453853" imgH="1600339" progId="Paint.Picture">
                  <p:embed/>
                </p:oleObj>
              </mc:Choice>
              <mc:Fallback>
                <p:oleObj name="Bitkép" r:id="rId7" imgW="2453853" imgH="160033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8119" y="4254332"/>
                        <a:ext cx="2955842" cy="1927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623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3A2ED4-5387-4B3F-A776-1145C953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33120"/>
          </a:xfrm>
        </p:spPr>
        <p:txBody>
          <a:bodyPr>
            <a:normAutofit/>
          </a:bodyPr>
          <a:lstStyle/>
          <a:p>
            <a:r>
              <a:rPr lang="hu-HU" sz="2800" dirty="0"/>
              <a:t>Zárójelezett alak (gyakorló feladat)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6C4FAF-F51F-4E74-85EE-B45BA5181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5600"/>
            <a:ext cx="10353762" cy="4439919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Fejlesszük tovább az algoritmust! Használjunk szisztematikusan 3 féle zárójel típust: </a:t>
            </a:r>
            <a:br>
              <a:rPr lang="hu-HU" dirty="0"/>
            </a:br>
            <a:r>
              <a:rPr lang="hu-HU" dirty="0"/>
              <a:t>{ } [ ] ( )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Vegyük észre, hogy a zárójel típust az határozza meg, melyik szinten vagyunk a fában:</a:t>
            </a:r>
          </a:p>
          <a:p>
            <a:pPr lvl="1"/>
            <a:r>
              <a:rPr lang="hu-HU" dirty="0"/>
              <a:t>0, 3, 6, … { }</a:t>
            </a:r>
          </a:p>
          <a:p>
            <a:pPr lvl="1"/>
            <a:r>
              <a:rPr lang="hu-HU" dirty="0"/>
              <a:t>1, 4, 7, … [ ]</a:t>
            </a:r>
          </a:p>
          <a:p>
            <a:pPr lvl="1"/>
            <a:r>
              <a:rPr lang="hu-HU" dirty="0"/>
              <a:t>2, 5, 8, … ( )</a:t>
            </a:r>
          </a:p>
          <a:p>
            <a:r>
              <a:rPr lang="hu-HU" dirty="0"/>
              <a:t>Ötlet: </a:t>
            </a:r>
            <a:r>
              <a:rPr lang="hu-HU" dirty="0">
                <a:effectLst/>
              </a:rPr>
              <a:t>egy paramétert beteszünk még az algoritmusba, mely azt adja meg, milyen szinten járunk a fában, és a szinttől függően választjuk a megfelelő zárójelt.</a:t>
            </a:r>
            <a:endParaRPr lang="hu-HU" dirty="0"/>
          </a:p>
          <a:p>
            <a:pPr marL="36900" indent="0">
              <a:buNone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3DC7B88-5C9F-47E7-9AF3-CC82759E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34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D6E59F2-721D-4407-9498-0D4B6608FA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498" y="2044784"/>
            <a:ext cx="2229958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78D82846-6309-4796-A3EC-463DB59A7B65}"/>
              </a:ext>
            </a:extLst>
          </p:cNvPr>
          <p:cNvSpPr txBox="1"/>
          <p:nvPr/>
        </p:nvSpPr>
        <p:spPr>
          <a:xfrm>
            <a:off x="5352735" y="2399268"/>
            <a:ext cx="567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r>
              <a:rPr lang="hu-HU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hu-HU" sz="18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hu-HU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</a:t>
            </a:r>
            <a:r>
              <a:rPr lang="hu-HU" sz="18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][</a:t>
            </a:r>
            <a:r>
              <a:rPr lang="hu-HU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</a:t>
            </a:r>
            <a:r>
              <a:rPr lang="hu-HU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hu-HU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min3</a:t>
            </a:r>
            <a:r>
              <a:rPr lang="hu-HU" sz="18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r>
              <a:rPr lang="hu-HU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+[a][1]</a:t>
            </a:r>
            <a:r>
              <a:rPr lang="hu-HU" sz="18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}{</a:t>
            </a:r>
            <a:r>
              <a:rPr lang="hu-HU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*[2</a:t>
            </a:r>
            <a:r>
              <a:rPr lang="hu-HU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][</a:t>
            </a:r>
            <a:r>
              <a:rPr lang="hu-HU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b]</a:t>
            </a:r>
            <a:r>
              <a:rPr lang="hu-HU" sz="18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}{</a:t>
            </a:r>
            <a:r>
              <a:rPr lang="hu-HU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</a:t>
            </a:r>
            <a:r>
              <a:rPr lang="hu-HU" sz="18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lang="hu-HU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)(</a:t>
            </a:r>
            <a:r>
              <a:rPr lang="hu-HU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</a:t>
            </a:r>
            <a:r>
              <a:rPr lang="hu-HU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hu-HU" sz="18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  <a:r>
              <a:rPr lang="hu-HU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3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120623-FCB2-4F62-A865-7EAB0A7F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02640"/>
          </a:xfrm>
        </p:spPr>
        <p:txBody>
          <a:bodyPr>
            <a:normAutofit/>
          </a:bodyPr>
          <a:lstStyle/>
          <a:p>
            <a:r>
              <a:rPr lang="hu-HU" sz="2800" dirty="0"/>
              <a:t>Szintfolytonos bejárás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DC89D3-2CCE-4023-BCCA-DDB00D24B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13841"/>
            <a:ext cx="10353762" cy="4369434"/>
          </a:xfrm>
        </p:spPr>
        <p:txBody>
          <a:bodyPr/>
          <a:lstStyle/>
          <a:p>
            <a:r>
              <a:rPr lang="hu-HU" dirty="0"/>
              <a:t>Bináris fáknál tanultuk a szintfolytonos bejárást, készítsük el két pointerrel ábrázolt általános fákra is az algoritmust!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454ABCF-0AC0-407F-83B5-88791446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35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47201F1-EAA4-4672-B35C-6222C0BF35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47" y="2422223"/>
            <a:ext cx="2704874" cy="1784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10B0465-8D72-4109-A313-2A776FA715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573" y="2422223"/>
            <a:ext cx="32702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F6885BC-B7F4-4DF4-AAE0-721DC2B5C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006" y="2101195"/>
            <a:ext cx="3602550" cy="371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7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A2D13E96-E8D5-4AC7-A933-6860651B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31520"/>
          </a:xfrm>
        </p:spPr>
        <p:txBody>
          <a:bodyPr>
            <a:normAutofit/>
          </a:bodyPr>
          <a:lstStyle/>
          <a:p>
            <a:r>
              <a:rPr lang="hu-HU" sz="2800" dirty="0"/>
              <a:t>Szorgalmi </a:t>
            </a:r>
            <a:r>
              <a:rPr lang="hu-HU" sz="2800" dirty="0" err="1"/>
              <a:t>hf</a:t>
            </a:r>
            <a:endParaRPr lang="hu-HU" sz="2800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C6BAB90-AEA0-48A8-946D-CA4D69D89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356445" cy="4150826"/>
          </a:xfrm>
        </p:spPr>
        <p:txBody>
          <a:bodyPr>
            <a:normAutofit lnSpcReduction="10000"/>
          </a:bodyPr>
          <a:lstStyle/>
          <a:p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Adott egy két pointerrel, láncoltan ábrázolt általános fa. Egy csúcsban az első gyerekre és a testvérre mutató pointerek vannak. Készítse el a következő kereső algoritmust: megadunk egy kulcsot, ha a fában van ilyen kulcs, akkor kiírja a csúcsig vezető úton a szülők kulcsait, Elképzelhető, hogy az adott csúcs több helyen is szerepel a fában, akkor mindegyik előforduláshoz írja ki az útvonalat! Az utat a gyökértől indulva, a csúcsig kell kiírni, csak a szülő 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-ok kulcsait.</a:t>
            </a:r>
          </a:p>
          <a:p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Érdekesség 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képpen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oldjuk meg úgy is, hogy a 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-okban van egy szülő (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pointer is. Ha megtaláljuk a keresett kulcsot egy 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-ban, akkor a 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pointerek segítségével írjuk ki az útvonalat.</a:t>
            </a:r>
          </a:p>
          <a:p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Megjegyzés: a feladat valós probléma. Például amikor az operációs rendszerek könyvtár rendszerében keresünk egy adott fájl bejegyzést: hol fordul elő egy adott nevű fájl ? Lehet több alkönyvtárban is ugyanolyan nevű fájl. Írjuk ki az elérési útvonalakat.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B7F0BC8-2562-48F7-913E-E52FA4C2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36</a:t>
            </a:fld>
            <a:endParaRPr lang="hu-HU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A5C3268-4B4B-4613-A137-EEC80961C6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91" y="1851660"/>
            <a:ext cx="2947914" cy="1669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86AD811-F58A-4E96-9CEF-52670E7B79FE}"/>
              </a:ext>
            </a:extLst>
          </p:cNvPr>
          <p:cNvSpPr txBox="1"/>
          <p:nvPr/>
        </p:nvSpPr>
        <p:spPr>
          <a:xfrm>
            <a:off x="8407153" y="3807862"/>
            <a:ext cx="3027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Keresett kulcs: „n”</a:t>
            </a:r>
          </a:p>
          <a:p>
            <a:r>
              <a:rPr lang="hu-HU" sz="1600" dirty="0"/>
              <a:t>Elérési út: a/d/h</a:t>
            </a:r>
          </a:p>
          <a:p>
            <a:endParaRPr lang="hu-HU" sz="1600" dirty="0"/>
          </a:p>
          <a:p>
            <a:r>
              <a:rPr lang="hu-HU" sz="1600" dirty="0"/>
              <a:t>Keresett kulcs: „g”</a:t>
            </a:r>
          </a:p>
          <a:p>
            <a:r>
              <a:rPr lang="hu-HU" sz="1600" dirty="0"/>
              <a:t>Elérési út: a/b</a:t>
            </a:r>
          </a:p>
          <a:p>
            <a:endParaRPr lang="hu-HU" sz="1600" dirty="0"/>
          </a:p>
          <a:p>
            <a:r>
              <a:rPr lang="hu-HU" sz="1600" dirty="0"/>
              <a:t>Keresett kulcs: „a”</a:t>
            </a:r>
          </a:p>
          <a:p>
            <a:r>
              <a:rPr lang="hu-HU" sz="1600" dirty="0"/>
              <a:t>Elérési út:         (üres szöveg)</a:t>
            </a:r>
          </a:p>
        </p:txBody>
      </p:sp>
    </p:spTree>
    <p:extLst>
      <p:ext uri="{BB962C8B-B14F-4D97-AF65-F5344CB8AC3E}">
        <p14:creationId xmlns:p14="http://schemas.microsoft.com/office/powerpoint/2010/main" val="189981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2D048D-378B-4385-BD13-10C0761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63" y="305091"/>
            <a:ext cx="10353762" cy="784194"/>
          </a:xfrm>
        </p:spPr>
        <p:txBody>
          <a:bodyPr>
            <a:normAutofit/>
          </a:bodyPr>
          <a:lstStyle/>
          <a:p>
            <a:r>
              <a:rPr lang="hu-HU" sz="2800" dirty="0"/>
              <a:t>Belső csúcsok tulajdonságai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8D766-C855-4609-A301-E821E9B2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63" y="1208666"/>
            <a:ext cx="10353762" cy="4925804"/>
          </a:xfrm>
        </p:spPr>
        <p:txBody>
          <a:bodyPr>
            <a:normAutofit/>
          </a:bodyPr>
          <a:lstStyle/>
          <a:p>
            <a:r>
              <a:rPr lang="hu-HU" dirty="0"/>
              <a:t>Minden csúcs legfeljebb d mutatót (4 ≤ d), </a:t>
            </a:r>
            <a:br>
              <a:rPr lang="hu-HU" dirty="0"/>
            </a:br>
            <a:r>
              <a:rPr lang="hu-HU" dirty="0"/>
              <a:t>és legfeljebb d-1 kulcsot tartalmaz. </a:t>
            </a:r>
            <a:br>
              <a:rPr lang="hu-HU" dirty="0"/>
            </a:br>
            <a:r>
              <a:rPr lang="hu-HU" dirty="0"/>
              <a:t>(d : állandó, a B+ fa fokszáma)</a:t>
            </a:r>
          </a:p>
          <a:p>
            <a:r>
              <a:rPr lang="hu-HU" dirty="0"/>
              <a:t>Minden Cs belső csúcsra, ahol k a Cs csúcsban a kulcsok</a:t>
            </a:r>
            <a:br>
              <a:rPr lang="hu-HU" dirty="0"/>
            </a:br>
            <a:r>
              <a:rPr lang="hu-HU" dirty="0"/>
              <a:t>száma: az első gyerekhez tartozó részfában minden kulcs</a:t>
            </a:r>
            <a:br>
              <a:rPr lang="hu-HU" dirty="0"/>
            </a:br>
            <a:r>
              <a:rPr lang="hu-HU" dirty="0"/>
              <a:t>kisebb, mint a Cs első kulcsa; az utolsó gyerekhez tartozó</a:t>
            </a:r>
            <a:br>
              <a:rPr lang="hu-HU" dirty="0"/>
            </a:br>
            <a:r>
              <a:rPr lang="hu-HU" dirty="0"/>
              <a:t>részfában minden kulcs nagyobb-egyenlő, mint a Cs utolsó kulcsa</a:t>
            </a:r>
          </a:p>
          <a:p>
            <a:r>
              <a:rPr lang="hu-HU" dirty="0"/>
              <a:t> Így az i-</a:t>
            </a:r>
            <a:r>
              <a:rPr lang="hu-HU" dirty="0" err="1"/>
              <a:t>edik</a:t>
            </a:r>
            <a:r>
              <a:rPr lang="hu-HU" dirty="0"/>
              <a:t> gyerekhez tartozó részfában (2 ≤ i ≤ k) lévő tetszőleges r kulcsra:</a:t>
            </a:r>
            <a:br>
              <a:rPr lang="hu-HU" dirty="0"/>
            </a:br>
            <a:r>
              <a:rPr lang="hu-HU" dirty="0"/>
              <a:t> </a:t>
            </a:r>
            <a:r>
              <a:rPr lang="hu-HU" dirty="0" err="1"/>
              <a:t>Cs.kulcs</a:t>
            </a:r>
            <a:r>
              <a:rPr lang="hu-HU" dirty="0"/>
              <a:t>[i-1] ≤ r &lt; </a:t>
            </a:r>
            <a:r>
              <a:rPr lang="hu-HU" dirty="0" err="1"/>
              <a:t>Cs.kulcs</a:t>
            </a:r>
            <a:r>
              <a:rPr lang="hu-HU" dirty="0"/>
              <a:t>[i]. </a:t>
            </a:r>
          </a:p>
          <a:p>
            <a:r>
              <a:rPr lang="hu-HU" dirty="0"/>
              <a:t>A gyökércsúcsnak legalább két gyereke van (kivéve, ha ez a fa egyetlen csúcsa, következésképpen az egyetlen levele is). </a:t>
            </a:r>
          </a:p>
          <a:p>
            <a:r>
              <a:rPr lang="hu-HU" dirty="0"/>
              <a:t>Minden, a gyökértől különböző belső csúcsnak legalább </a:t>
            </a:r>
            <a:r>
              <a:rPr lang="hu-HU" dirty="0">
                <a:sym typeface="Symbol" panose="05050102010706020507" pitchFamily="18" charset="2"/>
              </a:rPr>
              <a:t> d/2 </a:t>
            </a:r>
            <a:r>
              <a:rPr lang="hu-HU" dirty="0"/>
              <a:t> gyereke van.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DDE5C1F-46C9-4E00-B353-17FB5B79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4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920CA02-25BA-46A8-86CA-056623BE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662" y="1208666"/>
            <a:ext cx="3803894" cy="182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8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21233F-C3FB-4921-8198-F9F581AA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964707"/>
            <a:ext cx="10353762" cy="970450"/>
          </a:xfrm>
        </p:spPr>
        <p:txBody>
          <a:bodyPr>
            <a:normAutofit/>
          </a:bodyPr>
          <a:lstStyle/>
          <a:p>
            <a:r>
              <a:rPr lang="hu-HU" sz="2800" dirty="0"/>
              <a:t>Keresés irányítása belső pontok esetén</a:t>
            </a:r>
            <a:br>
              <a:rPr lang="hu-HU" sz="2800" dirty="0"/>
            </a:br>
            <a:r>
              <a:rPr lang="hu-HU" sz="2800" dirty="0"/>
              <a:t>d=4 esetben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AE013C02-07D2-4426-9C0C-FAB5FAADA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937" y="2347116"/>
            <a:ext cx="7991475" cy="3124200"/>
          </a:xfr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7B21CE6-A367-4108-BD26-2C640279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098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2D048D-378B-4385-BD13-10C0761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63" y="305091"/>
            <a:ext cx="10353762" cy="784194"/>
          </a:xfrm>
        </p:spPr>
        <p:txBody>
          <a:bodyPr>
            <a:normAutofit/>
          </a:bodyPr>
          <a:lstStyle/>
          <a:p>
            <a:r>
              <a:rPr lang="hu-HU" sz="2800" dirty="0"/>
              <a:t>Levelek tulajdonságai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8D766-C855-4609-A301-E821E9B2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63" y="1208666"/>
            <a:ext cx="6170586" cy="492580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Minden levélben legfeljebb d-1 kulcs, és ugyanennyi, </a:t>
            </a:r>
            <a:br>
              <a:rPr lang="hu-HU" dirty="0"/>
            </a:br>
            <a:r>
              <a:rPr lang="hu-HU" dirty="0"/>
              <a:t>a megfelelő (azaz ilyen kulcsú) adatrekordra hivatkozó mutató található.</a:t>
            </a:r>
          </a:p>
          <a:p>
            <a:r>
              <a:rPr lang="hu-HU" dirty="0"/>
              <a:t>A gyökértől mindegyik levél ugyanolyan távol található.</a:t>
            </a:r>
          </a:p>
          <a:p>
            <a:r>
              <a:rPr lang="hu-HU" dirty="0"/>
              <a:t>Minden levél legalább ⌊ d/2 ⌋ kulcsot tartalmaz </a:t>
            </a:r>
            <a:br>
              <a:rPr lang="hu-HU" dirty="0"/>
            </a:br>
            <a:r>
              <a:rPr lang="hu-HU" dirty="0"/>
              <a:t>(kivéve, ha a fának egyetlen csúcsa van).</a:t>
            </a:r>
          </a:p>
          <a:p>
            <a:r>
              <a:rPr lang="hu-HU" dirty="0"/>
              <a:t>A B+ fa által reprezentált adathalmaz minden kulcsa megjelenik valamelyik levélben, balról jobbra szigorúan monoton növekvő sorrendben.</a:t>
            </a:r>
          </a:p>
          <a:p>
            <a:r>
              <a:rPr lang="hu-HU" dirty="0"/>
              <a:t>A levelekben található „felesleges mutatót” fel szokták használni arra, hogy a leveleket egy listává fűzik össze, így lehetővé válik a kulcs szerinti rendezett sorrendű feldolgozás.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DDE5C1F-46C9-4E00-B353-17FB5B79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6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920CA02-25BA-46A8-86CA-056623BE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849" y="1392452"/>
            <a:ext cx="4367125" cy="2093827"/>
          </a:xfrm>
          <a:prstGeom prst="rect">
            <a:avLst/>
          </a:prstGeom>
        </p:spPr>
      </p:pic>
      <p:sp>
        <p:nvSpPr>
          <p:cNvPr id="7" name="Nyíl: szalag, felfelé mutató 6">
            <a:extLst>
              <a:ext uri="{FF2B5EF4-FFF2-40B4-BE49-F238E27FC236}">
                <a16:creationId xmlns:a16="http://schemas.microsoft.com/office/drawing/2014/main" id="{79326F1D-C653-4B28-A869-4B7AED14C25F}"/>
              </a:ext>
            </a:extLst>
          </p:cNvPr>
          <p:cNvSpPr/>
          <p:nvPr/>
        </p:nvSpPr>
        <p:spPr>
          <a:xfrm>
            <a:off x="8273990" y="3314487"/>
            <a:ext cx="346229" cy="2219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9" name="Nyíl: szalag, felfelé mutató 8">
            <a:extLst>
              <a:ext uri="{FF2B5EF4-FFF2-40B4-BE49-F238E27FC236}">
                <a16:creationId xmlns:a16="http://schemas.microsoft.com/office/drawing/2014/main" id="{3787A694-19FA-4D19-BCA3-A76E5E4F7FB6}"/>
              </a:ext>
            </a:extLst>
          </p:cNvPr>
          <p:cNvSpPr/>
          <p:nvPr/>
        </p:nvSpPr>
        <p:spPr>
          <a:xfrm>
            <a:off x="8968494" y="3314487"/>
            <a:ext cx="346229" cy="2219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1" name="Nyíl: szalag, felfelé mutató 10">
            <a:extLst>
              <a:ext uri="{FF2B5EF4-FFF2-40B4-BE49-F238E27FC236}">
                <a16:creationId xmlns:a16="http://schemas.microsoft.com/office/drawing/2014/main" id="{0D018306-429C-4B21-AE34-24C4ADCE2CCE}"/>
              </a:ext>
            </a:extLst>
          </p:cNvPr>
          <p:cNvSpPr/>
          <p:nvPr/>
        </p:nvSpPr>
        <p:spPr>
          <a:xfrm>
            <a:off x="9662998" y="3314487"/>
            <a:ext cx="346229" cy="2219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3" name="Nyíl: szalag, felfelé mutató 12">
            <a:extLst>
              <a:ext uri="{FF2B5EF4-FFF2-40B4-BE49-F238E27FC236}">
                <a16:creationId xmlns:a16="http://schemas.microsoft.com/office/drawing/2014/main" id="{EF74AC98-0F79-4285-9D5D-DA6AFECA7813}"/>
              </a:ext>
            </a:extLst>
          </p:cNvPr>
          <p:cNvSpPr/>
          <p:nvPr/>
        </p:nvSpPr>
        <p:spPr>
          <a:xfrm>
            <a:off x="10361595" y="3314487"/>
            <a:ext cx="346229" cy="2219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13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2F1870-F831-4299-8C66-922264B7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70560"/>
          </a:xfrm>
        </p:spPr>
        <p:txBody>
          <a:bodyPr>
            <a:normAutofit/>
          </a:bodyPr>
          <a:lstStyle/>
          <a:p>
            <a:r>
              <a:rPr lang="hu-HU" sz="2800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2C93DD-DBA1-43C1-95C7-B0F68199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1921"/>
            <a:ext cx="10353762" cy="4399280"/>
          </a:xfrm>
        </p:spPr>
        <p:txBody>
          <a:bodyPr/>
          <a:lstStyle/>
          <a:p>
            <a:r>
              <a:rPr lang="hu-HU" dirty="0"/>
              <a:t>Egy d-</a:t>
            </a:r>
            <a:r>
              <a:rPr lang="hu-HU" dirty="0" err="1"/>
              <a:t>edfokú</a:t>
            </a:r>
            <a:r>
              <a:rPr lang="hu-HU" dirty="0"/>
              <a:t> B+ fa csúcsaiban 4 bájtos kulcsok és 6 bájtos pointerek vannak. A B+ fát mágneslemezen tároljuk, ahol a blokkméret 4096 bájt. Mekkorának érdemes választani a B+ fa d fokszámát? </a:t>
            </a:r>
          </a:p>
          <a:p>
            <a:r>
              <a:rPr lang="hu-HU" dirty="0"/>
              <a:t>Egy csúcs legfeljebb d-1 kulcsot és d mutatót tartalmaz, tehát</a:t>
            </a:r>
          </a:p>
          <a:p>
            <a:r>
              <a:rPr lang="hu-HU" dirty="0"/>
              <a:t>	4(d-1) + 6d ≤ 4096</a:t>
            </a:r>
          </a:p>
          <a:p>
            <a:r>
              <a:rPr lang="hu-HU" dirty="0"/>
              <a:t>	10d – 4 ≤ 4096</a:t>
            </a:r>
          </a:p>
          <a:p>
            <a:r>
              <a:rPr lang="hu-HU" dirty="0"/>
              <a:t>	10d  ≤ 4100</a:t>
            </a:r>
          </a:p>
          <a:p>
            <a:r>
              <a:rPr lang="hu-HU" dirty="0"/>
              <a:t>	d =410 –</a:t>
            </a:r>
            <a:r>
              <a:rPr lang="hu-HU" dirty="0" err="1"/>
              <a:t>nek</a:t>
            </a:r>
            <a:r>
              <a:rPr lang="hu-HU" dirty="0"/>
              <a:t> érdemes választani a B+ fa fokszámát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37B6A86-9EE4-4CF0-AD9D-106CA354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332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2F1870-F831-4299-8C66-922264B7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70560"/>
          </a:xfrm>
        </p:spPr>
        <p:txBody>
          <a:bodyPr>
            <a:normAutofit/>
          </a:bodyPr>
          <a:lstStyle/>
          <a:p>
            <a:r>
              <a:rPr lang="hu-HU" sz="2800" dirty="0"/>
              <a:t>B+ fa zárójeles leírása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2C93DD-DBA1-43C1-95C7-B0F68199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1920"/>
            <a:ext cx="10353762" cy="4744719"/>
          </a:xfrm>
        </p:spPr>
        <p:txBody>
          <a:bodyPr/>
          <a:lstStyle/>
          <a:p>
            <a:r>
              <a:rPr lang="hu-HU" dirty="0"/>
              <a:t>Rajzolja le a </a:t>
            </a:r>
            <a:r>
              <a:rPr lang="hu-HU" b="1" dirty="0"/>
              <a:t>{ [ (1 2) </a:t>
            </a:r>
            <a:r>
              <a:rPr lang="hu-HU" b="1" dirty="0">
                <a:solidFill>
                  <a:srgbClr val="0070C0"/>
                </a:solidFill>
              </a:rPr>
              <a:t>3</a:t>
            </a:r>
            <a:r>
              <a:rPr lang="hu-HU" b="1" dirty="0"/>
              <a:t> (5 6 7) ] </a:t>
            </a:r>
            <a:r>
              <a:rPr lang="hu-HU" b="1" dirty="0">
                <a:solidFill>
                  <a:srgbClr val="FF0000"/>
                </a:solidFill>
              </a:rPr>
              <a:t>8</a:t>
            </a:r>
            <a:r>
              <a:rPr lang="hu-HU" b="1" dirty="0"/>
              <a:t> [ (9 10) </a:t>
            </a:r>
            <a:r>
              <a:rPr lang="hu-HU" b="1" dirty="0">
                <a:solidFill>
                  <a:srgbClr val="0070C0"/>
                </a:solidFill>
              </a:rPr>
              <a:t>11</a:t>
            </a:r>
            <a:r>
              <a:rPr lang="hu-HU" b="1" dirty="0"/>
              <a:t> (12 13) </a:t>
            </a:r>
            <a:r>
              <a:rPr lang="hu-HU" b="1" dirty="0">
                <a:solidFill>
                  <a:srgbClr val="0070C0"/>
                </a:solidFill>
              </a:rPr>
              <a:t>14</a:t>
            </a:r>
            <a:r>
              <a:rPr lang="hu-HU" b="1" dirty="0"/>
              <a:t> (14 16 17) </a:t>
            </a:r>
            <a:r>
              <a:rPr lang="hu-HU" b="1" dirty="0">
                <a:solidFill>
                  <a:srgbClr val="0070C0"/>
                </a:solidFill>
              </a:rPr>
              <a:t>18</a:t>
            </a:r>
            <a:r>
              <a:rPr lang="hu-HU" b="1" dirty="0"/>
              <a:t> ( 19 20) ] }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negyedfokú B+ fát.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37B6A86-9EE4-4CF0-AD9D-106CA354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8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DFA5182-2609-49E9-B08B-CE73E4EA2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767" y="2098992"/>
            <a:ext cx="1072833" cy="58832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2401BB9-951F-4701-91E7-E41FE29F9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3113246"/>
            <a:ext cx="1139190" cy="631507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217F637A-DE56-43FC-8B39-5DD099CDD2D1}"/>
              </a:ext>
            </a:extLst>
          </p:cNvPr>
          <p:cNvSpPr/>
          <p:nvPr/>
        </p:nvSpPr>
        <p:spPr>
          <a:xfrm>
            <a:off x="4870767" y="2098992"/>
            <a:ext cx="1072833" cy="58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82832AC9-D90C-4C47-A642-F4CE50E83EFC}"/>
              </a:ext>
            </a:extLst>
          </p:cNvPr>
          <p:cNvSpPr/>
          <p:nvPr/>
        </p:nvSpPr>
        <p:spPr>
          <a:xfrm>
            <a:off x="3388439" y="3113246"/>
            <a:ext cx="1106012" cy="6099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03F8FCC7-7789-4BF8-8E95-A2DF6DDAF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066" y="3097933"/>
            <a:ext cx="1214438" cy="646820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76D920D3-45E7-46BC-91EF-F7F9F4E38EB0}"/>
              </a:ext>
            </a:extLst>
          </p:cNvPr>
          <p:cNvSpPr/>
          <p:nvPr/>
        </p:nvSpPr>
        <p:spPr>
          <a:xfrm>
            <a:off x="6044454" y="3113246"/>
            <a:ext cx="1160225" cy="6468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7A02ED3B-750A-44DB-9D29-D417EA0AE54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941445" y="2560320"/>
            <a:ext cx="1067435" cy="5529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95F8B902-BBA6-4803-AA73-3EB4616152DD}"/>
              </a:ext>
            </a:extLst>
          </p:cNvPr>
          <p:cNvCxnSpPr>
            <a:cxnSpLocks/>
          </p:cNvCxnSpPr>
          <p:nvPr/>
        </p:nvCxnSpPr>
        <p:spPr>
          <a:xfrm>
            <a:off x="5407183" y="2560320"/>
            <a:ext cx="841219" cy="53761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Kép 21">
            <a:extLst>
              <a:ext uri="{FF2B5EF4-FFF2-40B4-BE49-F238E27FC236}">
                <a16:creationId xmlns:a16="http://schemas.microsoft.com/office/drawing/2014/main" id="{64532E1C-93DA-400B-AD8D-068596483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572" y="4293552"/>
            <a:ext cx="1221984" cy="684848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8E4FEB50-823A-48AB-9A6A-886A9C88D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3690" y="4293552"/>
            <a:ext cx="1211654" cy="684848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0CC4B981-5B4B-406E-B0E2-12917EF82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2849" y="4319860"/>
            <a:ext cx="1311411" cy="684848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C6A87EC4-4BF5-4C4D-9F28-46D470C21E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676" y="4320812"/>
            <a:ext cx="1206876" cy="708384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79EEB4B9-C90B-4AF0-ABAE-A6A1029F01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3968" y="4326800"/>
            <a:ext cx="1269745" cy="708384"/>
          </a:xfrm>
          <a:prstGeom prst="rect">
            <a:avLst/>
          </a:prstGeom>
        </p:spPr>
      </p:pic>
      <p:pic>
        <p:nvPicPr>
          <p:cNvPr id="32" name="Kép 31">
            <a:extLst>
              <a:ext uri="{FF2B5EF4-FFF2-40B4-BE49-F238E27FC236}">
                <a16:creationId xmlns:a16="http://schemas.microsoft.com/office/drawing/2014/main" id="{B0591E73-ACD6-442C-BCF4-F497AFE43D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0611" y="4319860"/>
            <a:ext cx="1280540" cy="708384"/>
          </a:xfrm>
          <a:prstGeom prst="rect">
            <a:avLst/>
          </a:prstGeom>
        </p:spPr>
      </p:pic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4732AA8E-C036-4738-A3F5-AEACCCBE9CDE}"/>
              </a:ext>
            </a:extLst>
          </p:cNvPr>
          <p:cNvCxnSpPr>
            <a:endCxn id="22" idx="0"/>
          </p:cNvCxnSpPr>
          <p:nvPr/>
        </p:nvCxnSpPr>
        <p:spPr>
          <a:xfrm flipH="1">
            <a:off x="2016564" y="3637280"/>
            <a:ext cx="1442953" cy="65627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2520AD3E-5877-4625-A307-97CBCFE2095C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459517" y="3691017"/>
            <a:ext cx="303408" cy="6025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8E562441-9C7A-4FB3-A831-0C355829BA3C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5248555" y="3730563"/>
            <a:ext cx="912892" cy="58929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03165FE6-9A4A-4206-A6B7-69D8ADE97002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500900" y="3723164"/>
            <a:ext cx="193214" cy="59764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E0E6D81F-E8B4-4467-9189-C96D2880338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850652" y="3730563"/>
            <a:ext cx="1268189" cy="59623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BC096541-97CE-4E9B-A1A4-32D0C7BD13A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204679" y="3618802"/>
            <a:ext cx="2406202" cy="70105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9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317E4A7C-EA7F-4409-825D-541ED046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62252"/>
          </a:xfrm>
        </p:spPr>
        <p:txBody>
          <a:bodyPr>
            <a:normAutofit/>
          </a:bodyPr>
          <a:lstStyle/>
          <a:p>
            <a:r>
              <a:rPr lang="hu-HU" sz="2800" dirty="0"/>
              <a:t>Beszúrás esetei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3E793EE-7911-44D7-891C-D0870D7AE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91449"/>
            <a:ext cx="10353762" cy="4589755"/>
          </a:xfrm>
        </p:spPr>
        <p:txBody>
          <a:bodyPr/>
          <a:lstStyle/>
          <a:p>
            <a:r>
              <a:rPr lang="hu-HU" dirty="0"/>
              <a:t>Szúrjuk be a 11 kulcsot: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Megkeressük a 11-es kulcsot: a (12,13) levélbe illik. </a:t>
            </a:r>
          </a:p>
          <a:p>
            <a:r>
              <a:rPr lang="hu-HU" dirty="0"/>
              <a:t>Nem szerepel a kulcsok között, és van még egy üres hely, így egyszerűen beszúrjuk.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14692EF-FD5A-465D-AB39-19034CC9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9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1A83CC7-0B23-47D0-BB50-19EA3C91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29" y="2003255"/>
            <a:ext cx="6613679" cy="2993446"/>
          </a:xfrm>
          <a:prstGeom prst="rect">
            <a:avLst/>
          </a:prstGeom>
        </p:spPr>
      </p:pic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04316FB6-EFA8-4BE6-8124-EECD4A3CD53A}"/>
              </a:ext>
            </a:extLst>
          </p:cNvPr>
          <p:cNvCxnSpPr/>
          <p:nvPr/>
        </p:nvCxnSpPr>
        <p:spPr>
          <a:xfrm>
            <a:off x="5191760" y="2570480"/>
            <a:ext cx="1371600" cy="7416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A38BE153-6C3A-48B0-99F4-E3E1F211E9FC}"/>
              </a:ext>
            </a:extLst>
          </p:cNvPr>
          <p:cNvCxnSpPr>
            <a:cxnSpLocks/>
          </p:cNvCxnSpPr>
          <p:nvPr/>
        </p:nvCxnSpPr>
        <p:spPr>
          <a:xfrm flipH="1">
            <a:off x="6167120" y="3783590"/>
            <a:ext cx="254000" cy="4937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églalap 13">
            <a:extLst>
              <a:ext uri="{FF2B5EF4-FFF2-40B4-BE49-F238E27FC236}">
                <a16:creationId xmlns:a16="http://schemas.microsoft.com/office/drawing/2014/main" id="{330BAC67-00EC-4320-B971-0B35E9BAECB0}"/>
              </a:ext>
            </a:extLst>
          </p:cNvPr>
          <p:cNvSpPr/>
          <p:nvPr/>
        </p:nvSpPr>
        <p:spPr>
          <a:xfrm>
            <a:off x="5557520" y="4368800"/>
            <a:ext cx="914400" cy="497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90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C57CB792BC3953479F2173418FC4537A" ma:contentTypeVersion="2" ma:contentTypeDescription="Új dokumentum létrehozása." ma:contentTypeScope="" ma:versionID="02125c509f094352b09e13382d792e23">
  <xsd:schema xmlns:xsd="http://www.w3.org/2001/XMLSchema" xmlns:xs="http://www.w3.org/2001/XMLSchema" xmlns:p="http://schemas.microsoft.com/office/2006/metadata/properties" xmlns:ns2="858665df-9017-4b81-80d8-d30ba9b6e5ca" targetNamespace="http://schemas.microsoft.com/office/2006/metadata/properties" ma:root="true" ma:fieldsID="f8b0d3feebbf4ebd5b4c9d327fec03e0" ns2:_="">
    <xsd:import namespace="858665df-9017-4b81-80d8-d30ba9b6e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665df-9017-4b81-80d8-d30ba9b6e5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4C07DE-D3A1-4ADD-B0A9-106FDA124195}"/>
</file>

<file path=customXml/itemProps2.xml><?xml version="1.0" encoding="utf-8"?>
<ds:datastoreItem xmlns:ds="http://schemas.openxmlformats.org/officeDocument/2006/customXml" ds:itemID="{8F3A5B8B-2609-4CDB-B827-9B0CF7ABF7B0}"/>
</file>

<file path=customXml/itemProps3.xml><?xml version="1.0" encoding="utf-8"?>
<ds:datastoreItem xmlns:ds="http://schemas.openxmlformats.org/officeDocument/2006/customXml" ds:itemID="{0FA4A740-13AF-49C4-95C8-63D96285C142}"/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2458</Words>
  <Application>Microsoft Office PowerPoint</Application>
  <PresentationFormat>Szélesvásznú</PresentationFormat>
  <Paragraphs>310</Paragraphs>
  <Slides>36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36</vt:i4>
      </vt:variant>
    </vt:vector>
  </HeadingPairs>
  <TitlesOfParts>
    <vt:vector size="41" baseType="lpstr">
      <vt:lpstr>Calisto MT</vt:lpstr>
      <vt:lpstr>Courier New</vt:lpstr>
      <vt:lpstr>Wingdings 2</vt:lpstr>
      <vt:lpstr>Pala</vt:lpstr>
      <vt:lpstr>Bitkép</vt:lpstr>
      <vt:lpstr>Algoritmusok és adatszerkeztek II.</vt:lpstr>
      <vt:lpstr>Tartalom: B+ fa Általános fák</vt:lpstr>
      <vt:lpstr>Mi a B+ fa?</vt:lpstr>
      <vt:lpstr>Belső csúcsok tulajdonságai</vt:lpstr>
      <vt:lpstr>Keresés irányítása belső pontok esetén d=4 esetben</vt:lpstr>
      <vt:lpstr>Levelek tulajdonságai</vt:lpstr>
      <vt:lpstr>Feladat</vt:lpstr>
      <vt:lpstr>B+ fa zárójeles leírása</vt:lpstr>
      <vt:lpstr>Beszúrás esetei</vt:lpstr>
      <vt:lpstr>11 beszúrása után a kapott fa</vt:lpstr>
      <vt:lpstr>Beszúrás esetei</vt:lpstr>
      <vt:lpstr>4 beszúrása után a kapott fa</vt:lpstr>
      <vt:lpstr>Beszúrás esetei</vt:lpstr>
      <vt:lpstr>15 beszúrása után a kapott fa</vt:lpstr>
      <vt:lpstr>Törlés esetei</vt:lpstr>
      <vt:lpstr>Törlés esetei</vt:lpstr>
      <vt:lpstr>21 törlése után a kapott fa</vt:lpstr>
      <vt:lpstr>18 törlése</vt:lpstr>
      <vt:lpstr>18 törlése után kapott fa</vt:lpstr>
      <vt:lpstr>A kapott fából a 21 törlése</vt:lpstr>
      <vt:lpstr>21 törlése után kapott fa</vt:lpstr>
      <vt:lpstr>Az így kapott fából töröljük a 6-os kulcsot</vt:lpstr>
      <vt:lpstr>6 törlése után kapott fa</vt:lpstr>
      <vt:lpstr>Gyakorló feladat</vt:lpstr>
      <vt:lpstr>Általános fák</vt:lpstr>
      <vt:lpstr>Feladat</vt:lpstr>
      <vt:lpstr>Zárójelezett alak</vt:lpstr>
      <vt:lpstr>Feladat</vt:lpstr>
      <vt:lpstr>Bejárások</vt:lpstr>
      <vt:lpstr>Feladat</vt:lpstr>
      <vt:lpstr>Miért ezt az alakot definiáljuk postorder bejárásként?</vt:lpstr>
      <vt:lpstr>Magasság</vt:lpstr>
      <vt:lpstr>Zárójelezett alak</vt:lpstr>
      <vt:lpstr>Zárójelezett alak (gyakorló feladat)</vt:lpstr>
      <vt:lpstr>Szintfolytonos bejárás</vt:lpstr>
      <vt:lpstr>Szorgalmi hf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Algoritmusok és adatszerkeztek II.</dc:title>
  <dc:creator>Veszprémi Anna</dc:creator>
  <cp:lastModifiedBy>Veszprémi Anna</cp:lastModifiedBy>
  <cp:revision>33</cp:revision>
  <dcterms:created xsi:type="dcterms:W3CDTF">2020-09-29T23:33:42Z</dcterms:created>
  <dcterms:modified xsi:type="dcterms:W3CDTF">2020-10-01T09:56:19Z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0x010100C57CB792BC3953479F2173418FC4537A</vt:lpwstr>
  </property>
</Properties>
</file>