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16" r:id="rId1"/>
  </p:sldMasterIdLst>
  <p:sldIdLst>
    <p:sldId id="257" r:id="rId2"/>
    <p:sldId id="258" r:id="rId3"/>
    <p:sldId id="286" r:id="rId4"/>
    <p:sldId id="285" r:id="rId5"/>
    <p:sldId id="287" r:id="rId6"/>
    <p:sldId id="259" r:id="rId7"/>
    <p:sldId id="260" r:id="rId8"/>
    <p:sldId id="261" r:id="rId9"/>
    <p:sldId id="262" r:id="rId10"/>
    <p:sldId id="263" r:id="rId11"/>
    <p:sldId id="265" r:id="rId12"/>
    <p:sldId id="264" r:id="rId13"/>
    <p:sldId id="266" r:id="rId14"/>
    <p:sldId id="267" r:id="rId15"/>
    <p:sldId id="268" r:id="rId16"/>
    <p:sldId id="271" r:id="rId17"/>
    <p:sldId id="269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204E-5E26-4F88-9536-3CB688B65172}" type="datetime1">
              <a:rPr lang="hu-HU" smtClean="0"/>
              <a:t>2020. 10. 08.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269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43BD0-8E26-4590-AB2A-18CA4E1E89BC}" type="datetime1">
              <a:rPr lang="hu-HU" smtClean="0"/>
              <a:t>2020. 10. 08.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897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0A54082-B547-438C-B4FF-D5C54D019536}" type="datetime1">
              <a:rPr lang="hu-HU" smtClean="0"/>
              <a:t>2020. 10. 08.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778EA8-6962-4B2B-9D2D-5A5BB54136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903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18" r:id="rId1"/>
    <p:sldLayoutId id="2147484617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7" Type="http://schemas.openxmlformats.org/officeDocument/2006/relationships/slide" Target="slide30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7.xml"/><Relationship Id="rId5" Type="http://schemas.openxmlformats.org/officeDocument/2006/relationships/slide" Target="slide23.xml"/><Relationship Id="rId4" Type="http://schemas.openxmlformats.org/officeDocument/2006/relationships/slide" Target="slide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3.xml"/><Relationship Id="rId7" Type="http://schemas.openxmlformats.org/officeDocument/2006/relationships/slide" Target="slide1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slide" Target="slide8.xml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875EEB-9EDE-4369-9F68-68B5F7425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3" y="965199"/>
            <a:ext cx="6075552" cy="4918075"/>
          </a:xfrm>
        </p:spPr>
        <p:txBody>
          <a:bodyPr anchor="ctr">
            <a:normAutofit/>
          </a:bodyPr>
          <a:lstStyle/>
          <a:p>
            <a:pPr algn="r"/>
            <a:r>
              <a:rPr lang="hu-HU" sz="5400" dirty="0"/>
              <a:t>Algoritmusok és </a:t>
            </a:r>
            <a:r>
              <a:rPr lang="hu-HU" sz="5400" dirty="0" err="1"/>
              <a:t>adatszerkeztek</a:t>
            </a:r>
            <a:r>
              <a:rPr lang="hu-HU" sz="5400" dirty="0"/>
              <a:t> II.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96F8403-F45B-4245-BD76-3C601B9D8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1121" y="965199"/>
            <a:ext cx="2950765" cy="4918075"/>
          </a:xfrm>
        </p:spPr>
        <p:txBody>
          <a:bodyPr anchor="ctr">
            <a:normAutofit/>
          </a:bodyPr>
          <a:lstStyle/>
          <a:p>
            <a:pPr algn="l"/>
            <a:r>
              <a:rPr lang="hu-HU" dirty="0"/>
              <a:t>5. gyakorlat</a:t>
            </a:r>
          </a:p>
          <a:p>
            <a:pPr algn="l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856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6B419C-8030-4D54-8DF7-9DDDA5F7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93072"/>
          </a:xfrm>
        </p:spPr>
        <p:txBody>
          <a:bodyPr>
            <a:normAutofit/>
          </a:bodyPr>
          <a:lstStyle/>
          <a:p>
            <a:r>
              <a:rPr lang="hu-HU" sz="2800" dirty="0"/>
              <a:t>A gráf szöveges megadása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6847BB-2D33-4656-B6E4-61ABE0DF9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00327"/>
            <a:ext cx="10353762" cy="4290874"/>
          </a:xfrm>
        </p:spPr>
        <p:txBody>
          <a:bodyPr>
            <a:normAutofit/>
          </a:bodyPr>
          <a:lstStyle/>
          <a:p>
            <a:r>
              <a:rPr lang="hu-HU" dirty="0"/>
              <a:t>Irányítatlan gráf esete: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Figyeljük meg, hogy a szöveges megadás az (</a:t>
            </a:r>
            <a:r>
              <a:rPr lang="hu-HU" dirty="0" err="1"/>
              <a:t>u,v</a:t>
            </a:r>
            <a:r>
              <a:rPr lang="hu-HU" dirty="0"/>
              <a:t>) = (</a:t>
            </a:r>
            <a:r>
              <a:rPr lang="hu-HU" dirty="0" err="1"/>
              <a:t>v,u</a:t>
            </a:r>
            <a:r>
              <a:rPr lang="hu-HU" dirty="0"/>
              <a:t>) élt csak egyszer adja meg.</a:t>
            </a:r>
          </a:p>
          <a:p>
            <a:pPr marL="36900" indent="0">
              <a:buNone/>
            </a:pPr>
            <a:endParaRPr lang="hu-HU" dirty="0"/>
          </a:p>
          <a:p>
            <a:pPr marL="36900" indent="0">
              <a:buNone/>
            </a:pPr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C88F22A-DDE9-4930-8BE9-57C90F26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10</a:t>
            </a:fld>
            <a:endParaRPr lang="hu-HU"/>
          </a:p>
        </p:txBody>
      </p:sp>
      <p:graphicFrame>
        <p:nvGraphicFramePr>
          <p:cNvPr id="8" name="Táblázat 8">
            <a:extLst>
              <a:ext uri="{FF2B5EF4-FFF2-40B4-BE49-F238E27FC236}">
                <a16:creationId xmlns:a16="http://schemas.microsoft.com/office/drawing/2014/main" id="{CF864B1D-ACDF-46CA-82EB-F0D53EF8C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688553"/>
              </p:ext>
            </p:extLst>
          </p:nvPr>
        </p:nvGraphicFramePr>
        <p:xfrm>
          <a:off x="1659138" y="2328544"/>
          <a:ext cx="8128000" cy="2074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572656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4112067"/>
                    </a:ext>
                  </a:extLst>
                </a:gridCol>
              </a:tblGrid>
              <a:tr h="20747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Szöveges megadás:</a:t>
                      </a:r>
                    </a:p>
                    <a:p>
                      <a:endParaRPr lang="hu-HU" dirty="0"/>
                    </a:p>
                    <a:p>
                      <a:r>
                        <a:rPr lang="hu-H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hu-H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hu-H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2;4.</a:t>
                      </a:r>
                    </a:p>
                    <a:p>
                      <a:r>
                        <a:rPr lang="hu-H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hu-H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hu-H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</a:t>
                      </a:r>
                    </a:p>
                    <a:p>
                      <a:r>
                        <a:rPr lang="hu-H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hu-H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hu-H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4.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 gráf képe:</a:t>
                      </a:r>
                    </a:p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504674"/>
                  </a:ext>
                </a:extLst>
              </a:tr>
            </a:tbl>
          </a:graphicData>
        </a:graphic>
      </p:graphicFrame>
      <p:pic>
        <p:nvPicPr>
          <p:cNvPr id="6" name="Kép 5">
            <a:extLst>
              <a:ext uri="{FF2B5EF4-FFF2-40B4-BE49-F238E27FC236}">
                <a16:creationId xmlns:a16="http://schemas.microsoft.com/office/drawing/2014/main" id="{663CE5CB-BFF4-409F-B76B-1949D0DCC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741" y="2768555"/>
            <a:ext cx="1726715" cy="130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14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B5FC53-971F-41E1-88FB-8A069E3A5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Gráf ábrázolása a számítógépeken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2C5356-B703-4B11-9A38-8A8DDAAB2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Olyan ábrázolásra van szükség, melyet a gráfokkal kapcsolatos algoritmusok hatékonyan tudnak használni. </a:t>
            </a:r>
          </a:p>
          <a:p>
            <a:r>
              <a:rPr lang="hu-HU" dirty="0"/>
              <a:t>Az algoritmusok, amelyeket tanulni fogunk, a gráf egy csúcsának feldolgozáskor a csúcs „</a:t>
            </a:r>
            <a:r>
              <a:rPr lang="hu-HU" dirty="0" err="1"/>
              <a:t>szomszédait</a:t>
            </a:r>
            <a:r>
              <a:rPr lang="hu-HU" dirty="0"/>
              <a:t>” fogják meglátogatni.</a:t>
            </a:r>
          </a:p>
          <a:p>
            <a:r>
              <a:rPr lang="hu-HU" dirty="0"/>
              <a:t>Egy u csúcs szomszédjainak azokat a csúcsokat tekintjük, melyekhez vezet él a gráfban, azaz ha létezik (</a:t>
            </a:r>
            <a:r>
              <a:rPr lang="hu-HU" dirty="0" err="1"/>
              <a:t>u,v</a:t>
            </a:r>
            <a:r>
              <a:rPr lang="hu-HU" dirty="0"/>
              <a:t>) él, akkor v az u szomszédja.</a:t>
            </a:r>
          </a:p>
          <a:p>
            <a:r>
              <a:rPr lang="hu-HU" dirty="0"/>
              <a:t>Így az ábrázolásnak ezt kell hatékonyan támogatnia.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D39E0B2-E35B-4F85-A540-B6C249F6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789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70775BD6-AE03-4240-ADED-DB4896B7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Szomszédossági mátrix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9C9BD2E-2421-4617-B235-82005689F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Szomszédossági mátrixos (csúcsmátrixos, vagy </a:t>
            </a:r>
            <a:r>
              <a:rPr lang="hu-HU" dirty="0" err="1"/>
              <a:t>adjacency</a:t>
            </a:r>
            <a:r>
              <a:rPr lang="hu-HU" dirty="0"/>
              <a:t> mátrixos) ábrázolás.</a:t>
            </a:r>
          </a:p>
          <a:p>
            <a:r>
              <a:rPr lang="hu-HU" dirty="0"/>
              <a:t>A gráfot egy n x n-es bitmátrix ábrázolja (n=|V|), legyen a neve: A. </a:t>
            </a:r>
          </a:p>
          <a:p>
            <a:r>
              <a:rPr lang="hu-HU" dirty="0"/>
              <a:t>A </a:t>
            </a:r>
            <a:r>
              <a:rPr lang="hu-HU" dirty="0">
                <a:sym typeface="Symbol" panose="05050102010706020507" pitchFamily="18" charset="2"/>
              </a:rPr>
              <a:t></a:t>
            </a:r>
            <a:r>
              <a:rPr lang="hu-HU" dirty="0"/>
              <a:t> </a:t>
            </a:r>
            <a:r>
              <a:rPr lang="hu-HU" dirty="0" err="1"/>
              <a:t>bit</a:t>
            </a:r>
            <a:r>
              <a:rPr lang="hu-HU" baseline="30000" dirty="0" err="1"/>
              <a:t>nxn</a:t>
            </a:r>
            <a:r>
              <a:rPr lang="hu-HU" dirty="0"/>
              <a:t>, A[</a:t>
            </a:r>
            <a:r>
              <a:rPr lang="hu-HU" dirty="0" err="1"/>
              <a:t>i,j</a:t>
            </a:r>
            <a:r>
              <a:rPr lang="hu-HU" dirty="0"/>
              <a:t>] = 1, ha van (</a:t>
            </a:r>
            <a:r>
              <a:rPr lang="hu-HU" dirty="0" err="1"/>
              <a:t>i,j</a:t>
            </a:r>
            <a:r>
              <a:rPr lang="hu-HU" dirty="0"/>
              <a:t>) él a gráfban, 0 egyébként. </a:t>
            </a:r>
          </a:p>
          <a:p>
            <a:r>
              <a:rPr lang="hu-HU" dirty="0"/>
              <a:t>Az i csúcs szomszédjainak bejárása </a:t>
            </a:r>
            <a:r>
              <a:rPr lang="hu-HU" dirty="0">
                <a:sym typeface="Symbol" panose="05050102010706020507" pitchFamily="18" charset="2"/>
              </a:rPr>
              <a:t> </a:t>
            </a:r>
            <a:r>
              <a:rPr lang="hu-HU" dirty="0"/>
              <a:t>(n) költségű: a mátrix i-</a:t>
            </a:r>
            <a:r>
              <a:rPr lang="hu-HU" dirty="0" err="1"/>
              <a:t>dik</a:t>
            </a:r>
            <a:r>
              <a:rPr lang="hu-HU" dirty="0"/>
              <a:t> sorát kell végig járni.</a:t>
            </a:r>
          </a:p>
          <a:p>
            <a:r>
              <a:rPr lang="hu-HU" dirty="0"/>
              <a:t> Úgynevezett „sűrű” gráfoknál célszerű ezt az ábrázolást használni, amikor |E| </a:t>
            </a:r>
            <a:r>
              <a:rPr lang="hu-HU" dirty="0">
                <a:sym typeface="Symbol" panose="05050102010706020507" pitchFamily="18" charset="2"/>
              </a:rPr>
              <a:t> </a:t>
            </a:r>
            <a:r>
              <a:rPr lang="hu-HU" dirty="0"/>
              <a:t>(n</a:t>
            </a:r>
            <a:r>
              <a:rPr lang="hu-HU" baseline="30000" dirty="0"/>
              <a:t>2</a:t>
            </a:r>
            <a:r>
              <a:rPr lang="hu-HU" dirty="0"/>
              <a:t>).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48D10B6-A6D6-45FE-9C84-1CBBFD75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12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40FC41E9-129E-401B-BBDF-9E9286F68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525" y="4077255"/>
            <a:ext cx="1781175" cy="156210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F6E135E3-F2BC-49BE-BE25-B842A7FB4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938" y="4077255"/>
            <a:ext cx="20764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1EC8CC7C-1801-4659-AE07-BF7A97875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04850"/>
          </a:xfrm>
        </p:spPr>
        <p:txBody>
          <a:bodyPr>
            <a:normAutofit/>
          </a:bodyPr>
          <a:lstStyle/>
          <a:p>
            <a:r>
              <a:rPr lang="hu-HU" sz="2800" dirty="0"/>
              <a:t>Szomszédossági lista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A33DF36-0285-4444-88DD-76DDF03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7493358" cy="4058751"/>
          </a:xfrm>
        </p:spPr>
        <p:txBody>
          <a:bodyPr>
            <a:normAutofit fontScale="92500" lnSpcReduction="10000"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400"/>
              </a:spcAft>
              <a:buFont typeface="Symbol" panose="05050102010706020507" pitchFamily="18" charset="2"/>
              <a:buChar char=""/>
            </a:pPr>
            <a:r>
              <a:rPr lang="hu-H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Szomszédossági listás ábrázolás (éllistás ábrázolás): az </a:t>
            </a:r>
            <a:r>
              <a:rPr lang="hu-HU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hu-H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csúcs szomszédjait egy egyszerű lista (fejelem nélküli, egyirányú) ábrázolja. </a:t>
            </a:r>
          </a:p>
          <a:p>
            <a:pPr marL="342900" lvl="0" indent="-342900" algn="just">
              <a:lnSpc>
                <a:spcPct val="107000"/>
              </a:lnSpc>
              <a:spcAft>
                <a:spcPts val="400"/>
              </a:spcAft>
              <a:buFont typeface="Symbol" panose="05050102010706020507" pitchFamily="18" charset="2"/>
              <a:buChar char=""/>
            </a:pPr>
            <a:r>
              <a:rPr lang="hu-H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lista elemek Edge típusúak. </a:t>
            </a:r>
          </a:p>
          <a:p>
            <a:pPr marL="342900" lvl="0" indent="-342900" algn="just">
              <a:lnSpc>
                <a:spcPct val="107000"/>
              </a:lnSpc>
              <a:spcAft>
                <a:spcPts val="400"/>
              </a:spcAft>
              <a:buFont typeface="Symbol" panose="05050102010706020507" pitchFamily="18" charset="2"/>
              <a:buChar char=""/>
            </a:pPr>
            <a:r>
              <a:rPr lang="hu-H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listák kezdő </a:t>
            </a:r>
            <a:r>
              <a:rPr lang="hu-HU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pointerei</a:t>
            </a:r>
            <a:r>
              <a:rPr lang="hu-H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(nem fejelemei!)</a:t>
            </a:r>
            <a:r>
              <a:rPr lang="hu-H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egy </a:t>
            </a:r>
            <a:r>
              <a:rPr lang="hu-HU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méretű, Edge* típusú tömbben vannak, legyen a neve: A. A </a:t>
            </a:r>
            <a:r>
              <a:rPr lang="hu-H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hu-H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(Edge*)</a:t>
            </a:r>
            <a:r>
              <a:rPr lang="hu-HU" sz="2000" baseline="30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hu-H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just">
              <a:lnSpc>
                <a:spcPct val="107000"/>
              </a:lnSpc>
              <a:spcAft>
                <a:spcPts val="400"/>
              </a:spcAft>
              <a:buFont typeface="Symbol" panose="05050102010706020507" pitchFamily="18" charset="2"/>
              <a:buChar char=""/>
            </a:pPr>
            <a:r>
              <a:rPr lang="hu-H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Az </a:t>
            </a:r>
            <a:r>
              <a:rPr lang="hu-HU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hu-H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csúcs szomszédjait úgy érhetjük el, hogy bejárjuk az A[i] pointerű listát. </a:t>
            </a:r>
          </a:p>
          <a:p>
            <a:pPr marL="342900" lvl="0" indent="-342900" algn="just">
              <a:lnSpc>
                <a:spcPct val="107000"/>
              </a:lnSpc>
              <a:spcAft>
                <a:spcPts val="400"/>
              </a:spcAft>
              <a:buFont typeface="Symbol" panose="05050102010706020507" pitchFamily="18" charset="2"/>
              <a:buChar char=""/>
            </a:pPr>
            <a:r>
              <a:rPr lang="hu-H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Ennek költsége: O(</a:t>
            </a:r>
            <a:r>
              <a:rPr lang="hu-HU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). Fontos, hogy a listák első elemére mutató pointerek egy tömbben vannak elhelyezve, így konstans időben érhetjük el a listák kezdő pointerét. |V| = n</a:t>
            </a:r>
          </a:p>
          <a:p>
            <a:pPr marL="342900" lvl="0" indent="-342900" algn="just">
              <a:lnSpc>
                <a:spcPct val="107000"/>
              </a:lnSpc>
              <a:spcAft>
                <a:spcPts val="400"/>
              </a:spcAft>
              <a:buFont typeface="Symbol" panose="05050102010706020507" pitchFamily="18" charset="2"/>
              <a:buChar char=""/>
            </a:pPr>
            <a:r>
              <a:rPr lang="hu-H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Úgynevezett ritka gráfok esetén használjuk, amikor |E| </a:t>
            </a:r>
            <a:r>
              <a:rPr lang="hu-HU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 (n)</a:t>
            </a:r>
            <a:endParaRPr lang="hu-H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77AB363-2F6E-4C46-8114-519A1003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13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E98D8C63-FBE6-475B-B1FA-0ABFA6DC5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721" y="929246"/>
            <a:ext cx="2162319" cy="1199968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E5C7415D-3873-4DD0-A838-F8C93710A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161" y="2282267"/>
            <a:ext cx="1781175" cy="156210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3AE9E275-1592-4421-B91A-3457FBC24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4161" y="4064000"/>
            <a:ext cx="26574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3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008C8D-7A42-4465-BCF0-48A55676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68784"/>
          </a:xfrm>
        </p:spPr>
        <p:txBody>
          <a:bodyPr>
            <a:normAutofit/>
          </a:bodyPr>
          <a:lstStyle/>
          <a:p>
            <a:r>
              <a:rPr lang="hu-HU" sz="2800" dirty="0"/>
              <a:t>Példa – irányított gráf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49406E90-7074-4B41-8CB6-FB6EBA097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089" y="1278384"/>
            <a:ext cx="7869354" cy="4820694"/>
          </a:xfr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4CC4F4A-A913-4B53-A2E4-F530A954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3393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008C8D-7A42-4465-BCF0-48A55676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68784"/>
          </a:xfrm>
        </p:spPr>
        <p:txBody>
          <a:bodyPr>
            <a:normAutofit/>
          </a:bodyPr>
          <a:lstStyle/>
          <a:p>
            <a:r>
              <a:rPr lang="hu-HU" sz="2800" dirty="0"/>
              <a:t>Példa – irányítatlan gráf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4CC4F4A-A913-4B53-A2E4-F530A954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15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635B08E-E464-4D11-9C4B-F241A7388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400" y="1379716"/>
            <a:ext cx="8580553" cy="486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92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5A63F1-FF16-42A6-8CCE-C4CEBE0CA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822960"/>
          </a:xfrm>
        </p:spPr>
        <p:txBody>
          <a:bodyPr>
            <a:normAutofit/>
          </a:bodyPr>
          <a:lstStyle/>
          <a:p>
            <a:r>
              <a:rPr lang="hu-HU" sz="2800" dirty="0"/>
              <a:t>Ábrázolással kapcsolatos gyakorló feladatok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AA283F-CA1C-45D7-B96F-BA0703CD2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hu-HU" dirty="0"/>
              <a:t>Feladatok:</a:t>
            </a:r>
          </a:p>
          <a:p>
            <a:pPr marL="494100" indent="-457200">
              <a:buFont typeface="+mj-lt"/>
              <a:buAutoNum type="arabicPeriod"/>
            </a:pPr>
            <a:r>
              <a:rPr lang="hu-HU" dirty="0">
                <a:hlinkClick r:id="rId2" action="ppaction://hlinksldjump"/>
              </a:rPr>
              <a:t>Szomszédossági listás (éllistás) ábrázolás felépítése csúcsmátrixból</a:t>
            </a:r>
            <a:endParaRPr lang="hu-HU" dirty="0"/>
          </a:p>
          <a:p>
            <a:pPr marL="494100" indent="-457200">
              <a:buFont typeface="+mj-lt"/>
              <a:buAutoNum type="arabicPeriod"/>
            </a:pPr>
            <a:r>
              <a:rPr lang="hu-HU" dirty="0" err="1">
                <a:hlinkClick r:id="rId3" action="ppaction://hlinksldjump"/>
              </a:rPr>
              <a:t>Befok-kifok</a:t>
            </a:r>
            <a:r>
              <a:rPr lang="hu-HU" dirty="0">
                <a:hlinkClick r:id="rId3" action="ppaction://hlinksldjump"/>
              </a:rPr>
              <a:t> előállítása szomszédossági listával ábrázolt gráfon</a:t>
            </a:r>
            <a:endParaRPr lang="hu-HU" dirty="0"/>
          </a:p>
          <a:p>
            <a:pPr marL="494100" indent="-457200">
              <a:buFont typeface="+mj-lt"/>
              <a:buAutoNum type="arabicPeriod"/>
            </a:pPr>
            <a:r>
              <a:rPr lang="hu-HU" dirty="0"/>
              <a:t>Transzponált gráf felépítése</a:t>
            </a:r>
          </a:p>
          <a:p>
            <a:pPr marL="871200" lvl="1" indent="-457200">
              <a:buFont typeface="+mj-lt"/>
              <a:buAutoNum type="alphaLcParenR"/>
            </a:pPr>
            <a:r>
              <a:rPr lang="hu-HU" dirty="0">
                <a:hlinkClick r:id="rId4" action="ppaction://hlinksldjump"/>
              </a:rPr>
              <a:t>Új gráf építése</a:t>
            </a:r>
            <a:endParaRPr lang="hu-HU" dirty="0"/>
          </a:p>
          <a:p>
            <a:pPr marL="871200" lvl="1" indent="-457200">
              <a:buFont typeface="+mj-lt"/>
              <a:buAutoNum type="alphaLcParenR"/>
            </a:pPr>
            <a:r>
              <a:rPr lang="hu-HU" dirty="0">
                <a:hlinkClick r:id="rId5" action="ppaction://hlinksldjump"/>
              </a:rPr>
              <a:t>Helyben (eredeti gráfból)</a:t>
            </a:r>
            <a:endParaRPr lang="hu-HU" dirty="0"/>
          </a:p>
          <a:p>
            <a:pPr marL="494100" indent="-457200">
              <a:buFont typeface="+mj-lt"/>
              <a:buAutoNum type="arabicPeriod"/>
            </a:pPr>
            <a:r>
              <a:rPr lang="hu-HU" dirty="0">
                <a:hlinkClick r:id="rId6" action="ppaction://hlinksldjump"/>
              </a:rPr>
              <a:t>Különbség gráf</a:t>
            </a:r>
            <a:endParaRPr lang="hu-HU" dirty="0"/>
          </a:p>
          <a:p>
            <a:pPr marL="494100" indent="-457200">
              <a:buFont typeface="+mj-lt"/>
              <a:buAutoNum type="arabicPeriod"/>
            </a:pPr>
            <a:r>
              <a:rPr lang="hu-HU" dirty="0">
                <a:hlinkClick r:id="rId7" action="ppaction://hlinksldjump"/>
              </a:rPr>
              <a:t>Komplementer gráf elkészítése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A2C6AFC-B1C8-440B-BEE3-E378ED76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9665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485B9D-F406-46E2-AA85-A8566BC9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822960"/>
          </a:xfrm>
        </p:spPr>
        <p:txBody>
          <a:bodyPr>
            <a:normAutofit/>
          </a:bodyPr>
          <a:lstStyle/>
          <a:p>
            <a:r>
              <a:rPr lang="hu-HU" sz="2000" b="1" dirty="0"/>
              <a:t>Szomszédossági listás (éllistás) ábrázolás felépítése csúcsmátrixból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4CA3CB-D384-4C7E-B25A-F84063A34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32561"/>
            <a:ext cx="10353762" cy="4358640"/>
          </a:xfrm>
        </p:spPr>
        <p:txBody>
          <a:bodyPr>
            <a:normAutofit/>
          </a:bodyPr>
          <a:lstStyle/>
          <a:p>
            <a:r>
              <a:rPr lang="hu-HU" sz="1800" dirty="0"/>
              <a:t>Feladat:</a:t>
            </a:r>
          </a:p>
          <a:p>
            <a:r>
              <a:rPr lang="hu-HU" sz="1800" dirty="0"/>
              <a:t>Adott egy irányított gráf csúcsmátrixos ábrázolása az A/1 : bit[</a:t>
            </a:r>
            <a:r>
              <a:rPr lang="hu-HU" sz="1800" dirty="0" err="1"/>
              <a:t>n,n</a:t>
            </a:r>
            <a:r>
              <a:rPr lang="hu-HU" sz="1800" dirty="0"/>
              <a:t>] mátrixban. Készítsük el a gráf szomszédossági listás ábrázolását a B/1 : Edge*[n] tömbben. Az éllisták legyenek csúcs szerint rendezettek. Műveletigény. O(n</a:t>
            </a:r>
            <a:r>
              <a:rPr lang="hu-HU" sz="1800" baseline="30000" dirty="0"/>
              <a:t>2</a:t>
            </a:r>
            <a:r>
              <a:rPr lang="hu-HU" sz="1800" dirty="0"/>
              <a:t>), ahol n=|V|.</a:t>
            </a:r>
          </a:p>
          <a:p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Megoldás ötlete: soronként bejárjuk a mátrixot. Az i-</a:t>
            </a:r>
            <a:r>
              <a:rPr lang="hu-HU" sz="1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dik</a:t>
            </a: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sor feldolgozásakor az i csúcsból induló éllistát kell előállítani. Ha az i-</a:t>
            </a:r>
            <a:r>
              <a:rPr lang="hu-HU" sz="1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dik</a:t>
            </a: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sort 1..n irányban járjuk be, akkor az új elemet mindig a lista végére kellene fűzni, hogy </a:t>
            </a:r>
            <a:r>
              <a:rPr lang="hu-HU" sz="1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növekvően</a:t>
            </a: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rendezett listát kapjunk. Ezért kellene egy plusz pointer, ami mindig a lista utolsó elemére mutat. Ha a sort fordítva, n..1 irányban dolgozzuk fel, akkor viszont mindig a lista elejére kell fűzni az új elemet, így nincs szükség a lista végének nyilvántartására.</a:t>
            </a:r>
          </a:p>
          <a:p>
            <a:endParaRPr lang="hu-HU" sz="1800" dirty="0"/>
          </a:p>
          <a:p>
            <a:endParaRPr lang="hu-HU" sz="18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4346B56-DAB2-455F-9313-626F9D32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17</a:t>
            </a:fld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62FFA2D-509F-4C87-80BD-E18E9902F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218" y="4331255"/>
            <a:ext cx="2076450" cy="182880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2C84BE4C-8183-411D-B760-6FAA337A3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364" y="4331255"/>
            <a:ext cx="26574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6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A3CBFE-3B36-4029-8CAE-E0E38A3C8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61" y="609600"/>
            <a:ext cx="3201005" cy="619761"/>
          </a:xfrm>
        </p:spPr>
        <p:txBody>
          <a:bodyPr>
            <a:normAutofit/>
          </a:bodyPr>
          <a:lstStyle/>
          <a:p>
            <a:r>
              <a:rPr lang="hu-HU" sz="1800" dirty="0"/>
              <a:t>Megoldás </a:t>
            </a:r>
            <a:r>
              <a:rPr lang="hu-HU" sz="1800" dirty="0" err="1"/>
              <a:t>struktogramja</a:t>
            </a:r>
            <a:endParaRPr lang="hu-HU" sz="18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AE5D48A-9FC4-490C-BB57-FBB6D4070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18</a:t>
            </a:fld>
            <a:endParaRPr lang="hu-HU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DB7E585-17E6-4CEA-BF7A-026B6880F77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61" y="1549400"/>
            <a:ext cx="7478602" cy="340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1EEA4431-F199-4629-8D39-2D9EE4E7A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081" y="3540125"/>
            <a:ext cx="2657475" cy="181927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F351030-4ED8-4762-B405-EDD392147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081" y="1549400"/>
            <a:ext cx="2076450" cy="1828800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F10625DC-FCE0-4344-8FCC-9170EE269B5A}"/>
              </a:ext>
            </a:extLst>
          </p:cNvPr>
          <p:cNvSpPr txBox="1"/>
          <p:nvPr/>
        </p:nvSpPr>
        <p:spPr>
          <a:xfrm>
            <a:off x="924444" y="5273040"/>
            <a:ext cx="6950045" cy="147732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>
              <a:spcBef>
                <a:spcPct val="0"/>
              </a:spcBef>
              <a:buNone/>
              <a:defRPr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hu-HU" sz="1600" dirty="0"/>
              <a:t>Műveletigény: a külső ciklus n iterációt végez, a belső ciklus szintén, az él előállítására viszont csak akkor van szükség, ha a mátrix elem 1 értékű, ezért a belső ciklus igaz ága legfeljebb n</a:t>
            </a:r>
            <a:r>
              <a:rPr lang="hu-HU" sz="1600" baseline="30000" dirty="0"/>
              <a:t>2</a:t>
            </a:r>
            <a:r>
              <a:rPr lang="hu-HU" sz="1600" dirty="0"/>
              <a:t>-szer </a:t>
            </a:r>
            <a:r>
              <a:rPr lang="hu-HU" sz="1600" dirty="0" err="1"/>
              <a:t>hajtódik</a:t>
            </a:r>
            <a:r>
              <a:rPr lang="hu-HU" sz="1600" dirty="0"/>
              <a:t> végre.</a:t>
            </a:r>
          </a:p>
          <a:p>
            <a:pPr algn="l"/>
            <a:endParaRPr lang="hu-HU" sz="16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2664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C59FF0-E46C-4C8A-AC33-9477ED960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481500"/>
            <a:ext cx="10353762" cy="651975"/>
          </a:xfrm>
        </p:spPr>
        <p:txBody>
          <a:bodyPr>
            <a:normAutofit/>
          </a:bodyPr>
          <a:lstStyle/>
          <a:p>
            <a:r>
              <a:rPr lang="hu-HU" sz="1800" b="1" dirty="0" err="1"/>
              <a:t>Befok-kifok</a:t>
            </a:r>
            <a:r>
              <a:rPr lang="hu-HU" sz="1800" b="1" dirty="0"/>
              <a:t> előállítása szomszédossági listával ábrázolt gráfon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AF346DA-8132-4A04-A016-0D700EDB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19</a:t>
            </a:fld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63F202C-212D-4714-BBCC-259082D39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416" y="1577975"/>
            <a:ext cx="1781175" cy="15621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F7D193C-4F3D-41A6-8DD3-B4A21AC98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441" y="3584575"/>
            <a:ext cx="2657475" cy="1819275"/>
          </a:xfrm>
          <a:prstGeom prst="rect">
            <a:avLst/>
          </a:prstGeom>
        </p:spPr>
      </p:pic>
      <p:sp>
        <p:nvSpPr>
          <p:cNvPr id="10" name="Tartalom helye 2">
            <a:extLst>
              <a:ext uri="{FF2B5EF4-FFF2-40B4-BE49-F238E27FC236}">
                <a16:creationId xmlns:a16="http://schemas.microsoft.com/office/drawing/2014/main" id="{5D34AEE6-4CD9-464E-9713-899D08A60011}"/>
              </a:ext>
            </a:extLst>
          </p:cNvPr>
          <p:cNvSpPr txBox="1">
            <a:spLocks/>
          </p:cNvSpPr>
          <p:nvPr/>
        </p:nvSpPr>
        <p:spPr>
          <a:xfrm>
            <a:off x="913795" y="1162051"/>
            <a:ext cx="7315805" cy="50863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hu-HU" sz="1800" dirty="0"/>
              <a:t>Feladat:</a:t>
            </a:r>
          </a:p>
          <a:p>
            <a:pPr>
              <a:lnSpc>
                <a:spcPct val="107000"/>
              </a:lnSpc>
              <a:spcAft>
                <a:spcPts val="400"/>
              </a:spcAft>
            </a:pP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Adott egy irányított gráf szomszédossági listás ábrázolása az </a:t>
            </a:r>
            <a:b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A/1 : Edge*[n] tömbben. </a:t>
            </a:r>
          </a:p>
          <a:p>
            <a:pPr>
              <a:lnSpc>
                <a:spcPct val="107000"/>
              </a:lnSpc>
              <a:spcAft>
                <a:spcPts val="400"/>
              </a:spcAft>
            </a:pP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Adottak még a </a:t>
            </a:r>
            <a:r>
              <a:rPr lang="hu-H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Befok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/1 : N[n] és </a:t>
            </a:r>
            <a:r>
              <a:rPr lang="hu-H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Kifok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/1 : N[n] tömbök. </a:t>
            </a:r>
          </a:p>
          <a:p>
            <a:pPr>
              <a:lnSpc>
                <a:spcPct val="107000"/>
              </a:lnSpc>
              <a:spcAft>
                <a:spcPts val="400"/>
              </a:spcAft>
            </a:pP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Állítsuk elő a gráf csúcsainak befokát és kifokát a </a:t>
            </a:r>
            <a:r>
              <a:rPr lang="hu-H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Befok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és </a:t>
            </a:r>
            <a:r>
              <a:rPr lang="hu-H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Kifok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tömbökben. </a:t>
            </a:r>
          </a:p>
          <a:p>
            <a:pPr>
              <a:lnSpc>
                <a:spcPct val="107000"/>
              </a:lnSpc>
              <a:spcAft>
                <a:spcPts val="400"/>
              </a:spcAft>
            </a:pPr>
            <a:r>
              <a:rPr lang="hu-H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Befok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[i]= hány él mutat i csúcsba, </a:t>
            </a:r>
            <a:b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u-H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Kifok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[i]= hány él indul i csúcsból. </a:t>
            </a:r>
            <a:b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példa gráfra </a:t>
            </a:r>
            <a:r>
              <a:rPr lang="hu-H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Befok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[1]=1 és </a:t>
            </a:r>
            <a:r>
              <a:rPr lang="hu-H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Kifok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[1]=2 lenne. </a:t>
            </a:r>
            <a:b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Műveletigény: 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hu-HU" sz="1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), ahol </a:t>
            </a: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=|V| és </a:t>
            </a: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=|E|.</a:t>
            </a:r>
          </a:p>
          <a:p>
            <a:pPr algn="just">
              <a:lnSpc>
                <a:spcPct val="107000"/>
              </a:lnSpc>
              <a:spcAft>
                <a:spcPts val="400"/>
              </a:spcAft>
            </a:pP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Megoldás ötlete: feltöltjük nullával a </a:t>
            </a:r>
            <a:r>
              <a:rPr lang="hu-HU" sz="1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kifok</a:t>
            </a: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befok</a:t>
            </a: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tömböket. Egyszer végig járjuk az éllistákat. Amikor az A[i] éllistát dolgozzuk fel, akkor a listában szereplő élek (</a:t>
            </a:r>
            <a:r>
              <a:rPr lang="hu-HU" sz="1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i,p</a:t>
            </a: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-&gt;v) élt jelentenek, tehát i csúcs kifokát és p-&gt;v csúcs befokát kell megnövelni.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1115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686F5CC-A0F5-433F-8A12-BDBFCBA5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r>
              <a:rPr lang="hu-HU" sz="2000" dirty="0"/>
              <a:t>Tartalom:</a:t>
            </a:r>
            <a:br>
              <a:rPr lang="hu-HU" sz="2000" dirty="0"/>
            </a:br>
            <a:r>
              <a:rPr lang="hu-HU" sz="2000" dirty="0"/>
              <a:t>Gráfok ábrázolása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B42A97-CA6C-4AF7-B0B0-AF2A6A71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hu-HU" dirty="0">
                <a:hlinkClick r:id="rId3" action="ppaction://hlinksldjump"/>
              </a:rPr>
              <a:t>Szorgalmi házi feladat megoldása</a:t>
            </a:r>
            <a:endParaRPr lang="hu-HU" dirty="0">
              <a:hlinkClick r:id="rId4" action="ppaction://hlinksldjump"/>
            </a:endParaRPr>
          </a:p>
          <a:p>
            <a:r>
              <a:rPr lang="hu-HU" dirty="0">
                <a:hlinkClick r:id="rId4" action="ppaction://hlinksldjump"/>
              </a:rPr>
              <a:t>Alapfogalmak</a:t>
            </a:r>
            <a:endParaRPr lang="hu-HU" dirty="0"/>
          </a:p>
          <a:p>
            <a:r>
              <a:rPr lang="hu-HU" dirty="0">
                <a:hlinkClick r:id="rId5" action="ppaction://hlinksldjump"/>
              </a:rPr>
              <a:t>Ábrázolási módok</a:t>
            </a:r>
            <a:endParaRPr lang="hu-HU" dirty="0"/>
          </a:p>
          <a:p>
            <a:r>
              <a:rPr lang="hu-HU" dirty="0">
                <a:hlinkClick r:id="rId6" action="ppaction://hlinksldjump"/>
              </a:rPr>
              <a:t>Szomszédossági mátrix</a:t>
            </a:r>
            <a:endParaRPr lang="hu-HU" dirty="0"/>
          </a:p>
          <a:p>
            <a:r>
              <a:rPr lang="hu-HU" dirty="0">
                <a:hlinkClick r:id="rId7" action="ppaction://hlinksldjump"/>
              </a:rPr>
              <a:t>Szomszédossági lista</a:t>
            </a:r>
            <a:endParaRPr lang="hu-HU" dirty="0"/>
          </a:p>
          <a:p>
            <a:r>
              <a:rPr lang="hu-HU" dirty="0">
                <a:hlinkClick r:id="rId8" action="ppaction://hlinksldjump"/>
              </a:rPr>
              <a:t>Példák</a:t>
            </a:r>
            <a:endParaRPr lang="hu-HU" dirty="0"/>
          </a:p>
          <a:p>
            <a:r>
              <a:rPr lang="hu-HU" dirty="0">
                <a:hlinkClick r:id="rId9" action="ppaction://hlinksldjump"/>
              </a:rPr>
              <a:t>Ábrázolással kapcsolatos feladatok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DA016A9-6CE8-48D5-A309-EEEFE28E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5867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A3CBFE-3B36-4029-8CAE-E0E38A3C8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60" y="590549"/>
            <a:ext cx="2766665" cy="711931"/>
          </a:xfrm>
        </p:spPr>
        <p:txBody>
          <a:bodyPr>
            <a:normAutofit/>
          </a:bodyPr>
          <a:lstStyle/>
          <a:p>
            <a:r>
              <a:rPr lang="hu-HU" sz="1800" dirty="0"/>
              <a:t>Megoldás </a:t>
            </a:r>
            <a:r>
              <a:rPr lang="hu-HU" sz="1800" dirty="0" err="1"/>
              <a:t>struktogramja</a:t>
            </a:r>
            <a:endParaRPr lang="hu-HU" sz="18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AE5D48A-9FC4-490C-BB57-FBB6D4070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20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EEA4431-F199-4629-8D39-2D9EE4E7A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481" y="3536316"/>
            <a:ext cx="2657475" cy="1819275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3E41FDAB-928B-45D3-944F-E55A85021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481" y="1759585"/>
            <a:ext cx="1781175" cy="156210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A1C01B6D-51D5-4580-8158-5AA5D2D0FE8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" y="1580050"/>
            <a:ext cx="7007225" cy="333883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FD5290A4-6C89-4023-B6A9-3F9F2EA3161F}"/>
              </a:ext>
            </a:extLst>
          </p:cNvPr>
          <p:cNvSpPr txBox="1"/>
          <p:nvPr/>
        </p:nvSpPr>
        <p:spPr>
          <a:xfrm>
            <a:off x="619644" y="5283518"/>
            <a:ext cx="7731876" cy="11995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>
              <a:spcBef>
                <a:spcPct val="0"/>
              </a:spcBef>
              <a:buNone/>
              <a:defRPr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hu-HU" sz="1600" dirty="0"/>
              <a:t>Műveletigény: az első ciklus műveletigénye </a:t>
            </a:r>
            <a:r>
              <a:rPr lang="hu-HU" sz="1600" dirty="0">
                <a:sym typeface="Symbol" panose="05050102010706020507" pitchFamily="18" charset="2"/>
              </a:rPr>
              <a:t></a:t>
            </a:r>
            <a:r>
              <a:rPr lang="hu-HU" sz="1600" dirty="0"/>
              <a:t>(n), a második ciklus első lépése n-szer fog </a:t>
            </a:r>
            <a:r>
              <a:rPr lang="hu-HU" sz="1600" dirty="0" err="1"/>
              <a:t>végrehajtódni</a:t>
            </a:r>
            <a:r>
              <a:rPr lang="hu-HU" sz="1600" dirty="0"/>
              <a:t>, míg a belső ciklus az élek számával arányos, azaz </a:t>
            </a:r>
            <a:r>
              <a:rPr lang="hu-HU" sz="1600" dirty="0">
                <a:sym typeface="Symbol" panose="05050102010706020507" pitchFamily="18" charset="2"/>
              </a:rPr>
              <a:t></a:t>
            </a:r>
            <a:r>
              <a:rPr lang="hu-HU" sz="1600" dirty="0"/>
              <a:t>(m) műveletigényű, azaz összességében: </a:t>
            </a:r>
            <a:r>
              <a:rPr lang="hu-HU" sz="1600" dirty="0">
                <a:sym typeface="Symbol" panose="05050102010706020507" pitchFamily="18" charset="2"/>
              </a:rPr>
              <a:t></a:t>
            </a:r>
            <a:r>
              <a:rPr lang="hu-HU" sz="1600" dirty="0"/>
              <a:t>(</a:t>
            </a:r>
            <a:r>
              <a:rPr lang="hu-HU" sz="1600" dirty="0" err="1"/>
              <a:t>n+m</a:t>
            </a:r>
            <a:r>
              <a:rPr lang="hu-HU" sz="1600" dirty="0"/>
              <a:t>) </a:t>
            </a:r>
          </a:p>
          <a:p>
            <a:pPr algn="l"/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266032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C59FF0-E46C-4C8A-AC33-9477ED960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51975"/>
          </a:xfrm>
        </p:spPr>
        <p:txBody>
          <a:bodyPr>
            <a:normAutofit/>
          </a:bodyPr>
          <a:lstStyle/>
          <a:p>
            <a:r>
              <a:rPr lang="hu-HU" sz="1800" b="1" dirty="0"/>
              <a:t>Transzponált gráf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EE8DD9-6097-4B54-A818-45BE8DE6D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034" y="1162050"/>
            <a:ext cx="7315805" cy="5086350"/>
          </a:xfrm>
        </p:spPr>
        <p:txBody>
          <a:bodyPr>
            <a:normAutofit lnSpcReduction="10000"/>
          </a:bodyPr>
          <a:lstStyle/>
          <a:p>
            <a:r>
              <a:rPr lang="hu-HU" sz="1600" dirty="0"/>
              <a:t>Feladat:</a:t>
            </a:r>
          </a:p>
          <a:p>
            <a:pPr algn="just">
              <a:lnSpc>
                <a:spcPct val="107000"/>
              </a:lnSpc>
              <a:spcAft>
                <a:spcPts val="400"/>
              </a:spcAft>
            </a:pP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Adott egy irányított gráf szomszédossági listás ábrázolása az A/1 : Edge*[n] tömbben. Állítsuk elő a gráf transzponáltját az AT/1 : Edge*[n] tömbben. Az éllisták legyenek csúcs szerint rendezettek mindkét ábrázolásban. </a:t>
            </a:r>
          </a:p>
          <a:p>
            <a:pPr algn="just">
              <a:lnSpc>
                <a:spcPct val="107000"/>
              </a:lnSpc>
              <a:spcAft>
                <a:spcPts val="400"/>
              </a:spcAft>
            </a:pP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Irányított gráf transzponáltja: a csúcsok ugyanazok, de az élek iránya fordított, azaz ha az eredeti gráfnak volt (</a:t>
            </a:r>
            <a:r>
              <a:rPr lang="hu-HU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u,v</a:t>
            </a: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éle, akkor és csak akkor a transzponált gráfnak lesz (</a:t>
            </a:r>
            <a:r>
              <a:rPr lang="hu-HU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v,u</a:t>
            </a: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éle. Műveletigény: O(</a:t>
            </a:r>
            <a:r>
              <a:rPr lang="hu-HU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n+m</a:t>
            </a: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), ahol n=|V| és m=|E|.</a:t>
            </a:r>
          </a:p>
          <a:p>
            <a:pPr algn="just">
              <a:lnSpc>
                <a:spcPct val="107000"/>
              </a:lnSpc>
              <a:spcAft>
                <a:spcPts val="400"/>
              </a:spcAft>
            </a:pP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Megoldás </a:t>
            </a:r>
            <a:r>
              <a:rPr lang="hu-HU" sz="1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ötlete:</a:t>
            </a:r>
            <a:r>
              <a:rPr lang="hu-HU" sz="17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feltöltjük</a:t>
            </a:r>
            <a:r>
              <a:rPr lang="hu-HU" sz="17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null pointerrel az AT tömböt. Bejárjuk a gráf éllistáit. Az A[i] éllista feldolgozása közben (</a:t>
            </a:r>
            <a:r>
              <a:rPr lang="hu-HU" sz="17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i,p</a:t>
            </a:r>
            <a:r>
              <a:rPr lang="hu-HU" sz="17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-&gt;v) éleket dolgozunk fel (p pointer mutat az éppen feldolgozott lista elemre), azaz a transzponált gráfot ábrázoló adatszerkezetbe egy (p-&gt;</a:t>
            </a:r>
            <a:r>
              <a:rPr lang="hu-HU" sz="17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v,i</a:t>
            </a:r>
            <a:r>
              <a:rPr lang="hu-HU" sz="17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élt kell felvennünk. </a:t>
            </a:r>
          </a:p>
          <a:p>
            <a:pPr algn="just">
              <a:lnSpc>
                <a:spcPct val="107000"/>
              </a:lnSpc>
              <a:spcAft>
                <a:spcPts val="400"/>
              </a:spcAft>
            </a:pPr>
            <a:r>
              <a:rPr lang="hu-HU" sz="17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Rendezettség kérdése: ha i-vel 1..n irányban járjuk be az A[] tömböt, akkor a transzponált gráfban mindig a p-&gt;v csúcs éllistájának végére kellene fűzni az új listaelemet. Ha minden esetben elmegyünk a lista végére egy pointerrel, megnöveljük a futási időt. Ha nyilvántartjuk a lista végeket, plusz </a:t>
            </a:r>
            <a:r>
              <a:rPr lang="hu-HU" sz="1700" i="1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hu-HU" sz="17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(n) tárigénye lenne az algoritmusnak. Viszont, ha egy ügyes trükkel fordítva, n..1 irányban járjuk be az eredeti gráf éllistáit, akkor i csökkenő, így mindig a lista elejére kell felvenni az új élt, így nem nő a tárigény, és a kívánt műveletigény is megvalósul.</a:t>
            </a:r>
          </a:p>
          <a:p>
            <a:pPr algn="just">
              <a:lnSpc>
                <a:spcPct val="107000"/>
              </a:lnSpc>
              <a:spcAft>
                <a:spcPts val="400"/>
              </a:spcAft>
            </a:pPr>
            <a:endParaRPr lang="hu-HU" sz="18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AF346DA-8132-4A04-A016-0D700EDB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21</a:t>
            </a:fld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63F202C-212D-4714-BBCC-259082D39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808" y="1915662"/>
            <a:ext cx="1349852" cy="1183827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F7D193C-4F3D-41A6-8DD3-B4A21AC98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0691" y="1847166"/>
            <a:ext cx="1966640" cy="1346338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169B8C56-FE75-46BD-864B-7CC4329DB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92" y="1471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8" name="Objektum 7">
            <a:extLst>
              <a:ext uri="{FF2B5EF4-FFF2-40B4-BE49-F238E27FC236}">
                <a16:creationId xmlns:a16="http://schemas.microsoft.com/office/drawing/2014/main" id="{437607B4-EBC9-43BB-AE97-C6471C30D2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238038"/>
              </p:ext>
            </p:extLst>
          </p:nvPr>
        </p:nvGraphicFramePr>
        <p:xfrm>
          <a:off x="7946432" y="4203048"/>
          <a:ext cx="1325228" cy="1183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Bitkép" r:id="rId5" imgW="1821338" imgH="1630821" progId="Paint.Picture">
                  <p:embed/>
                </p:oleObj>
              </mc:Choice>
              <mc:Fallback>
                <p:oleObj name="Bitkép" r:id="rId5" imgW="1821338" imgH="1630821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6432" y="4203048"/>
                        <a:ext cx="1325228" cy="11838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zövegdoboz 10">
            <a:extLst>
              <a:ext uri="{FF2B5EF4-FFF2-40B4-BE49-F238E27FC236}">
                <a16:creationId xmlns:a16="http://schemas.microsoft.com/office/drawing/2014/main" id="{363453D5-4BFF-448C-8FCD-2F04F99BD36E}"/>
              </a:ext>
            </a:extLst>
          </p:cNvPr>
          <p:cNvSpPr txBox="1"/>
          <p:nvPr/>
        </p:nvSpPr>
        <p:spPr>
          <a:xfrm>
            <a:off x="8399944" y="3465546"/>
            <a:ext cx="2086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Transzponált gráf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DC006D79-7190-4676-A052-C2C85724A38E}"/>
              </a:ext>
            </a:extLst>
          </p:cNvPr>
          <p:cNvSpPr txBox="1"/>
          <p:nvPr/>
        </p:nvSpPr>
        <p:spPr>
          <a:xfrm>
            <a:off x="8399944" y="1314398"/>
            <a:ext cx="2086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Eredeti gráf</a:t>
            </a: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C9B10320-E75E-4062-B4D8-4A773BCAB7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8557" y="4170157"/>
            <a:ext cx="2182400" cy="148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45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A3CBFE-3B36-4029-8CAE-E0E38A3C8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60" y="590549"/>
            <a:ext cx="2766665" cy="711931"/>
          </a:xfrm>
        </p:spPr>
        <p:txBody>
          <a:bodyPr>
            <a:normAutofit/>
          </a:bodyPr>
          <a:lstStyle/>
          <a:p>
            <a:r>
              <a:rPr lang="hu-HU" sz="1800" dirty="0"/>
              <a:t>Megoldás </a:t>
            </a:r>
            <a:r>
              <a:rPr lang="hu-HU" sz="1800" dirty="0" err="1"/>
              <a:t>struktogramja</a:t>
            </a:r>
            <a:endParaRPr lang="hu-HU" sz="18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AE5D48A-9FC4-490C-BB57-FBB6D4070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22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EEA4431-F199-4629-8D39-2D9EE4E7A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520" y="1353190"/>
            <a:ext cx="2493762" cy="1707199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FD5290A4-6C89-4023-B6A9-3F9F2EA3161F}"/>
              </a:ext>
            </a:extLst>
          </p:cNvPr>
          <p:cNvSpPr txBox="1"/>
          <p:nvPr/>
        </p:nvSpPr>
        <p:spPr>
          <a:xfrm>
            <a:off x="619644" y="5283518"/>
            <a:ext cx="7077296" cy="96488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>
              <a:spcBef>
                <a:spcPct val="0"/>
              </a:spcBef>
              <a:buNone/>
              <a:defRPr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hu-HU" sz="1600" dirty="0"/>
              <a:t>Műveletigény: </a:t>
            </a:r>
            <a:r>
              <a:rPr lang="hu-HU" sz="16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első ciklus </a:t>
            </a:r>
            <a:r>
              <a:rPr lang="hu-HU" sz="16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hu-HU" sz="16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600" i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 sz="16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), második ciklus </a:t>
            </a:r>
            <a:r>
              <a:rPr lang="hu-HU" sz="16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hu-HU" sz="16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600" i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 sz="16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hu-HU" sz="1600" i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hu-HU" sz="16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), tehát összességében az algoritmus </a:t>
            </a:r>
            <a:r>
              <a:rPr lang="hu-HU" sz="16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hu-HU" sz="16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600" i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 sz="16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hu-HU" sz="1600" i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hu-HU" sz="16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hu-HU" sz="1600" dirty="0">
              <a:latin typeface="+mn-lt"/>
            </a:endParaRPr>
          </a:p>
          <a:p>
            <a:pPr algn="l"/>
            <a:endParaRPr lang="hu-HU" sz="1600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894405D9-1299-4F1B-B2F1-849D15FB5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520" y="3429000"/>
            <a:ext cx="2511432" cy="1709737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BADC238-3817-496D-B4EF-BFA6DC6EE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29" y="1353190"/>
            <a:ext cx="71723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25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C59FF0-E46C-4C8A-AC33-9477ED960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651975"/>
          </a:xfrm>
        </p:spPr>
        <p:txBody>
          <a:bodyPr>
            <a:normAutofit/>
          </a:bodyPr>
          <a:lstStyle/>
          <a:p>
            <a:r>
              <a:rPr lang="hu-HU" sz="1800" b="1" dirty="0"/>
              <a:t>Transzponált gráf felépítése „helyben”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EE8DD9-6097-4B54-A818-45BE8DE6D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034" y="1562470"/>
            <a:ext cx="7315805" cy="4268956"/>
          </a:xfrm>
        </p:spPr>
        <p:txBody>
          <a:bodyPr>
            <a:normAutofit/>
          </a:bodyPr>
          <a:lstStyle/>
          <a:p>
            <a:r>
              <a:rPr lang="hu-HU" sz="1600" dirty="0"/>
              <a:t>Feladat:</a:t>
            </a:r>
          </a:p>
          <a:p>
            <a:pPr algn="just">
              <a:lnSpc>
                <a:spcPct val="107000"/>
              </a:lnSpc>
              <a:spcAft>
                <a:spcPts val="400"/>
              </a:spcAft>
            </a:pP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Nagy gráfok esetén a memória kímélése miatt transzponálás esetén az eredeti gráfot lebontják, és annak listaelemeit felhasználva állítják elő a transzponált gráfot. Így kicsit nehezebb a feladat. Készítsük el a „helyben” transzponálás algoritmusát. Az éllisták </a:t>
            </a:r>
            <a:r>
              <a:rPr lang="hu-HU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növekvőleg</a:t>
            </a: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rendezettek az eredeti adatszerkezetben, és azt szeretnénk, ha a transzponált gráfot leíró adatszerkezet listái is csúcs szerint </a:t>
            </a:r>
            <a:r>
              <a:rPr lang="hu-HU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növekvően</a:t>
            </a: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rendezettek lennének. Műveletigény: </a:t>
            </a: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hu-HU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), ahol </a:t>
            </a:r>
            <a:r>
              <a:rPr lang="hu-H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=|V| és </a:t>
            </a:r>
            <a:r>
              <a:rPr lang="hu-H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=|E|.</a:t>
            </a:r>
          </a:p>
          <a:p>
            <a:pPr algn="just">
              <a:lnSpc>
                <a:spcPct val="107000"/>
              </a:lnSpc>
              <a:spcAft>
                <a:spcPts val="400"/>
              </a:spcAft>
            </a:pPr>
            <a:r>
              <a:rPr lang="hu-HU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Megoldás ötlete: az előző feladatban leírtakhoz hasonlóan járunk el, csak nem új listaelemet foglalunk, hanem az eredeti listaelemet kifűzzük, átírjuk a csúcsot, és befűzzük a helyére. Ha a ciklus n..1 irányú, akkor most is mindig a lista elejére kell befűzzük az új elemet.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AF346DA-8132-4A04-A016-0D700EDB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23</a:t>
            </a:fld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63F202C-212D-4714-BBCC-259082D39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808" y="1915662"/>
            <a:ext cx="1349852" cy="1183827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F7D193C-4F3D-41A6-8DD3-B4A21AC98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0691" y="1847166"/>
            <a:ext cx="1966640" cy="1346338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169B8C56-FE75-46BD-864B-7CC4329DB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92" y="1471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8" name="Objektum 7">
            <a:extLst>
              <a:ext uri="{FF2B5EF4-FFF2-40B4-BE49-F238E27FC236}">
                <a16:creationId xmlns:a16="http://schemas.microsoft.com/office/drawing/2014/main" id="{437607B4-EBC9-43BB-AE97-C6471C30D2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46432" y="4203048"/>
          <a:ext cx="1325228" cy="1183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Bitkép" r:id="rId5" imgW="1821338" imgH="1630821" progId="Paint.Picture">
                  <p:embed/>
                </p:oleObj>
              </mc:Choice>
              <mc:Fallback>
                <p:oleObj name="Bitkép" r:id="rId5" imgW="1821338" imgH="1630821" progId="Paint.Picture">
                  <p:embed/>
                  <p:pic>
                    <p:nvPicPr>
                      <p:cNvPr id="8" name="Objektum 7">
                        <a:extLst>
                          <a:ext uri="{FF2B5EF4-FFF2-40B4-BE49-F238E27FC236}">
                            <a16:creationId xmlns:a16="http://schemas.microsoft.com/office/drawing/2014/main" id="{437607B4-EBC9-43BB-AE97-C6471C30D2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6432" y="4203048"/>
                        <a:ext cx="1325228" cy="11838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zövegdoboz 10">
            <a:extLst>
              <a:ext uri="{FF2B5EF4-FFF2-40B4-BE49-F238E27FC236}">
                <a16:creationId xmlns:a16="http://schemas.microsoft.com/office/drawing/2014/main" id="{363453D5-4BFF-448C-8FCD-2F04F99BD36E}"/>
              </a:ext>
            </a:extLst>
          </p:cNvPr>
          <p:cNvSpPr txBox="1"/>
          <p:nvPr/>
        </p:nvSpPr>
        <p:spPr>
          <a:xfrm>
            <a:off x="8399944" y="3465546"/>
            <a:ext cx="2086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Transzponált gráf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DC006D79-7190-4676-A052-C2C85724A38E}"/>
              </a:ext>
            </a:extLst>
          </p:cNvPr>
          <p:cNvSpPr txBox="1"/>
          <p:nvPr/>
        </p:nvSpPr>
        <p:spPr>
          <a:xfrm>
            <a:off x="8399944" y="1314398"/>
            <a:ext cx="2086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Eredeti gráf</a:t>
            </a: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CE195DA3-75BB-444B-9215-179F2E3372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3022" y="4203048"/>
            <a:ext cx="2200275" cy="14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57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DDA608-88DE-44B4-ADF9-63E666E7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145" y="794147"/>
            <a:ext cx="4286855" cy="762000"/>
          </a:xfrm>
        </p:spPr>
        <p:txBody>
          <a:bodyPr>
            <a:normAutofit/>
          </a:bodyPr>
          <a:lstStyle/>
          <a:p>
            <a:r>
              <a:rPr lang="hu-HU" sz="1800" dirty="0"/>
              <a:t>Az algoritmus működésének szemléltetése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C0D1C597-7111-4CF4-8C38-8BF808CF2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595" y="1925638"/>
            <a:ext cx="7819251" cy="4418012"/>
          </a:xfr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0C30619-7FD4-41AC-B3BA-F884B549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24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8E1D018C-092E-47DF-ADB6-163408328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0521" y="395258"/>
            <a:ext cx="4114800" cy="135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48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DDA608-88DE-44B4-ADF9-63E666E7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066" y="497237"/>
            <a:ext cx="4286855" cy="762000"/>
          </a:xfrm>
        </p:spPr>
        <p:txBody>
          <a:bodyPr>
            <a:normAutofit/>
          </a:bodyPr>
          <a:lstStyle/>
          <a:p>
            <a:r>
              <a:rPr lang="hu-HU" sz="1800" dirty="0"/>
              <a:t>Az algoritmus működésének szemléltetése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0C30619-7FD4-41AC-B3BA-F884B549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25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8E1D018C-092E-47DF-ADB6-163408328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575" y="292402"/>
            <a:ext cx="3562350" cy="117167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6FBCDE8D-8CDD-47D4-8E76-6873D09C5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0166" y="1837641"/>
            <a:ext cx="1966640" cy="134633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F1F9CBC-3FA0-4DAE-822C-FDE22F7B2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912" y="1648517"/>
            <a:ext cx="75152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3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A3CBFE-3B36-4029-8CAE-E0E38A3C8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60" y="590549"/>
            <a:ext cx="2766665" cy="711931"/>
          </a:xfrm>
        </p:spPr>
        <p:txBody>
          <a:bodyPr>
            <a:normAutofit/>
          </a:bodyPr>
          <a:lstStyle/>
          <a:p>
            <a:r>
              <a:rPr lang="hu-HU" sz="1800" dirty="0"/>
              <a:t>Megoldás </a:t>
            </a:r>
            <a:r>
              <a:rPr lang="hu-HU" sz="1800" dirty="0" err="1"/>
              <a:t>struktogramja</a:t>
            </a:r>
            <a:endParaRPr lang="hu-HU" sz="18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AE5D48A-9FC4-490C-BB57-FBB6D4070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26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EEA4431-F199-4629-8D39-2D9EE4E7A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040" y="1498928"/>
            <a:ext cx="2165264" cy="1482313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FD5290A4-6C89-4023-B6A9-3F9F2EA3161F}"/>
              </a:ext>
            </a:extLst>
          </p:cNvPr>
          <p:cNvSpPr txBox="1"/>
          <p:nvPr/>
        </p:nvSpPr>
        <p:spPr>
          <a:xfrm>
            <a:off x="619644" y="5283518"/>
            <a:ext cx="7077296" cy="96488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>
              <a:spcBef>
                <a:spcPct val="0"/>
              </a:spcBef>
              <a:buNone/>
              <a:defRPr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hu-HU" sz="1600" dirty="0"/>
              <a:t>Műveletigény: </a:t>
            </a:r>
            <a:r>
              <a:rPr lang="hu-HU" sz="16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az előző megoldáshoz hasonlóan könnyen látszik a </a:t>
            </a:r>
            <a:r>
              <a:rPr lang="hu-HU" sz="16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hu-HU" sz="16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600" i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 sz="16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hu-HU" sz="1600" i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hu-HU" sz="16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 műveletigény.</a:t>
            </a:r>
            <a:endParaRPr lang="hu-HU" sz="1600" dirty="0">
              <a:latin typeface="+mn-lt"/>
            </a:endParaRP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3B79B030-7FFF-47C6-8A20-6C17D98180E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44" y="1498928"/>
            <a:ext cx="7362306" cy="3475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8306301-E1C0-4068-836F-C86929F3A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794" y="3170860"/>
            <a:ext cx="845302" cy="1499997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275DD097-8E2B-481A-A02C-DEA20EE746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9946" y="3172950"/>
            <a:ext cx="2200275" cy="14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26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C59FF0-E46C-4C8A-AC33-9477ED960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651975"/>
          </a:xfrm>
        </p:spPr>
        <p:txBody>
          <a:bodyPr>
            <a:normAutofit/>
          </a:bodyPr>
          <a:lstStyle/>
          <a:p>
            <a:r>
              <a:rPr lang="hu-HU" sz="1800" b="1" dirty="0"/>
              <a:t>Különbség gráf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EE8DD9-6097-4B54-A818-45BE8DE6D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034" y="1562470"/>
            <a:ext cx="10538399" cy="4268956"/>
          </a:xfrm>
        </p:spPr>
        <p:txBody>
          <a:bodyPr>
            <a:normAutofit/>
          </a:bodyPr>
          <a:lstStyle/>
          <a:p>
            <a:r>
              <a:rPr lang="hu-HU" sz="1800" dirty="0"/>
              <a:t>Feladat:</a:t>
            </a:r>
          </a:p>
          <a:p>
            <a:pPr algn="just">
              <a:lnSpc>
                <a:spcPct val="107000"/>
              </a:lnSpc>
              <a:spcAft>
                <a:spcPts val="400"/>
              </a:spcAft>
            </a:pP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Adott két irányított gráf G1 és G2 szomszédossági listás ábrázolásban, G1 az A1: Edge*[n], G2 az A2:Edge*[n] tömbben. A két gráf csúcsai ugyanazok, az élek mások. Az éllisták csúcs szerint </a:t>
            </a:r>
            <a:r>
              <a:rPr lang="hu-H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növekvően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rendezett listák. Készítse el A1 tömbben a G1\G2 gráfot. G1\G2 gráf csúcsai ugyanazok, mint a két bemeneti gráfnak, élei pedig G1 élei közül azok, amelyek, G2 gráfban nem szerepelnek. A megoldásban használja ki, hogy az éllisták rendezettek! Műveletigény O(n</a:t>
            </a:r>
            <a:r>
              <a:rPr lang="hu-HU" sz="18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07000"/>
              </a:lnSpc>
              <a:spcAft>
                <a:spcPts val="400"/>
              </a:spcAft>
            </a:pP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Ötlet: mivel az éllisták rendezettek, a listák összefésülésével kapjuk meg a leghatékonyabb megoldást!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AF346DA-8132-4A04-A016-0D700EDB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27</a:t>
            </a:fld>
            <a:endParaRPr lang="hu-HU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69B8C56-FE75-46BD-864B-7CC4329DB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92" y="1471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8944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C59FF0-E46C-4C8A-AC33-9477ED960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651975"/>
          </a:xfrm>
        </p:spPr>
        <p:txBody>
          <a:bodyPr>
            <a:normAutofit/>
          </a:bodyPr>
          <a:lstStyle/>
          <a:p>
            <a:r>
              <a:rPr lang="hu-HU" sz="1800" b="1" dirty="0"/>
              <a:t>Különbség gráf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EE8DD9-6097-4B54-A818-45BE8DE6D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034" y="1154098"/>
            <a:ext cx="4785669" cy="4677328"/>
          </a:xfrm>
        </p:spPr>
        <p:txBody>
          <a:bodyPr>
            <a:normAutofit/>
          </a:bodyPr>
          <a:lstStyle/>
          <a:p>
            <a:r>
              <a:rPr lang="hu-HU" sz="1800" dirty="0"/>
              <a:t>Megoldás szemléltetése az i-</a:t>
            </a:r>
            <a:r>
              <a:rPr lang="hu-HU" sz="1800" dirty="0" err="1"/>
              <a:t>dik</a:t>
            </a:r>
            <a:r>
              <a:rPr lang="hu-HU" sz="1800" dirty="0"/>
              <a:t> csúcsra:</a:t>
            </a:r>
          </a:p>
          <a:p>
            <a:pPr marL="342900" lvl="0" indent="-342900">
              <a:lnSpc>
                <a:spcPct val="107000"/>
              </a:lnSpc>
              <a:spcAft>
                <a:spcPts val="400"/>
              </a:spcAft>
              <a:buFont typeface="Symbol" panose="05050102010706020507" pitchFamily="18" charset="2"/>
              <a:buChar char=""/>
            </a:pP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A1[i] listán p, A2[i] listán q pointerrel haladunk.</a:t>
            </a:r>
            <a:endParaRPr lang="hu-H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400"/>
              </a:spcAft>
              <a:buFont typeface="Symbol" panose="05050102010706020507" pitchFamily="18" charset="2"/>
              <a:buChar char=""/>
            </a:pP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Három eset lehetséges :</a:t>
            </a:r>
          </a:p>
          <a:p>
            <a:pPr lvl="1" indent="-342900">
              <a:lnSpc>
                <a:spcPct val="107000"/>
              </a:lnSpc>
              <a:spcAft>
                <a:spcPts val="400"/>
              </a:spcAft>
              <a:buFont typeface="Symbol" panose="05050102010706020507" pitchFamily="18" charset="2"/>
              <a:buChar char=""/>
            </a:pPr>
            <a:r>
              <a:rPr lang="hu-HU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hu-HU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hu-HU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hu-HU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hu-HU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hu-HU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hu-HU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br>
              <a:rPr lang="hu-HU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u-HU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hu-HU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hu-HU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hu-HU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hu-HU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hu-HU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hu-HU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br>
              <a:rPr lang="hu-HU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u-HU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hu-HU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hu-HU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hu-HU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&gt; </a:t>
            </a:r>
            <a:r>
              <a:rPr lang="hu-HU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hu-HU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hu-HU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hu-HU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400"/>
              </a:spcAft>
              <a:buFont typeface="Symbol" panose="05050102010706020507" pitchFamily="18" charset="2"/>
              <a:buChar char=""/>
            </a:pP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A1[i] listából törlünk elemeket, a törléshez kell az előző listaelem elem címe, ez lesz majd </a:t>
            </a:r>
            <a:r>
              <a:rPr lang="hu-HU" sz="1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</a:t>
            </a: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pointerben. Ha az elsőt töröljük, akkor viszont A1[i] módosul!</a:t>
            </a:r>
            <a:endParaRPr lang="hu-H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400"/>
              </a:spcAft>
              <a:buFont typeface="Symbol" panose="05050102010706020507" pitchFamily="18" charset="2"/>
              <a:buChar char=""/>
            </a:pP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 bármelyik listán végig értünk, az összefésülés leállhat.</a:t>
            </a:r>
            <a:endParaRPr lang="hu-H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AF346DA-8132-4A04-A016-0D700EDB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28</a:t>
            </a:fld>
            <a:endParaRPr lang="hu-HU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69B8C56-FE75-46BD-864B-7CC4329DB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92" y="1471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46FDB601-D1E5-4217-8FC7-978E1D03F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631" y="1665140"/>
            <a:ext cx="6142932" cy="311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83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A3CBFE-3B36-4029-8CAE-E0E38A3C8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60" y="590549"/>
            <a:ext cx="2766665" cy="711931"/>
          </a:xfrm>
        </p:spPr>
        <p:txBody>
          <a:bodyPr>
            <a:normAutofit/>
          </a:bodyPr>
          <a:lstStyle/>
          <a:p>
            <a:r>
              <a:rPr lang="hu-HU" sz="1800" dirty="0"/>
              <a:t>Megoldás </a:t>
            </a:r>
            <a:r>
              <a:rPr lang="hu-HU" sz="1800" dirty="0" err="1"/>
              <a:t>struktogramja</a:t>
            </a:r>
            <a:endParaRPr lang="hu-HU" sz="18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AE5D48A-9FC4-490C-BB57-FBB6D4070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29</a:t>
            </a:fld>
            <a:endParaRPr lang="hu-HU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FD5290A4-6C89-4023-B6A9-3F9F2EA3161F}"/>
              </a:ext>
            </a:extLst>
          </p:cNvPr>
          <p:cNvSpPr txBox="1"/>
          <p:nvPr/>
        </p:nvSpPr>
        <p:spPr>
          <a:xfrm>
            <a:off x="690793" y="5400834"/>
            <a:ext cx="8950357" cy="96488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>
              <a:spcBef>
                <a:spcPct val="0"/>
              </a:spcBef>
              <a:buNone/>
              <a:defRPr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hu-HU" sz="1600" dirty="0" err="1"/>
              <a:t>Műveletigény:</a:t>
            </a:r>
            <a:r>
              <a:rPr lang="hu-HU" sz="16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egy</a:t>
            </a:r>
            <a:r>
              <a:rPr lang="hu-HU" sz="16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éllista hossza O(n), a listák összefésülése O(n), n csúcsra elvégezve a listák összefésülését: O(n</a:t>
            </a:r>
            <a:r>
              <a:rPr lang="hu-HU" sz="1600" baseline="30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hu-HU" sz="16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l"/>
            <a:endParaRPr lang="hu-HU" sz="1600" dirty="0">
              <a:latin typeface="+mn-lt"/>
            </a:endParaRP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192E0920-8D6A-463E-9C94-30B6ADA23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143" y="2780667"/>
            <a:ext cx="4574288" cy="231702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BDAFDF47-7820-4FBA-94B0-0A8AF6550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30" y="1257887"/>
            <a:ext cx="5371989" cy="418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2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A2D13E96-E8D5-4AC7-A933-6860651B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31520"/>
          </a:xfrm>
        </p:spPr>
        <p:txBody>
          <a:bodyPr>
            <a:normAutofit/>
          </a:bodyPr>
          <a:lstStyle/>
          <a:p>
            <a:r>
              <a:rPr lang="hu-HU" sz="2800" dirty="0"/>
              <a:t>Szorgalmi </a:t>
            </a:r>
            <a:r>
              <a:rPr lang="hu-HU" sz="2800" dirty="0" err="1"/>
              <a:t>hf</a:t>
            </a:r>
            <a:r>
              <a:rPr lang="hu-HU" sz="2800" dirty="0"/>
              <a:t> megoldása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C6BAB90-AEA0-48A8-946D-CA4D69D89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7356445" cy="4150826"/>
          </a:xfrm>
        </p:spPr>
        <p:txBody>
          <a:bodyPr>
            <a:normAutofit lnSpcReduction="10000"/>
          </a:bodyPr>
          <a:lstStyle/>
          <a:p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Adott egy két pointerrel, láncoltan ábrázolt általános fa. Egy csúcsban az első gyerekre és a testvérre mutató pointerek vannak. Készítse el a következő kereső algoritmust: megadunk egy kulcsot, ha a fában van ilyen kulcs, akkor kiírja a csúcsig vezető úton a szülők kulcsait, Elképzelhető, hogy az adott csúcs több helyen is szerepel a fában, akkor mindegyik előforduláshoz írja ki az útvonalat! Az utat a gyökértől indulva, a csúcsig kell kiírni, csak a szülő </a:t>
            </a:r>
            <a:r>
              <a:rPr lang="hu-H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-ok kulcsait.</a:t>
            </a:r>
          </a:p>
          <a:p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Érdekesség </a:t>
            </a:r>
            <a:r>
              <a:rPr lang="hu-H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képpen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oldjuk meg úgy is, hogy a </a:t>
            </a:r>
            <a:r>
              <a:rPr lang="hu-H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-okban van egy szülő (</a:t>
            </a:r>
            <a:r>
              <a:rPr lang="hu-H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pointer is. Ha megtaláljuk a keresett kulcsot egy </a:t>
            </a:r>
            <a:r>
              <a:rPr lang="hu-H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-ban, akkor a </a:t>
            </a:r>
            <a:r>
              <a:rPr lang="hu-H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pointerek segítségével írjuk ki az útvonalat.</a:t>
            </a:r>
          </a:p>
          <a:p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Megjegyzés: a feladat valós probléma. Például amikor az operációs rendszerek könyvtár rendszerében keresünk egy adott fájl bejegyzést: hol fordul elő egy adott nevű fájl ? Lehet több alkönyvtárban is ugyanolyan nevű fájl. Írjuk ki az elérési útvonalakat.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B7F0BC8-2562-48F7-913E-E52FA4C2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3</a:t>
            </a:fld>
            <a:endParaRPr lang="hu-HU"/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2A5C3268-4B4B-4613-A137-EEC80961C69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291" y="1851660"/>
            <a:ext cx="2947914" cy="16690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186AD811-F58A-4E96-9CEF-52670E7B79FE}"/>
              </a:ext>
            </a:extLst>
          </p:cNvPr>
          <p:cNvSpPr txBox="1"/>
          <p:nvPr/>
        </p:nvSpPr>
        <p:spPr>
          <a:xfrm>
            <a:off x="8407153" y="3807862"/>
            <a:ext cx="30272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Keresett kulcs: „n”</a:t>
            </a:r>
          </a:p>
          <a:p>
            <a:r>
              <a:rPr lang="hu-HU" sz="1600" dirty="0"/>
              <a:t>Elérési út: a/d/h</a:t>
            </a:r>
          </a:p>
          <a:p>
            <a:endParaRPr lang="hu-HU" sz="1600" dirty="0"/>
          </a:p>
          <a:p>
            <a:r>
              <a:rPr lang="hu-HU" sz="1600" dirty="0"/>
              <a:t>Keresett kulcs: „g”</a:t>
            </a:r>
          </a:p>
          <a:p>
            <a:r>
              <a:rPr lang="hu-HU" sz="1600" dirty="0"/>
              <a:t>Elérési út: a/b</a:t>
            </a:r>
          </a:p>
          <a:p>
            <a:endParaRPr lang="hu-HU" sz="1600" dirty="0"/>
          </a:p>
          <a:p>
            <a:r>
              <a:rPr lang="hu-HU" sz="1600" dirty="0"/>
              <a:t>Keresett kulcs: „a”</a:t>
            </a:r>
          </a:p>
          <a:p>
            <a:r>
              <a:rPr lang="hu-HU" sz="1600" dirty="0"/>
              <a:t>Elérési út:         (üres szöveg)</a:t>
            </a:r>
          </a:p>
        </p:txBody>
      </p:sp>
    </p:spTree>
    <p:extLst>
      <p:ext uri="{BB962C8B-B14F-4D97-AF65-F5344CB8AC3E}">
        <p14:creationId xmlns:p14="http://schemas.microsoft.com/office/powerpoint/2010/main" val="1899810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F101AC-D129-4FBC-843F-8FE3F45A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59761"/>
            <a:ext cx="10353762" cy="739806"/>
          </a:xfrm>
        </p:spPr>
        <p:txBody>
          <a:bodyPr>
            <a:normAutofit/>
          </a:bodyPr>
          <a:lstStyle/>
          <a:p>
            <a:r>
              <a:rPr lang="hu-HU" sz="1800" b="1" dirty="0"/>
              <a:t>Komplementer gráf készítése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6E5FE7-ADA8-4FDB-80B4-6EC10088F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046116"/>
            <a:ext cx="10353762" cy="4441793"/>
          </a:xfrm>
        </p:spPr>
        <p:txBody>
          <a:bodyPr/>
          <a:lstStyle/>
          <a:p>
            <a:pPr algn="just">
              <a:lnSpc>
                <a:spcPct val="107000"/>
              </a:lnSpc>
              <a:spcAft>
                <a:spcPts val="400"/>
              </a:spcAft>
            </a:pPr>
            <a:r>
              <a:rPr lang="hu-HU" sz="1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Adott egy irányítatlan gráf szomszédossági listás reprezentációja az A/1:Edge*[n] tömbben. Az A tömb az éllisták első elemére mutató pointereket vagy 0 értéket tartalmaz. Az éllisták csúcs szerint </a:t>
            </a:r>
            <a:r>
              <a:rPr lang="hu-HU" sz="17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növekvően</a:t>
            </a:r>
            <a:r>
              <a:rPr lang="hu-HU" sz="1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rendezett listák. Készítsen algoritmust, mely az éllistákat egyszer bejárva, hasonló ábrázolással, az </a:t>
            </a:r>
            <a:r>
              <a:rPr lang="hu-HU" sz="17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AK:Edge</a:t>
            </a:r>
            <a:r>
              <a:rPr lang="hu-HU" sz="1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*[n] tömbben létrehozza a komplementer gráfot. Műveletigény: O(n</a:t>
            </a:r>
            <a:r>
              <a:rPr lang="hu-HU" sz="17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hu-HU" sz="1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), O(n) segédmemória használható. </a:t>
            </a:r>
          </a:p>
          <a:p>
            <a:pPr algn="just">
              <a:lnSpc>
                <a:spcPct val="107000"/>
              </a:lnSpc>
              <a:spcAft>
                <a:spcPts val="400"/>
              </a:spcAft>
            </a:pPr>
            <a:r>
              <a:rPr lang="hu-HU" sz="17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Definíció: Valamely G=(V,E) irányítatlan gráf komplementer gráfja az a gráf, amelynek csúcshalmaza megegyezik a G gráf csúcshalmazával, az élhalmaza pedig a G gráf élhalmazának a komplementer halmaza (a teljes gráf élhalmazára, mint alaphalmazra nézve). </a:t>
            </a:r>
          </a:p>
          <a:p>
            <a:pPr algn="just">
              <a:lnSpc>
                <a:spcPct val="107000"/>
              </a:lnSpc>
              <a:spcAft>
                <a:spcPts val="400"/>
              </a:spcAft>
            </a:pPr>
            <a:r>
              <a:rPr lang="hu-HU" sz="17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Megjegyzés: Hurokélt nem tartalmaznak a gráfok, ügyeljünk rá, hogy a komplementer gráfba se kerüljön be hurokél.</a:t>
            </a:r>
            <a:endParaRPr lang="hu-HU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DF080E7-1BC5-4FE2-B10A-4704440D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30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E0B4C41-6B27-43E4-8F1E-314404A8A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708" y="4110523"/>
            <a:ext cx="4986337" cy="177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92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379D60-AE66-474F-BD94-6A7AFB2C1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88611"/>
            <a:ext cx="10353762" cy="578189"/>
          </a:xfrm>
        </p:spPr>
        <p:txBody>
          <a:bodyPr>
            <a:normAutofit/>
          </a:bodyPr>
          <a:lstStyle/>
          <a:p>
            <a:r>
              <a:rPr lang="hu-HU" sz="1800" b="1" dirty="0"/>
              <a:t>Megoldás ötlete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B7FC8C-47B1-47B0-B50A-63446B353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87789"/>
            <a:ext cx="10353762" cy="4603411"/>
          </a:xfrm>
        </p:spPr>
        <p:txBody>
          <a:bodyPr/>
          <a:lstStyle/>
          <a:p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A[i] (1</a:t>
            </a: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</a:t>
            </a: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n) éllistákat bejárva, egy sz[1..n] segéd tömbbe a k-</a:t>
            </a:r>
            <a:r>
              <a:rPr lang="hu-HU" sz="1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dik</a:t>
            </a: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helyre 1-et írunk, ha i csúcsnak van k szomszédja (azaz (</a:t>
            </a:r>
            <a:r>
              <a:rPr lang="hu-HU" sz="1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i,k</a:t>
            </a: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él van a gráfban), és 0-át, ha nincs. </a:t>
            </a:r>
          </a:p>
          <a:p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Ezt a segéd tömböt felhasználva könnyen előállítható a komplementer gráf i csúcsának éllistája: azokat az éleket kell felvenni, ahol sz[i]=0. </a:t>
            </a:r>
          </a:p>
          <a:p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Ügyelni kell két dologra: a kapott AK[i] éllista csúcs szerint rendezve legyen, valamint, hogy hurokélt ne hozzunk létre!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2C4D273-88FE-466D-B9A2-13843697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31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9DD24526-DAD0-4B6D-BCF6-4CE4DB991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217" y="3297453"/>
            <a:ext cx="4986337" cy="1772752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02432B0C-6FF8-4996-96AE-CE8BFA493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308" y="3297453"/>
            <a:ext cx="41814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98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D9F645-1102-4125-BF26-E64226CE9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33274"/>
          </a:xfrm>
        </p:spPr>
        <p:txBody>
          <a:bodyPr>
            <a:normAutofit/>
          </a:bodyPr>
          <a:lstStyle/>
          <a:p>
            <a:r>
              <a:rPr lang="hu-HU" sz="1800" b="1" dirty="0"/>
              <a:t>A megoldás </a:t>
            </a:r>
            <a:r>
              <a:rPr lang="hu-HU" sz="1800" b="1" dirty="0" err="1"/>
              <a:t>struktogramja</a:t>
            </a:r>
            <a:endParaRPr lang="hu-HU" sz="1800" b="1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819F6EE-DC54-491B-9CA4-7F56E30E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32</a:t>
            </a:fld>
            <a:endParaRPr lang="hu-HU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A83ABF47-1DA9-489F-A369-1C4393F0CAB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119" y="1626680"/>
            <a:ext cx="7669895" cy="42565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737D696E-CC31-4AA5-9105-BCCC652C9847}"/>
              </a:ext>
            </a:extLst>
          </p:cNvPr>
          <p:cNvSpPr txBox="1"/>
          <p:nvPr/>
        </p:nvSpPr>
        <p:spPr>
          <a:xfrm>
            <a:off x="9339307" y="3216368"/>
            <a:ext cx="17151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Az O(n</a:t>
            </a:r>
            <a:r>
              <a:rPr lang="hu-HU" sz="1600" baseline="30000" dirty="0"/>
              <a:t>2</a:t>
            </a:r>
            <a:r>
              <a:rPr lang="hu-HU" sz="1600" dirty="0"/>
              <a:t>) műveletigény könnyen megmutatható.</a:t>
            </a:r>
          </a:p>
        </p:txBody>
      </p:sp>
    </p:spTree>
    <p:extLst>
      <p:ext uri="{BB962C8B-B14F-4D97-AF65-F5344CB8AC3E}">
        <p14:creationId xmlns:p14="http://schemas.microsoft.com/office/powerpoint/2010/main" val="3283348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515A4E-E0EC-4B45-A977-89F8243BF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13173"/>
          </a:xfrm>
        </p:spPr>
        <p:txBody>
          <a:bodyPr>
            <a:normAutofit/>
          </a:bodyPr>
          <a:lstStyle/>
          <a:p>
            <a:r>
              <a:rPr lang="hu-HU" sz="2800" dirty="0"/>
              <a:t>Szorgalmi házi feladatok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81D6FE-D81A-4A00-A7E6-9C58ECCE7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44715"/>
            <a:ext cx="10353762" cy="4246485"/>
          </a:xfrm>
        </p:spPr>
        <p:txBody>
          <a:bodyPr>
            <a:normAutofit/>
          </a:bodyPr>
          <a:lstStyle/>
          <a:p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hu-HU" sz="18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gráf előállítása szomszédossági listára</a:t>
            </a:r>
          </a:p>
          <a:p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Legyen G=(V,E) egy irányított gráf. G</a:t>
            </a:r>
            <a:r>
              <a:rPr lang="hu-HU" sz="18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gráfnak nevezzük azt a G</a:t>
            </a:r>
            <a:r>
              <a:rPr lang="hu-HU" sz="18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=(V,E</a:t>
            </a:r>
            <a:r>
              <a:rPr lang="hu-HU" sz="18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gráfot, melynek csúcsai megegyeznek az G gráf csúcsaival, élei pedig a következők: (</a:t>
            </a:r>
            <a:r>
              <a:rPr lang="hu-H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u,v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</a:t>
            </a:r>
            <a:r>
              <a:rPr lang="hu-HU" sz="18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hu-H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u,w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és (</a:t>
            </a:r>
            <a:r>
              <a:rPr lang="hu-H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w,v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E. Azaz (</a:t>
            </a:r>
            <a:r>
              <a:rPr lang="hu-H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u,v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éle a G</a:t>
            </a:r>
            <a:r>
              <a:rPr lang="hu-HU" sz="18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gráfnak pontosan akkor, ha létezik u-</a:t>
            </a:r>
            <a:r>
              <a:rPr lang="hu-H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ból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v-be kettő hosszú út az eredeti gráfban. Ha hurokél keletkezne, azt ne ábrázoljuk a négyzet gráfban.</a:t>
            </a:r>
          </a:p>
          <a:p>
            <a:r>
              <a:rPr lang="hu-HU" sz="1800" dirty="0"/>
              <a:t>G ráf szomszédossági listával van ábrázolva, az A/1:Edge*[n] tömbben. Az éllisták csúcs szerint rendezettek. Készítsük el hasonló ábrázolásban a G</a:t>
            </a:r>
            <a:r>
              <a:rPr lang="hu-HU" sz="1800" baseline="30000" dirty="0"/>
              <a:t>2</a:t>
            </a:r>
            <a:r>
              <a:rPr lang="hu-HU" sz="1800" dirty="0"/>
              <a:t> gráfot az A2 tömbben. Műveletigény: O(n*m) (|V|=n, |E|=m)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F594A12-3F91-4073-AD02-5BAE93F6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33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730E863-5C64-4744-B64B-CD0E91524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387" y="3978275"/>
            <a:ext cx="52101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74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515A4E-E0EC-4B45-A977-89F8243BF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13173"/>
          </a:xfrm>
        </p:spPr>
        <p:txBody>
          <a:bodyPr>
            <a:normAutofit/>
          </a:bodyPr>
          <a:lstStyle/>
          <a:p>
            <a:r>
              <a:rPr lang="hu-HU" sz="2800" dirty="0"/>
              <a:t>Szorgalmi házi feladatok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81D6FE-D81A-4A00-A7E6-9C58ECCE7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44715"/>
            <a:ext cx="10353762" cy="4246485"/>
          </a:xfrm>
        </p:spPr>
        <p:txBody>
          <a:bodyPr>
            <a:normAutofit/>
          </a:bodyPr>
          <a:lstStyle/>
          <a:p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Abszolút nyelő csúcs keresése </a:t>
            </a:r>
            <a:r>
              <a:rPr lang="hu-H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iráyított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gráfban.</a:t>
            </a:r>
          </a:p>
          <a:p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Legyen G=(V,E) egy irányított gráf. Csúcsmátrixszal ábrázolva az A mátrixban. Határozzuk meg van-e abszolút nyelő csúcsa a gráfnak, ha van, adjuk is meg a csúcsot. </a:t>
            </a:r>
          </a:p>
          <a:p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gráf </a:t>
            </a: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csúcsát abszolút nyelőnek nevezzük, ha az </a:t>
            </a: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csúcs befoka </a:t>
            </a: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-1, kifoka pedig 0. Azaz minden más csúcsból létezik </a:t>
            </a: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hu-H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mutató él, viszont </a:t>
            </a: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hu-H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ból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nem indul ki egyetlen él sem. </a:t>
            </a:r>
          </a:p>
          <a:p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feladat tehát a következő: egy olyan </a:t>
            </a: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indexű sort kell találni a mátrixban, hogy a sor csak nullát tartalmaz, de ugyanakkor az </a:t>
            </a: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hu-H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dik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oszlop a főátlót kivéve csupa 1-est tartalmaz. </a:t>
            </a:r>
          </a:p>
          <a:p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Könnyű találni O(</a:t>
            </a: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 sz="18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műveletigényű algoritmust: keresünk egy csupa nulla sort (ez O(</a:t>
            </a: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 sz="18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), ha találtunk, ellenőrizzük a megfelelő oszlopot, hogy a főátlót kivéve csupa egyes-e, ez O(</a:t>
            </a: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), összességében O(</a:t>
            </a: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 sz="18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</a:p>
          <a:p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Oldjuk meg O(n) műveletigénnyel!</a:t>
            </a:r>
          </a:p>
          <a:p>
            <a:endParaRPr lang="hu-H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F594A12-3F91-4073-AD02-5BAE93F6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34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207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427825-4EBE-4FB4-A66D-9EC1DC4CB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95417"/>
          </a:xfrm>
        </p:spPr>
        <p:txBody>
          <a:bodyPr>
            <a:normAutofit/>
          </a:bodyPr>
          <a:lstStyle/>
          <a:p>
            <a:r>
              <a:rPr lang="hu-HU" sz="2800" dirty="0"/>
              <a:t>Szorgalmi házi feladat megoldása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D7ABFDA-D7A5-40BB-8FDE-A76733947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09205"/>
            <a:ext cx="10353762" cy="4281996"/>
          </a:xfrm>
        </p:spPr>
        <p:txBody>
          <a:bodyPr/>
          <a:lstStyle/>
          <a:p>
            <a:r>
              <a:rPr lang="hu-HU" dirty="0"/>
              <a:t>Ötlet: egy veremben tároljuk az elérési útvonalat.</a:t>
            </a:r>
          </a:p>
          <a:p>
            <a:r>
              <a:rPr lang="hu-HU" dirty="0" err="1"/>
              <a:t>Write</a:t>
            </a:r>
            <a:r>
              <a:rPr lang="hu-HU" dirty="0"/>
              <a:t>(V) kiírja a veremben lévő </a:t>
            </a:r>
            <a:r>
              <a:rPr lang="hu-HU" sz="1800" dirty="0"/>
              <a:t>útvonalat</a:t>
            </a:r>
            <a:r>
              <a:rPr lang="hu-HU" dirty="0"/>
              <a:t>: alulról felfelé haladva, anélkül, hogy a verem tartalma megváltozna.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4536408-B469-4DA7-9D28-4FF933AC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4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53E18E9-C6A6-4926-AD4A-7600A76A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393" y="2927894"/>
            <a:ext cx="80105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2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2FE6C9-AC29-4A6E-B95C-75A6B6D7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Megoldás, ha szülő pointer is van a </a:t>
            </a:r>
            <a:r>
              <a:rPr lang="hu-HU" sz="2800" dirty="0" err="1"/>
              <a:t>Node</a:t>
            </a:r>
            <a:r>
              <a:rPr lang="hu-HU" sz="2800" dirty="0"/>
              <a:t>-ban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A21BA5-5AC4-45E1-99DB-D6F49E99E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Rekurzív algoritmus segítségével szülő pointereken „felszaladunk” a gyökér </a:t>
            </a:r>
            <a:r>
              <a:rPr lang="hu-HU" dirty="0" err="1"/>
              <a:t>Node-ig</a:t>
            </a:r>
            <a:r>
              <a:rPr lang="hu-HU" dirty="0"/>
              <a:t>, majd visszafelé haladva a rekurzióban, kiírjuk a szülőben lévő kulcsot.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2A2DD9E-99A6-4B93-8249-317F75BC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5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E714B6DC-B554-4609-A220-1ED35051F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763" y="2952888"/>
            <a:ext cx="76295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16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BA3D83-5F48-4F93-B804-A83781501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77662"/>
          </a:xfrm>
        </p:spPr>
        <p:txBody>
          <a:bodyPr>
            <a:normAutofit/>
          </a:bodyPr>
          <a:lstStyle/>
          <a:p>
            <a:r>
              <a:rPr lang="hu-HU" sz="2800" dirty="0"/>
              <a:t>Gráfokkal kapcsolatos alapfogalmak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7C9FA5-8807-4836-B151-60A6A1C1F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47059"/>
            <a:ext cx="10353762" cy="4344141"/>
          </a:xfrm>
        </p:spPr>
        <p:txBody>
          <a:bodyPr/>
          <a:lstStyle/>
          <a:p>
            <a:pPr algn="just">
              <a:lnSpc>
                <a:spcPct val="107000"/>
              </a:lnSpc>
              <a:spcAft>
                <a:spcPts val="400"/>
              </a:spcAft>
            </a:pPr>
            <a:r>
              <a:rPr lang="hu-HU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Gráf definíciója:</a:t>
            </a:r>
          </a:p>
          <a:p>
            <a:pPr algn="just">
              <a:lnSpc>
                <a:spcPct val="107000"/>
              </a:lnSpc>
              <a:spcAft>
                <a:spcPts val="400"/>
              </a:spcAft>
            </a:pP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Gráf alatt egy G = (V,E) rendezett párost értünk, ahol V a csúcsok (</a:t>
            </a:r>
            <a:r>
              <a:rPr lang="hu-HU" sz="1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vertices</a:t>
            </a: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tetszőleges, véges halmaza, E </a:t>
            </a: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V </a:t>
            </a: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V \ {(</a:t>
            </a:r>
            <a:r>
              <a:rPr lang="hu-HU" sz="1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u,u</a:t>
            </a: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 : u </a:t>
            </a: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V} pedig az élek (</a:t>
            </a:r>
            <a:r>
              <a:rPr lang="hu-HU" sz="18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edges</a:t>
            </a: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halmaza. Ha V = { }, akkor üres gráfról, ha V </a:t>
            </a: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{ }, akkor nemüres gráfról beszélünk.</a:t>
            </a:r>
          </a:p>
          <a:p>
            <a:pPr algn="just">
              <a:lnSpc>
                <a:spcPct val="107000"/>
              </a:lnSpc>
              <a:spcAft>
                <a:spcPts val="400"/>
              </a:spcAft>
            </a:pP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Megjegyzés: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 definícióból két fontos dolog következik: a gráfokban, amelyekkel foglalkozni fogunk, nincsenek hurokélek, és nincsenek párhuzamos élek, azaz bármely két csúcs között legfeljebb egy éle lehet a gráfnak.</a:t>
            </a:r>
          </a:p>
          <a:p>
            <a:pPr algn="just">
              <a:lnSpc>
                <a:spcPct val="107000"/>
              </a:lnSpc>
              <a:spcAft>
                <a:spcPts val="400"/>
              </a:spcAft>
            </a:pP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Az ábrázolásnál lényeges lesz, hogy a gráfunk irányított, vagy irányítatlan.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3EC6AAB-E36A-4982-9360-9E400715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489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BA3D83-5F48-4F93-B804-A83781501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77662"/>
          </a:xfrm>
        </p:spPr>
        <p:txBody>
          <a:bodyPr>
            <a:normAutofit/>
          </a:bodyPr>
          <a:lstStyle/>
          <a:p>
            <a:r>
              <a:rPr lang="hu-HU" sz="2800" dirty="0"/>
              <a:t>Irányítatlan / irányított gráf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7C9FA5-8807-4836-B151-60A6A1C1F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47059"/>
            <a:ext cx="6552325" cy="4616390"/>
          </a:xfrm>
        </p:spPr>
        <p:txBody>
          <a:bodyPr>
            <a:normAutofit fontScale="92500" lnSpcReduction="10000"/>
          </a:bodyPr>
          <a:lstStyle/>
          <a:p>
            <a:r>
              <a:rPr lang="hu-HU" sz="1900" b="1" dirty="0"/>
              <a:t>Irányítatlan gráf definíciója:</a:t>
            </a:r>
          </a:p>
          <a:p>
            <a:r>
              <a:rPr lang="hu-HU" sz="1900" dirty="0"/>
              <a:t>A G = (V,E) gráf irányítatlan, ha tetszőleges (</a:t>
            </a:r>
            <a:r>
              <a:rPr lang="hu-HU" sz="1900" dirty="0" err="1"/>
              <a:t>u,v</a:t>
            </a:r>
            <a:r>
              <a:rPr lang="hu-HU" sz="1900" dirty="0"/>
              <a:t>) </a:t>
            </a:r>
            <a:r>
              <a:rPr lang="hu-HU" sz="1900" dirty="0">
                <a:sym typeface="Symbol" panose="05050102010706020507" pitchFamily="18" charset="2"/>
              </a:rPr>
              <a:t></a:t>
            </a:r>
            <a:r>
              <a:rPr lang="hu-HU" sz="1900" dirty="0"/>
              <a:t> E élre </a:t>
            </a:r>
            <a:br>
              <a:rPr lang="hu-HU" sz="1900" dirty="0"/>
            </a:br>
            <a:r>
              <a:rPr lang="hu-HU" sz="1900" dirty="0"/>
              <a:t>(u, v) = (v, u).</a:t>
            </a:r>
          </a:p>
          <a:p>
            <a:r>
              <a:rPr lang="hu-HU" sz="1900" dirty="0"/>
              <a:t>Azaz, ha (u, v) létezik, akkor (v, u) él is létezik, mindkét élt ábrázolni kell!</a:t>
            </a:r>
          </a:p>
          <a:p>
            <a:r>
              <a:rPr lang="hu-HU" sz="1900" b="1" dirty="0"/>
              <a:t>Irányított gráf definíciója:</a:t>
            </a:r>
          </a:p>
          <a:p>
            <a:r>
              <a:rPr lang="hu-HU" sz="1900" dirty="0"/>
              <a:t>A G = (V,E) gráf irányított, ha tetszőleges (u, v); (v, u) </a:t>
            </a:r>
            <a:r>
              <a:rPr lang="hu-HU" sz="1900" dirty="0">
                <a:sym typeface="Symbol" panose="05050102010706020507" pitchFamily="18" charset="2"/>
              </a:rPr>
              <a:t> </a:t>
            </a:r>
            <a:r>
              <a:rPr lang="hu-HU" sz="1900" dirty="0"/>
              <a:t> E élpárra (u, v) </a:t>
            </a:r>
            <a:r>
              <a:rPr lang="hu-HU" sz="1900" dirty="0">
                <a:sym typeface="Symbol" panose="05050102010706020507" pitchFamily="18" charset="2"/>
              </a:rPr>
              <a:t></a:t>
            </a:r>
            <a:r>
              <a:rPr lang="hu-HU" sz="1900" dirty="0"/>
              <a:t> (v, u). Ilyenkor azt mondjuk, hogy az (u, v) él fordítottja a (v, u) él, és viszont.</a:t>
            </a:r>
          </a:p>
          <a:p>
            <a:pPr algn="just">
              <a:lnSpc>
                <a:spcPct val="107000"/>
              </a:lnSpc>
              <a:spcAft>
                <a:spcPts val="400"/>
              </a:spcAft>
            </a:pPr>
            <a:r>
              <a:rPr lang="hu-HU" sz="19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Út definíciója:</a:t>
            </a:r>
          </a:p>
          <a:p>
            <a:pPr algn="just">
              <a:lnSpc>
                <a:spcPct val="107000"/>
              </a:lnSpc>
              <a:spcAft>
                <a:spcPts val="400"/>
              </a:spcAft>
            </a:pPr>
            <a:r>
              <a:rPr lang="hu-HU" sz="19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G = (V,E) gráf csúcsainak egy </a:t>
            </a:r>
            <a:r>
              <a:rPr lang="hu-HU" sz="1900" i="1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</a:t>
            </a:r>
            <a:r>
              <a:rPr lang="hu-HU" sz="19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hu-HU" sz="1900" i="1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hu-HU" sz="19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; u</a:t>
            </a:r>
            <a:r>
              <a:rPr lang="hu-HU" sz="1900" i="1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hu-HU" sz="19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; : : : u</a:t>
            </a:r>
            <a:r>
              <a:rPr lang="hu-HU" sz="1900" i="1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 sz="1900" i="1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</a:t>
            </a:r>
            <a:r>
              <a:rPr lang="hu-HU" sz="19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(n </a:t>
            </a:r>
            <a:r>
              <a:rPr lang="hu-HU" sz="1900" i="1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hu-HU" sz="19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N) sorozata a gráf egy útja, ha tetszőleges i </a:t>
            </a:r>
            <a:r>
              <a:rPr lang="hu-HU" sz="1900" i="1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hu-HU" sz="19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1..n-re (u</a:t>
            </a:r>
            <a:r>
              <a:rPr lang="hu-HU" sz="1900" i="1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hu-HU" sz="1900" i="1" baseline="-25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hu-HU" sz="1900" i="1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hu-HU" sz="1900" i="1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hu-HU" sz="19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9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hu-HU" sz="1900" i="1" baseline="-25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hu-HU" sz="19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hu-HU" sz="1900" i="1" dirty="0">
                <a:effectLst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hu-HU" sz="19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E. Ezek az (u</a:t>
            </a:r>
            <a:r>
              <a:rPr lang="hu-HU" sz="1900" i="1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hu-HU" sz="1900" i="1" baseline="-25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hu-HU" sz="1900" i="1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hu-HU" sz="19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9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hu-HU" sz="1900" i="1" baseline="-25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hu-HU" sz="19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élek az út élei. Az út hossza ilyenkor n, azaz az utat alkotó élek számával egyenlő.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3EC6AAB-E36A-4982-9360-9E400715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7</a:t>
            </a:fld>
            <a:endParaRPr lang="hu-HU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58CD887D-128B-4A7C-95D3-43662DF449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481" y="1447059"/>
            <a:ext cx="2002790" cy="1449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0D8BE27A-8B80-4C97-B981-11BA6FB83B1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158" y="3506124"/>
            <a:ext cx="1916113" cy="159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819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0E8F46-3776-476B-8615-FA1FCD75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10353762" cy="571131"/>
          </a:xfrm>
        </p:spPr>
        <p:txBody>
          <a:bodyPr>
            <a:normAutofit fontScale="90000"/>
          </a:bodyPr>
          <a:lstStyle/>
          <a:p>
            <a:br>
              <a:rPr lang="hu-HU" sz="2800" dirty="0"/>
            </a:br>
            <a:r>
              <a:rPr lang="hu-HU" sz="2800" dirty="0"/>
              <a:t>Ábrázolási módok</a:t>
            </a:r>
            <a:br>
              <a:rPr lang="hu-HU" sz="2800" dirty="0"/>
            </a:br>
            <a:endParaRPr lang="hu-HU" sz="28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F4B1A6-41CB-4F26-B40F-50EEEF4D6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13840"/>
            <a:ext cx="10353762" cy="4277361"/>
          </a:xfrm>
        </p:spPr>
        <p:txBody>
          <a:bodyPr>
            <a:normAutofit/>
          </a:bodyPr>
          <a:lstStyle/>
          <a:p>
            <a:r>
              <a:rPr lang="hu-HU" dirty="0"/>
              <a:t>A gráfábrázolásoknál a G = (V,E) gráfról általában föltesszük, hogy V = {1, … ,n}, ahol</a:t>
            </a:r>
            <a:br>
              <a:rPr lang="hu-HU" dirty="0"/>
            </a:br>
            <a:r>
              <a:rPr lang="hu-HU" dirty="0"/>
              <a:t> n = |V|, azaz hogy a gráf csúcsait egyértelműen azonosítják az 1..n sorszámok.</a:t>
            </a:r>
          </a:p>
          <a:p>
            <a:r>
              <a:rPr lang="hu-HU" dirty="0"/>
              <a:t>Jelölhetjük a gráf csúcsait az angol ábécé kisebtűivel is: a=1…v=26 azonosítják a gráf csúcsait.</a:t>
            </a:r>
          </a:p>
          <a:p>
            <a:r>
              <a:rPr lang="hu-HU" dirty="0"/>
              <a:t>Az ábrázolásainknál, és az ezeken futó algoritmusoknál a hatékonyság miatt nagyon lényeges, hogy a csúcs egyben egy sorszámot is jelent, azaz konstans időben tudunk tetszőleges csúcsot beazonosítani a gráfban.</a:t>
            </a:r>
          </a:p>
          <a:p>
            <a:r>
              <a:rPr lang="hu-HU" dirty="0"/>
              <a:t>Ábrázolási módok:</a:t>
            </a:r>
          </a:p>
          <a:p>
            <a:pPr lvl="1"/>
            <a:r>
              <a:rPr lang="hu-HU" dirty="0"/>
              <a:t>Szöveges megadás</a:t>
            </a:r>
          </a:p>
          <a:p>
            <a:pPr lvl="1"/>
            <a:r>
              <a:rPr lang="hu-HU" dirty="0"/>
              <a:t>Szomszédossági mátrix</a:t>
            </a:r>
          </a:p>
          <a:p>
            <a:pPr lvl="1"/>
            <a:r>
              <a:rPr lang="hu-HU" dirty="0"/>
              <a:t>Szomszédossági lista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A56E28D-1165-4B38-9E76-450A4193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186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6B419C-8030-4D54-8DF7-9DDDA5F7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93072"/>
          </a:xfrm>
        </p:spPr>
        <p:txBody>
          <a:bodyPr>
            <a:normAutofit/>
          </a:bodyPr>
          <a:lstStyle/>
          <a:p>
            <a:r>
              <a:rPr lang="hu-HU" sz="2800" dirty="0"/>
              <a:t>A gráf szöveges megadása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6847BB-2D33-4656-B6E4-61ABE0DF9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00327"/>
            <a:ext cx="10353762" cy="4290874"/>
          </a:xfrm>
        </p:spPr>
        <p:txBody>
          <a:bodyPr/>
          <a:lstStyle/>
          <a:p>
            <a:r>
              <a:rPr lang="hu-HU" dirty="0"/>
              <a:t>Egy gráfot megadhatunk szöveges leírással, vagy rajzzal szemléltethetjük. A tárgy a következő szöveges leírást használja:</a:t>
            </a:r>
          </a:p>
          <a:p>
            <a:r>
              <a:rPr lang="hu-HU" dirty="0"/>
              <a:t>Irányított gráf esete: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pPr marL="36900" indent="0">
              <a:buNone/>
            </a:pPr>
            <a:endParaRPr lang="hu-HU" dirty="0"/>
          </a:p>
          <a:p>
            <a:pPr marL="36900" indent="0">
              <a:buNone/>
            </a:pPr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C88F22A-DDE9-4930-8BE9-57C90F26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8EA8-6962-4B2B-9D2D-5A5BB541366A}" type="slidenum">
              <a:rPr lang="hu-HU" smtClean="0"/>
              <a:t>9</a:t>
            </a:fld>
            <a:endParaRPr lang="hu-HU"/>
          </a:p>
        </p:txBody>
      </p:sp>
      <p:graphicFrame>
        <p:nvGraphicFramePr>
          <p:cNvPr id="7" name="Táblázat 7">
            <a:extLst>
              <a:ext uri="{FF2B5EF4-FFF2-40B4-BE49-F238E27FC236}">
                <a16:creationId xmlns:a16="http://schemas.microsoft.com/office/drawing/2014/main" id="{4BACD4C3-2055-4736-9C91-E7B724F02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978402"/>
              </p:ext>
            </p:extLst>
          </p:nvPr>
        </p:nvGraphicFramePr>
        <p:xfrm>
          <a:off x="1730159" y="2805917"/>
          <a:ext cx="8128000" cy="2334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2575036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73351817"/>
                    </a:ext>
                  </a:extLst>
                </a:gridCol>
              </a:tblGrid>
              <a:tr h="2334253">
                <a:tc>
                  <a:txBody>
                    <a:bodyPr/>
                    <a:lstStyle/>
                    <a:p>
                      <a:r>
                        <a:rPr lang="hu-HU" dirty="0"/>
                        <a:t>Szöveges megadás:</a:t>
                      </a:r>
                    </a:p>
                    <a:p>
                      <a:endParaRPr lang="hu-HU" dirty="0"/>
                    </a:p>
                    <a:p>
                      <a:r>
                        <a:rPr lang="hu-H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hu-H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hu-H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2;4.</a:t>
                      </a:r>
                    </a:p>
                    <a:p>
                      <a:r>
                        <a:rPr lang="hu-H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hu-H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hu-H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4;5.</a:t>
                      </a:r>
                    </a:p>
                    <a:p>
                      <a:r>
                        <a:rPr lang="hu-H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hu-H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hu-H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</a:p>
                    <a:p>
                      <a:r>
                        <a:rPr lang="hu-H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lang="hu-H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hu-H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2;3.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 gráf képe:</a:t>
                      </a:r>
                    </a:p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092513"/>
                  </a:ext>
                </a:extLst>
              </a:tr>
            </a:tbl>
          </a:graphicData>
        </a:graphic>
      </p:graphicFrame>
      <p:pic>
        <p:nvPicPr>
          <p:cNvPr id="10" name="Kép 9">
            <a:extLst>
              <a:ext uri="{FF2B5EF4-FFF2-40B4-BE49-F238E27FC236}">
                <a16:creationId xmlns:a16="http://schemas.microsoft.com/office/drawing/2014/main" id="{5DFC86AC-F6DF-4A37-927A-0AF8FF4E9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917" y="3242569"/>
            <a:ext cx="2075767" cy="162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02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C57CB792BC3953479F2173418FC4537A" ma:contentTypeVersion="2" ma:contentTypeDescription="Új dokumentum létrehozása." ma:contentTypeScope="" ma:versionID="02125c509f094352b09e13382d792e23">
  <xsd:schema xmlns:xsd="http://www.w3.org/2001/XMLSchema" xmlns:xs="http://www.w3.org/2001/XMLSchema" xmlns:p="http://schemas.microsoft.com/office/2006/metadata/properties" xmlns:ns2="858665df-9017-4b81-80d8-d30ba9b6e5ca" targetNamespace="http://schemas.microsoft.com/office/2006/metadata/properties" ma:root="true" ma:fieldsID="f8b0d3feebbf4ebd5b4c9d327fec03e0" ns2:_="">
    <xsd:import namespace="858665df-9017-4b81-80d8-d30ba9b6e5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8665df-9017-4b81-80d8-d30ba9b6e5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23E03F-DC52-4B5F-B6C8-6AC8AD4E7CC5}"/>
</file>

<file path=customXml/itemProps2.xml><?xml version="1.0" encoding="utf-8"?>
<ds:datastoreItem xmlns:ds="http://schemas.openxmlformats.org/officeDocument/2006/customXml" ds:itemID="{69234E1C-41E2-4186-9CCF-629B0A13F81B}"/>
</file>

<file path=customXml/itemProps3.xml><?xml version="1.0" encoding="utf-8"?>
<ds:datastoreItem xmlns:ds="http://schemas.openxmlformats.org/officeDocument/2006/customXml" ds:itemID="{A3831683-6026-495C-91C5-5680FCBCFFA8}"/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2982</Words>
  <Application>Microsoft Office PowerPoint</Application>
  <PresentationFormat>Szélesvásznú</PresentationFormat>
  <Paragraphs>210</Paragraphs>
  <Slides>34</Slides>
  <Notes>0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34</vt:i4>
      </vt:variant>
    </vt:vector>
  </HeadingPairs>
  <TitlesOfParts>
    <vt:vector size="39" baseType="lpstr">
      <vt:lpstr>Calisto MT</vt:lpstr>
      <vt:lpstr>Symbol</vt:lpstr>
      <vt:lpstr>Wingdings 2</vt:lpstr>
      <vt:lpstr>Pala</vt:lpstr>
      <vt:lpstr>Bitkép</vt:lpstr>
      <vt:lpstr>Algoritmusok és adatszerkeztek II.</vt:lpstr>
      <vt:lpstr>Tartalom: Gráfok ábrázolása</vt:lpstr>
      <vt:lpstr>Szorgalmi hf megoldása</vt:lpstr>
      <vt:lpstr>Szorgalmi házi feladat megoldása</vt:lpstr>
      <vt:lpstr>Megoldás, ha szülő pointer is van a Node-ban</vt:lpstr>
      <vt:lpstr>Gráfokkal kapcsolatos alapfogalmak</vt:lpstr>
      <vt:lpstr>Irányítatlan / irányított gráf</vt:lpstr>
      <vt:lpstr> Ábrázolási módok </vt:lpstr>
      <vt:lpstr>A gráf szöveges megadása</vt:lpstr>
      <vt:lpstr>A gráf szöveges megadása</vt:lpstr>
      <vt:lpstr>Gráf ábrázolása a számítógépeken</vt:lpstr>
      <vt:lpstr>Szomszédossági mátrix</vt:lpstr>
      <vt:lpstr>Szomszédossági lista</vt:lpstr>
      <vt:lpstr>Példa – irányított gráf</vt:lpstr>
      <vt:lpstr>Példa – irányítatlan gráf</vt:lpstr>
      <vt:lpstr>Ábrázolással kapcsolatos gyakorló feladatok</vt:lpstr>
      <vt:lpstr>Szomszédossági listás (éllistás) ábrázolás felépítése csúcsmátrixból</vt:lpstr>
      <vt:lpstr>Megoldás struktogramja</vt:lpstr>
      <vt:lpstr>Befok-kifok előállítása szomszédossági listával ábrázolt gráfon</vt:lpstr>
      <vt:lpstr>Megoldás struktogramja</vt:lpstr>
      <vt:lpstr>Transzponált gráf felépítése</vt:lpstr>
      <vt:lpstr>Megoldás struktogramja</vt:lpstr>
      <vt:lpstr>Transzponált gráf felépítése „helyben”</vt:lpstr>
      <vt:lpstr>Az algoritmus működésének szemléltetése</vt:lpstr>
      <vt:lpstr>Az algoritmus működésének szemléltetése</vt:lpstr>
      <vt:lpstr>Megoldás struktogramja</vt:lpstr>
      <vt:lpstr>Különbség gráf</vt:lpstr>
      <vt:lpstr>Különbség gráf</vt:lpstr>
      <vt:lpstr>Megoldás struktogramja</vt:lpstr>
      <vt:lpstr>Komplementer gráf készítése</vt:lpstr>
      <vt:lpstr>Megoldás ötlete</vt:lpstr>
      <vt:lpstr>A megoldás struktogramja</vt:lpstr>
      <vt:lpstr>Szorgalmi házi feladatok</vt:lpstr>
      <vt:lpstr>Szorgalmi házi feladatok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Algoritmusok és adatszerkeztek II.</dc:title>
  <dc:creator>Veszprémi Anna</dc:creator>
  <cp:lastModifiedBy>Veszprémi Anna</cp:lastModifiedBy>
  <cp:revision>87</cp:revision>
  <dcterms:created xsi:type="dcterms:W3CDTF">2020-09-29T23:33:42Z</dcterms:created>
  <dcterms:modified xsi:type="dcterms:W3CDTF">2020-10-08T09:56:59Z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0x010100C57CB792BC3953479F2173418FC4537A</vt:lpwstr>
  </property>
</Properties>
</file>