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16" r:id="rId1"/>
  </p:sldMasterIdLst>
  <p:sldIdLst>
    <p:sldId id="268" r:id="rId2"/>
    <p:sldId id="272" r:id="rId3"/>
    <p:sldId id="269" r:id="rId4"/>
    <p:sldId id="299" r:id="rId5"/>
    <p:sldId id="300" r:id="rId6"/>
    <p:sldId id="301" r:id="rId7"/>
    <p:sldId id="273" r:id="rId8"/>
    <p:sldId id="274" r:id="rId9"/>
    <p:sldId id="275" r:id="rId10"/>
    <p:sldId id="276" r:id="rId11"/>
    <p:sldId id="277" r:id="rId12"/>
    <p:sldId id="279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204E-5E26-4F88-9536-3CB688B65172}" type="datetime1">
              <a:rPr lang="hu-HU" smtClean="0"/>
              <a:t>2020. 10. 14.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269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3BD0-8E26-4590-AB2A-18CA4E1E89BC}" type="datetime1">
              <a:rPr lang="hu-HU" smtClean="0"/>
              <a:t>2020. 10. 14.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897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0A54082-B547-438C-B4FF-D5C54D019536}" type="datetime1">
              <a:rPr lang="hu-HU" smtClean="0"/>
              <a:t>2020. 10. 14.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903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18" r:id="rId1"/>
    <p:sldLayoutId id="2147484617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3.xml"/><Relationship Id="rId7" Type="http://schemas.openxmlformats.org/officeDocument/2006/relationships/slide" Target="slide22.xml"/><Relationship Id="rId12" Type="http://schemas.openxmlformats.org/officeDocument/2006/relationships/slide" Target="slide3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slide" Target="slide35.xml"/><Relationship Id="rId5" Type="http://schemas.openxmlformats.org/officeDocument/2006/relationships/slide" Target="slide14.xml"/><Relationship Id="rId10" Type="http://schemas.openxmlformats.org/officeDocument/2006/relationships/slide" Target="slide32.xml"/><Relationship Id="rId4" Type="http://schemas.openxmlformats.org/officeDocument/2006/relationships/slide" Target="slide7.xml"/><Relationship Id="rId9" Type="http://schemas.openxmlformats.org/officeDocument/2006/relationships/slide" Target="slide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875EEB-9EDE-4369-9F68-68B5F7425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965199"/>
            <a:ext cx="6075552" cy="4918075"/>
          </a:xfrm>
        </p:spPr>
        <p:txBody>
          <a:bodyPr anchor="ctr">
            <a:normAutofit/>
          </a:bodyPr>
          <a:lstStyle/>
          <a:p>
            <a:pPr algn="r"/>
            <a:r>
              <a:rPr lang="hu-HU" sz="5400" dirty="0"/>
              <a:t>Algoritmusok és adatszerkeztek II.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6F8403-F45B-4245-BD76-3C601B9D8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1121" y="965199"/>
            <a:ext cx="2950765" cy="4918075"/>
          </a:xfrm>
        </p:spPr>
        <p:txBody>
          <a:bodyPr anchor="ctr">
            <a:normAutofit/>
          </a:bodyPr>
          <a:lstStyle/>
          <a:p>
            <a:pPr algn="l"/>
            <a:r>
              <a:rPr lang="hu-HU" dirty="0"/>
              <a:t>6. gyakorlat</a:t>
            </a:r>
          </a:p>
          <a:p>
            <a:pPr algn="l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85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6164955F-AE7B-41F8-B0B8-973BDA36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511945"/>
            <a:ext cx="10353762" cy="457200"/>
          </a:xfrm>
        </p:spPr>
        <p:txBody>
          <a:bodyPr>
            <a:normAutofit fontScale="90000"/>
          </a:bodyPr>
          <a:lstStyle/>
          <a:p>
            <a:r>
              <a:rPr lang="hu-HU" sz="2800" dirty="0"/>
              <a:t>Az absztrakt gráf típus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619A808-4BE7-417E-ABBC-AD9240030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180730"/>
            <a:ext cx="10353762" cy="5165325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A fejlécben található típusok jelentése	</a:t>
            </a:r>
          </a:p>
          <a:p>
            <a:r>
              <a:rPr lang="hu-HU" dirty="0"/>
              <a:t>A gráfok absztrakt algoritmusainak leírásához bevezetjük a </a:t>
            </a:r>
            <a:r>
              <a:rPr lang="hu-HU" dirty="0">
                <a:latin typeface="Script MT Bold" panose="03040602040607080904" pitchFamily="66" charset="0"/>
              </a:rPr>
              <a:t>V</a:t>
            </a:r>
            <a:r>
              <a:rPr lang="hu-HU" dirty="0"/>
              <a:t> (</a:t>
            </a:r>
            <a:r>
              <a:rPr lang="hu-HU" dirty="0" err="1"/>
              <a:t>vertex</a:t>
            </a:r>
            <a:r>
              <a:rPr lang="hu-HU" dirty="0"/>
              <a:t>, azaz csúcs) absztrakt típust. A </a:t>
            </a:r>
            <a:r>
              <a:rPr lang="hu-HU" dirty="0">
                <a:latin typeface="Script MT Bold" panose="03040602040607080904" pitchFamily="66" charset="0"/>
              </a:rPr>
              <a:t>V</a:t>
            </a:r>
            <a:r>
              <a:rPr lang="hu-HU" dirty="0"/>
              <a:t> lesz a gráfok csúcsainak absztrakt típusa. Ez egy olyan elemi típus, amelyben mindegyik csúcshoz tetszőlegesen sok, névvel jelölt címke társítható, és mindegyik címkéhez tartozik valamilyen érték.</a:t>
            </a:r>
          </a:p>
          <a:p>
            <a:r>
              <a:rPr lang="hu-HU" dirty="0"/>
              <a:t>A </a:t>
            </a:r>
            <a:r>
              <a:rPr lang="hu-HU" dirty="0">
                <a:latin typeface="Script MT Bold" panose="03040602040607080904" pitchFamily="66" charset="0"/>
              </a:rPr>
              <a:t>V</a:t>
            </a:r>
            <a:r>
              <a:rPr lang="hu-HU" dirty="0"/>
              <a:t> halmazt az algoritmusok implementációiban legtöbbször az N halmaz reprezentálja, egy n csúcsú gráf csúcsait pedig egyszerűen az </a:t>
            </a:r>
            <a:r>
              <a:rPr lang="hu-HU" b="1" dirty="0"/>
              <a:t>1..n</a:t>
            </a:r>
            <a:r>
              <a:rPr lang="hu-HU" dirty="0"/>
              <a:t> vagy a </a:t>
            </a:r>
            <a:r>
              <a:rPr lang="hu-HU" b="1" dirty="0"/>
              <a:t>0..(n-1)</a:t>
            </a:r>
            <a:r>
              <a:rPr lang="hu-HU" dirty="0"/>
              <a:t> halmaz, attól függően, hogy a tömböket egytől vagy nullától kezdve indexeljük. A csúcsokhoz tartozó címkéket  gyakran tömbök reprezentálják. </a:t>
            </a:r>
          </a:p>
          <a:p>
            <a:r>
              <a:rPr lang="hu-HU" dirty="0"/>
              <a:t>d(u), </a:t>
            </a:r>
            <a:r>
              <a:rPr lang="hu-HU" dirty="0" err="1"/>
              <a:t>color</a:t>
            </a:r>
            <a:r>
              <a:rPr lang="hu-HU" dirty="0"/>
              <a:t>(u), </a:t>
            </a:r>
            <a:r>
              <a:rPr lang="hu-HU" dirty="0">
                <a:sym typeface="Symbol" panose="05050102010706020507" pitchFamily="18" charset="2"/>
              </a:rPr>
              <a:t></a:t>
            </a:r>
            <a:r>
              <a:rPr lang="hu-HU" dirty="0"/>
              <a:t>(u) például ilyen címkék a szélességi bejárásban.</a:t>
            </a:r>
          </a:p>
          <a:p>
            <a:r>
              <a:rPr lang="hu-HU" dirty="0"/>
              <a:t>Élek halmaza (</a:t>
            </a:r>
            <a:r>
              <a:rPr lang="hu-HU" dirty="0">
                <a:latin typeface="Script MT Bold" panose="03040602040607080904" pitchFamily="66" charset="0"/>
              </a:rPr>
              <a:t>E</a:t>
            </a:r>
            <a:r>
              <a:rPr lang="hu-HU" dirty="0"/>
              <a:t>)</a:t>
            </a:r>
          </a:p>
          <a:p>
            <a:pPr marL="36900" indent="0">
              <a:buNone/>
            </a:pPr>
            <a:endParaRPr lang="hu-HU" dirty="0"/>
          </a:p>
          <a:p>
            <a:r>
              <a:rPr lang="hu-HU" dirty="0"/>
              <a:t>Gráf típus (</a:t>
            </a:r>
            <a:r>
              <a:rPr lang="hu-HU" dirty="0">
                <a:latin typeface="Script MT Bold" panose="03040602040607080904" pitchFamily="66" charset="0"/>
              </a:rPr>
              <a:t>G</a:t>
            </a:r>
            <a:r>
              <a:rPr lang="hu-HU" dirty="0"/>
              <a:t>)</a:t>
            </a:r>
            <a:br>
              <a:rPr lang="hu-HU" dirty="0"/>
            </a:br>
            <a:br>
              <a:rPr lang="hu-HU" dirty="0"/>
            </a:br>
            <a:endParaRPr lang="hu-HU" dirty="0"/>
          </a:p>
          <a:p>
            <a:pPr marL="36900" indent="0">
              <a:buNone/>
            </a:pPr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C912F23-7F75-4333-838C-DE82FC51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10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825FF23-52E6-48FB-9BDE-C7B4FC91DF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346" y="1135059"/>
            <a:ext cx="185453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498F2F23-DFC1-4D27-92E0-F611A27C39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672" y="4370721"/>
            <a:ext cx="1344434" cy="662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CD7B03BD-249D-4B67-B9C2-9D95F988AAE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44" y="5270794"/>
            <a:ext cx="3917774" cy="904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918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50678266-C128-4340-90C9-FA090EBA8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61" y="538579"/>
            <a:ext cx="9801554" cy="615519"/>
          </a:xfrm>
        </p:spPr>
        <p:txBody>
          <a:bodyPr>
            <a:normAutofit/>
          </a:bodyPr>
          <a:lstStyle/>
          <a:p>
            <a:r>
              <a:rPr lang="hu-HU" sz="2800" dirty="0"/>
              <a:t>Hatékonyság és gráf ábrázolás összefüggése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011FF0A-8925-45D9-B95B-27CCB1E65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8117" y="1358283"/>
            <a:ext cx="7139440" cy="4890118"/>
          </a:xfrm>
        </p:spPr>
        <p:txBody>
          <a:bodyPr>
            <a:normAutofit/>
          </a:bodyPr>
          <a:lstStyle/>
          <a:p>
            <a:r>
              <a:rPr lang="hu-HU" sz="1600" dirty="0"/>
              <a:t>A </a:t>
            </a:r>
            <a:r>
              <a:rPr lang="hu-HU" sz="1600" dirty="0">
                <a:sym typeface="Symbol" panose="05050102010706020507" pitchFamily="18" charset="2"/>
              </a:rPr>
              <a:t> </a:t>
            </a:r>
            <a:r>
              <a:rPr lang="hu-HU" sz="1600" dirty="0"/>
              <a:t>(</a:t>
            </a:r>
            <a:r>
              <a:rPr lang="hu-HU" sz="1600" dirty="0" err="1"/>
              <a:t>u,v</a:t>
            </a:r>
            <a:r>
              <a:rPr lang="hu-HU" sz="1600" dirty="0"/>
              <a:t>) </a:t>
            </a:r>
            <a:r>
              <a:rPr lang="hu-HU" sz="1600" dirty="0">
                <a:sym typeface="Symbol" panose="05050102010706020507" pitchFamily="18" charset="2"/>
              </a:rPr>
              <a:t></a:t>
            </a:r>
            <a:r>
              <a:rPr lang="hu-HU" sz="1600" dirty="0"/>
              <a:t> G.E ciklusban u szomszédjait dolgozza fel az algoritmus. Ez akár minden csúcsra lefutó ciklus lehet. Miért nem szabad úgy elképzelni ezt a ciklust, hogy az élek teljes halmazát bejárva keressük meg az (</a:t>
            </a:r>
            <a:r>
              <a:rPr lang="hu-HU" sz="1600" dirty="0" err="1"/>
              <a:t>u,v</a:t>
            </a:r>
            <a:r>
              <a:rPr lang="hu-HU" sz="1600" dirty="0"/>
              <a:t>) éleket? </a:t>
            </a:r>
            <a:br>
              <a:rPr lang="hu-HU" sz="1600" dirty="0"/>
            </a:br>
            <a:br>
              <a:rPr lang="hu-HU" sz="1600" dirty="0"/>
            </a:br>
            <a:br>
              <a:rPr lang="hu-HU" sz="1600" dirty="0"/>
            </a:br>
            <a:br>
              <a:rPr lang="hu-HU" sz="1600" dirty="0"/>
            </a:br>
            <a:br>
              <a:rPr lang="hu-HU" sz="1600" dirty="0"/>
            </a:br>
            <a:br>
              <a:rPr lang="hu-HU" sz="1600" dirty="0"/>
            </a:br>
            <a:br>
              <a:rPr lang="hu-HU" sz="1600" dirty="0"/>
            </a:br>
            <a:endParaRPr lang="hu-HU" sz="1600" dirty="0"/>
          </a:p>
          <a:p>
            <a:r>
              <a:rPr lang="hu-HU" sz="1600" b="1" dirty="0"/>
              <a:t>Ritka gráf, éllistás ábrázolás: </a:t>
            </a:r>
            <a:br>
              <a:rPr lang="hu-HU" sz="1600" dirty="0"/>
            </a:br>
            <a:r>
              <a:rPr lang="hu-HU" sz="1600" dirty="0"/>
              <a:t>A[u] pointerű egyszerű listát kell bejárnia, ha minden csúcsra lefut, akkor is a műveletigénye csak: </a:t>
            </a:r>
            <a:r>
              <a:rPr lang="hu-HU" sz="1600" dirty="0">
                <a:sym typeface="Symbol" panose="05050102010706020507" pitchFamily="18" charset="2"/>
              </a:rPr>
              <a:t>(m)</a:t>
            </a:r>
          </a:p>
          <a:p>
            <a:r>
              <a:rPr lang="hu-HU" sz="1600" b="1" dirty="0">
                <a:sym typeface="Symbol" panose="05050102010706020507" pitchFamily="18" charset="2"/>
              </a:rPr>
              <a:t>Sűrű gráf, csúcsmátrixos ábrázolás:</a:t>
            </a:r>
            <a:br>
              <a:rPr lang="hu-HU" sz="1600" dirty="0">
                <a:sym typeface="Symbol" panose="05050102010706020507" pitchFamily="18" charset="2"/>
              </a:rPr>
            </a:br>
            <a:r>
              <a:rPr lang="hu-HU" sz="1600" dirty="0">
                <a:sym typeface="Symbol" panose="05050102010706020507" pitchFamily="18" charset="2"/>
              </a:rPr>
              <a:t>u </a:t>
            </a:r>
            <a:r>
              <a:rPr lang="hu-HU" sz="1600" dirty="0" err="1">
                <a:sym typeface="Symbol" panose="05050102010706020507" pitchFamily="18" charset="2"/>
              </a:rPr>
              <a:t>szomszédainak</a:t>
            </a:r>
            <a:r>
              <a:rPr lang="hu-HU" sz="1600" dirty="0">
                <a:sym typeface="Symbol" panose="05050102010706020507" pitchFamily="18" charset="2"/>
              </a:rPr>
              <a:t> feldolgozásához a mátrix u-</a:t>
            </a:r>
            <a:r>
              <a:rPr lang="hu-HU" sz="1600" dirty="0" err="1">
                <a:sym typeface="Symbol" panose="05050102010706020507" pitchFamily="18" charset="2"/>
              </a:rPr>
              <a:t>dik</a:t>
            </a:r>
            <a:r>
              <a:rPr lang="hu-HU" sz="1600" dirty="0">
                <a:sym typeface="Symbol" panose="05050102010706020507" pitchFamily="18" charset="2"/>
              </a:rPr>
              <a:t> sorát járja be, ha minden csúcsra lefut, akkor a műveletigény: (n</a:t>
            </a:r>
            <a:r>
              <a:rPr lang="hu-HU" sz="1600" baseline="30000" dirty="0">
                <a:sym typeface="Symbol" panose="05050102010706020507" pitchFamily="18" charset="2"/>
              </a:rPr>
              <a:t>2</a:t>
            </a:r>
            <a:r>
              <a:rPr lang="hu-HU" sz="1600" dirty="0">
                <a:sym typeface="Symbol" panose="05050102010706020507" pitchFamily="18" charset="2"/>
              </a:rPr>
              <a:t>), de mivel sűrű gráfok esetén az élek száma: m  (n</a:t>
            </a:r>
            <a:r>
              <a:rPr lang="hu-HU" sz="1600" baseline="30000" dirty="0">
                <a:sym typeface="Symbol" panose="05050102010706020507" pitchFamily="18" charset="2"/>
              </a:rPr>
              <a:t>2</a:t>
            </a:r>
            <a:r>
              <a:rPr lang="hu-HU" sz="1600" dirty="0">
                <a:sym typeface="Symbol" panose="05050102010706020507" pitchFamily="18" charset="2"/>
              </a:rPr>
              <a:t>), így ez szintén (m)</a:t>
            </a:r>
            <a:endParaRPr lang="hu-HU" sz="16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1639AB0-604B-4310-9D27-039679E2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11</a:t>
            </a:fld>
            <a:endParaRPr lang="hu-HU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B58210B8-1F09-4ECF-A056-5A4089F72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83" y="1631115"/>
            <a:ext cx="2991405" cy="4093501"/>
          </a:xfrm>
          <a:prstGeom prst="rect">
            <a:avLst/>
          </a:prstGeom>
        </p:spPr>
      </p:pic>
      <p:sp>
        <p:nvSpPr>
          <p:cNvPr id="11" name="Téglalap 10">
            <a:extLst>
              <a:ext uri="{FF2B5EF4-FFF2-40B4-BE49-F238E27FC236}">
                <a16:creationId xmlns:a16="http://schemas.microsoft.com/office/drawing/2014/main" id="{78F1E594-5320-47D2-8659-26AC76E540C9}"/>
              </a:ext>
            </a:extLst>
          </p:cNvPr>
          <p:cNvSpPr/>
          <p:nvPr/>
        </p:nvSpPr>
        <p:spPr>
          <a:xfrm>
            <a:off x="1038687" y="3844031"/>
            <a:ext cx="2654423" cy="1562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8B325756-B6AF-4148-BAF6-F414A2A9ADFC}"/>
              </a:ext>
            </a:extLst>
          </p:cNvPr>
          <p:cNvSpPr/>
          <p:nvPr/>
        </p:nvSpPr>
        <p:spPr>
          <a:xfrm>
            <a:off x="4572000" y="2281561"/>
            <a:ext cx="6578353" cy="14648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Mert akkor egy menet </a:t>
            </a:r>
            <a:r>
              <a:rPr lang="hu-HU" dirty="0">
                <a:sym typeface="Symbol" panose="05050102010706020507" pitchFamily="18" charset="2"/>
              </a:rPr>
              <a:t>(m) lenne.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Ha minden  csúcsra </a:t>
            </a:r>
            <a:r>
              <a:rPr lang="hu-HU" dirty="0" err="1"/>
              <a:t>végrehajtódik</a:t>
            </a:r>
            <a:r>
              <a:rPr lang="hu-HU" dirty="0"/>
              <a:t>: </a:t>
            </a:r>
            <a:r>
              <a:rPr lang="hu-HU" dirty="0">
                <a:sym typeface="Symbol" panose="05050102010706020507" pitchFamily="18" charset="2"/>
              </a:rPr>
              <a:t>(n*m) lenne a szélességi keresés műveletigénye, azaz MT(</a:t>
            </a:r>
            <a:r>
              <a:rPr lang="hu-HU" dirty="0" err="1">
                <a:sym typeface="Symbol" panose="05050102010706020507" pitchFamily="18" charset="2"/>
              </a:rPr>
              <a:t>n,m</a:t>
            </a:r>
            <a:r>
              <a:rPr lang="hu-HU" dirty="0">
                <a:sym typeface="Symbol" panose="05050102010706020507" pitchFamily="18" charset="2"/>
              </a:rPr>
              <a:t>)= (n*m)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ym typeface="Symbol" panose="05050102010706020507" pitchFamily="18" charset="2"/>
              </a:rPr>
              <a:t>Ami sűrű gráf esetén már (n</a:t>
            </a:r>
            <a:r>
              <a:rPr lang="hu-HU" baseline="30000" dirty="0">
                <a:sym typeface="Symbol" panose="05050102010706020507" pitchFamily="18" charset="2"/>
              </a:rPr>
              <a:t>3</a:t>
            </a:r>
            <a:r>
              <a:rPr lang="hu-HU" dirty="0">
                <a:sym typeface="Symbol" panose="05050102010706020507" pitchFamily="18" charset="2"/>
              </a:rPr>
              <a:t>) lépésszámot jelent!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47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B21031-B50A-43BE-B08F-7A3F6716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92163"/>
            <a:ext cx="10353762" cy="690880"/>
          </a:xfrm>
        </p:spPr>
        <p:txBody>
          <a:bodyPr>
            <a:normAutofit/>
          </a:bodyPr>
          <a:lstStyle/>
          <a:p>
            <a:r>
              <a:rPr lang="hu-HU" sz="2400" dirty="0"/>
              <a:t>A csúcsok mely jellemzője (címkéje) hagyható el az algoritmusból (d, </a:t>
            </a:r>
            <a:r>
              <a:rPr lang="hu-HU" sz="2400" dirty="0">
                <a:sym typeface="Symbol" panose="05050102010706020507" pitchFamily="18" charset="2"/>
              </a:rPr>
              <a:t></a:t>
            </a:r>
            <a:r>
              <a:rPr lang="hu-HU" sz="2400" dirty="0"/>
              <a:t>, </a:t>
            </a:r>
            <a:r>
              <a:rPr lang="hu-HU" sz="2400" dirty="0" err="1"/>
              <a:t>color</a:t>
            </a:r>
            <a:r>
              <a:rPr lang="hu-HU" sz="2400" dirty="0"/>
              <a:t>):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4A7B12-F46D-46B7-A72B-BD309C6B2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798636"/>
            <a:ext cx="10353762" cy="4267201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/>
              <a:t>color</a:t>
            </a:r>
            <a:r>
              <a:rPr lang="hu-HU" dirty="0"/>
              <a:t>: általában kihagyható, mivel d(u)=</a:t>
            </a:r>
            <a:r>
              <a:rPr lang="hu-HU" dirty="0">
                <a:sym typeface="Symbol" panose="05050102010706020507" pitchFamily="18" charset="2"/>
              </a:rPr>
              <a:t></a:t>
            </a:r>
            <a:r>
              <a:rPr lang="hu-HU" dirty="0"/>
              <a:t> vizsgálat helyettesíti a </a:t>
            </a:r>
            <a:r>
              <a:rPr lang="hu-HU" dirty="0" err="1"/>
              <a:t>color</a:t>
            </a:r>
            <a:r>
              <a:rPr lang="hu-HU" dirty="0"/>
              <a:t>(u)=</a:t>
            </a:r>
            <a:r>
              <a:rPr lang="hu-HU" dirty="0" err="1"/>
              <a:t>white</a:t>
            </a:r>
            <a:r>
              <a:rPr lang="hu-HU" dirty="0"/>
              <a:t> vizsgálatot. A szürke és fekete szín sokszor helyettesíthető egy színnel (nem mindig!), ha csak azt szeretnénk eldönteni, hogy a csúcs már látókörbe került, vagy sem. Azaz arra használjuk, nehogy többször is bekerüljön a sorba ugyanaz a csúcs, amivel végtelen ciklusba kerülne a bejárás.</a:t>
            </a:r>
          </a:p>
          <a:p>
            <a:r>
              <a:rPr lang="hu-HU" dirty="0">
                <a:sym typeface="Symbol" panose="05050102010706020507" pitchFamily="18" charset="2"/>
              </a:rPr>
              <a:t></a:t>
            </a:r>
            <a:r>
              <a:rPr lang="hu-HU" dirty="0"/>
              <a:t>: a szülő pointer elhagyható, ha nem kell az előállított útvonal a feladathoz.</a:t>
            </a:r>
          </a:p>
          <a:p>
            <a:r>
              <a:rPr lang="hu-HU" dirty="0"/>
              <a:t>d: ha csak a bejárás részét használjuk az algoritmusnak, nem célunk a legrövidebb út hosszának ellőállítása, akkor d elhagyható, de ilyenkor a </a:t>
            </a:r>
            <a:r>
              <a:rPr lang="hu-HU" dirty="0" err="1"/>
              <a:t>color</a:t>
            </a:r>
            <a:r>
              <a:rPr lang="hu-HU" dirty="0"/>
              <a:t> mindenképpen szükséges, és gyakran mindhárom állapot fontos: </a:t>
            </a:r>
            <a:r>
              <a:rPr lang="hu-HU" dirty="0" err="1"/>
              <a:t>white</a:t>
            </a:r>
            <a:r>
              <a:rPr lang="hu-HU" dirty="0"/>
              <a:t>, </a:t>
            </a:r>
            <a:r>
              <a:rPr lang="hu-HU" dirty="0" err="1"/>
              <a:t>grey</a:t>
            </a:r>
            <a:r>
              <a:rPr lang="hu-HU" dirty="0"/>
              <a:t>, </a:t>
            </a:r>
            <a:r>
              <a:rPr lang="hu-HU" dirty="0" err="1"/>
              <a:t>black</a:t>
            </a:r>
            <a:r>
              <a:rPr lang="hu-HU" dirty="0"/>
              <a:t>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A6437CA-680B-487D-BE0F-18943939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30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2D048D-378B-4385-BD13-10C0761B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63" y="305091"/>
            <a:ext cx="10353762" cy="895060"/>
          </a:xfrm>
        </p:spPr>
        <p:txBody>
          <a:bodyPr>
            <a:normAutofit/>
          </a:bodyPr>
          <a:lstStyle/>
          <a:p>
            <a:r>
              <a:rPr lang="hu-HU" sz="2800" dirty="0"/>
              <a:t>Mutassuk be a szélességi bejárás működését a megadott gráfon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18D766-C855-4609-A301-E821E9B2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263" y="4343399"/>
            <a:ext cx="5925561" cy="1743593"/>
          </a:xfrm>
        </p:spPr>
        <p:txBody>
          <a:bodyPr>
            <a:normAutofit/>
          </a:bodyPr>
          <a:lstStyle/>
          <a:p>
            <a:r>
              <a:rPr lang="hu-HU" dirty="0"/>
              <a:t>Kezdőcsúcs legyen  az 1-es csúcs</a:t>
            </a:r>
          </a:p>
          <a:p>
            <a:r>
              <a:rPr lang="hu-HU" b="1" dirty="0"/>
              <a:t>FONTOS: </a:t>
            </a:r>
            <a:r>
              <a:rPr lang="hu-HU" dirty="0"/>
              <a:t>lejátszásnál a csúcs szomszédjait</a:t>
            </a:r>
            <a:br>
              <a:rPr lang="hu-HU" dirty="0"/>
            </a:br>
            <a:r>
              <a:rPr lang="hu-HU" dirty="0"/>
              <a:t>mindig nagyság szerint növekvő sorrendben</a:t>
            </a:r>
            <a:br>
              <a:rPr lang="hu-HU" dirty="0"/>
            </a:br>
            <a:r>
              <a:rPr lang="hu-HU" dirty="0"/>
              <a:t>fogjuk feldolgozni!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DDE5C1F-46C9-4E00-B353-17FB5B79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13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C43884F-7735-418D-B34F-3D35C7E86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397" y="1526343"/>
            <a:ext cx="4095333" cy="2255669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84FE559E-F8A7-466F-9590-6F889BB1C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200" y="1200151"/>
            <a:ext cx="39338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6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18D766-C855-4609-A301-E821E9B2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263" y="665020"/>
            <a:ext cx="5841731" cy="5213713"/>
          </a:xfrm>
        </p:spPr>
        <p:txBody>
          <a:bodyPr>
            <a:normAutofit/>
          </a:bodyPr>
          <a:lstStyle/>
          <a:p>
            <a:r>
              <a:rPr lang="hu-HU" dirty="0"/>
              <a:t>Elindul az algoritmus, feltölti a kezdőértékekkel a gráf csúcsait (a csúcsokhoz tartozó címkéket).</a:t>
            </a:r>
          </a:p>
          <a:p>
            <a:r>
              <a:rPr lang="hu-HU" dirty="0"/>
              <a:t>A sorba betesszük az 1-es csúcsot, színe: szürke.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DDE5C1F-46C9-4E00-B353-17FB5B79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14</a:t>
            </a:fld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9C145BD9-A0CF-4AC0-810C-7FFAEC575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75" y="3164340"/>
            <a:ext cx="6991350" cy="79057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82D25D90-C196-4935-BAED-E0FE30F27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701" y="665020"/>
            <a:ext cx="3548472" cy="1944152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BAB16C42-CC80-4A30-AE4B-E8EED341A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826" y="2070463"/>
            <a:ext cx="2864873" cy="3808270"/>
          </a:xfrm>
          <a:prstGeom prst="rect">
            <a:avLst/>
          </a:prstGeom>
        </p:spPr>
      </p:pic>
      <p:sp>
        <p:nvSpPr>
          <p:cNvPr id="13" name="Téglalap 12">
            <a:extLst>
              <a:ext uri="{FF2B5EF4-FFF2-40B4-BE49-F238E27FC236}">
                <a16:creationId xmlns:a16="http://schemas.microsoft.com/office/drawing/2014/main" id="{5AEC46FA-4B44-4CFD-B083-574B67BC0B59}"/>
              </a:ext>
            </a:extLst>
          </p:cNvPr>
          <p:cNvSpPr/>
          <p:nvPr/>
        </p:nvSpPr>
        <p:spPr>
          <a:xfrm>
            <a:off x="1476103" y="2472004"/>
            <a:ext cx="2603065" cy="12670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 w="28575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9762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Kép 14">
            <a:extLst>
              <a:ext uri="{FF2B5EF4-FFF2-40B4-BE49-F238E27FC236}">
                <a16:creationId xmlns:a16="http://schemas.microsoft.com/office/drawing/2014/main" id="{98EE23F6-0265-4CE6-8C1A-747355A7C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120" y="3647808"/>
            <a:ext cx="6829425" cy="772265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18D766-C855-4609-A301-E821E9B2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263" y="377688"/>
            <a:ext cx="5841731" cy="5501046"/>
          </a:xfrm>
        </p:spPr>
        <p:txBody>
          <a:bodyPr>
            <a:normAutofit/>
          </a:bodyPr>
          <a:lstStyle/>
          <a:p>
            <a:r>
              <a:rPr lang="hu-HU" sz="1800" dirty="0"/>
              <a:t>Kiveszi a sorból az 1-es csúcsot.</a:t>
            </a:r>
          </a:p>
          <a:p>
            <a:r>
              <a:rPr lang="hu-HU" sz="1800" dirty="0"/>
              <a:t>Szomszédok: 2 és 4</a:t>
            </a:r>
          </a:p>
          <a:p>
            <a:r>
              <a:rPr lang="hu-HU" sz="1800" dirty="0"/>
              <a:t>Mindkettő fehér, szürkére színezi őket, d értékük d(1)+1=1, lesz, szülőjük 1.</a:t>
            </a:r>
          </a:p>
          <a:p>
            <a:r>
              <a:rPr lang="hu-HU" sz="1800" dirty="0"/>
              <a:t>2 és 4 bekerülnek a sorba. </a:t>
            </a:r>
          </a:p>
          <a:p>
            <a:r>
              <a:rPr lang="hu-HU" sz="1800" dirty="0"/>
              <a:t>1 színe fekete lesz</a:t>
            </a:r>
          </a:p>
          <a:p>
            <a:endParaRPr lang="hu-HU" sz="18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DDE5C1F-46C9-4E00-B353-17FB5B79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15</a:t>
            </a:fld>
            <a:endParaRPr lang="hu-HU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BAB16C42-CC80-4A30-AE4B-E8EED341A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295" y="2835410"/>
            <a:ext cx="2864873" cy="3808270"/>
          </a:xfrm>
          <a:prstGeom prst="rect">
            <a:avLst/>
          </a:prstGeom>
        </p:spPr>
      </p:pic>
      <p:sp>
        <p:nvSpPr>
          <p:cNvPr id="13" name="Téglalap 12">
            <a:extLst>
              <a:ext uri="{FF2B5EF4-FFF2-40B4-BE49-F238E27FC236}">
                <a16:creationId xmlns:a16="http://schemas.microsoft.com/office/drawing/2014/main" id="{5AEC46FA-4B44-4CFD-B083-574B67BC0B59}"/>
              </a:ext>
            </a:extLst>
          </p:cNvPr>
          <p:cNvSpPr/>
          <p:nvPr/>
        </p:nvSpPr>
        <p:spPr>
          <a:xfrm>
            <a:off x="1369521" y="4420073"/>
            <a:ext cx="2554419" cy="2129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 w="28575"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10654F3-6246-48E5-AD12-1BB568273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119" y="3546098"/>
            <a:ext cx="6829425" cy="904875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A5F60611-7D6D-4D78-B94F-0CC703C0A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8701" y="665020"/>
            <a:ext cx="3548472" cy="194415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A900013E-D8ED-4FCB-9A18-928BFA7C4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8647" y="609600"/>
            <a:ext cx="3682136" cy="199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3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Kép 14">
            <a:extLst>
              <a:ext uri="{FF2B5EF4-FFF2-40B4-BE49-F238E27FC236}">
                <a16:creationId xmlns:a16="http://schemas.microsoft.com/office/drawing/2014/main" id="{7308F802-F5C8-4A8B-81BD-DDB782C62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119" y="3667457"/>
            <a:ext cx="6686618" cy="885954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18D766-C855-4609-A301-E821E9B2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263" y="377688"/>
            <a:ext cx="5841731" cy="5501046"/>
          </a:xfrm>
        </p:spPr>
        <p:txBody>
          <a:bodyPr>
            <a:normAutofit/>
          </a:bodyPr>
          <a:lstStyle/>
          <a:p>
            <a:r>
              <a:rPr lang="hu-HU" sz="1800" dirty="0"/>
              <a:t>Kiveszi a sorból az 2-es csúcsot.</a:t>
            </a:r>
          </a:p>
          <a:p>
            <a:r>
              <a:rPr lang="hu-HU" sz="1800" dirty="0"/>
              <a:t>Szomszédok: 1 és 3</a:t>
            </a:r>
          </a:p>
          <a:p>
            <a:r>
              <a:rPr lang="hu-HU" sz="1800" dirty="0"/>
              <a:t>1 fekete, kész csúcs</a:t>
            </a:r>
          </a:p>
          <a:p>
            <a:r>
              <a:rPr lang="hu-HU" sz="1800" dirty="0"/>
              <a:t>3 fehér: szürkére színezi, d értéke d(2)+1=2, lesz, szülője 2.</a:t>
            </a:r>
          </a:p>
          <a:p>
            <a:r>
              <a:rPr lang="hu-HU" sz="1800" dirty="0"/>
              <a:t>3 bekerül a sorba, 2 színe fekete lesz.</a:t>
            </a:r>
          </a:p>
          <a:p>
            <a:endParaRPr lang="hu-HU" sz="18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DDE5C1F-46C9-4E00-B353-17FB5B79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16</a:t>
            </a:fld>
            <a:endParaRPr lang="hu-HU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BAB16C42-CC80-4A30-AE4B-E8EED341A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295" y="2835410"/>
            <a:ext cx="2864873" cy="3808270"/>
          </a:xfrm>
          <a:prstGeom prst="rect">
            <a:avLst/>
          </a:prstGeom>
        </p:spPr>
      </p:pic>
      <p:sp>
        <p:nvSpPr>
          <p:cNvPr id="13" name="Téglalap 12">
            <a:extLst>
              <a:ext uri="{FF2B5EF4-FFF2-40B4-BE49-F238E27FC236}">
                <a16:creationId xmlns:a16="http://schemas.microsoft.com/office/drawing/2014/main" id="{5AEC46FA-4B44-4CFD-B083-574B67BC0B59}"/>
              </a:ext>
            </a:extLst>
          </p:cNvPr>
          <p:cNvSpPr/>
          <p:nvPr/>
        </p:nvSpPr>
        <p:spPr>
          <a:xfrm>
            <a:off x="1369521" y="4420073"/>
            <a:ext cx="2554419" cy="2129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 w="28575"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900013E-D8ED-4FCB-9A18-928BFA7C4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320" y="549891"/>
            <a:ext cx="3749451" cy="2036127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441DB31C-783D-45EF-A62E-8DAA1514A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565" y="3649357"/>
            <a:ext cx="6943725" cy="12192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E47830D-AA2A-41FE-BE5A-6D3372DBE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7766" y="536863"/>
            <a:ext cx="3828558" cy="206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1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18D766-C855-4609-A301-E821E9B2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263" y="377688"/>
            <a:ext cx="5841731" cy="5501046"/>
          </a:xfrm>
        </p:spPr>
        <p:txBody>
          <a:bodyPr>
            <a:normAutofit/>
          </a:bodyPr>
          <a:lstStyle/>
          <a:p>
            <a:r>
              <a:rPr lang="hu-HU" sz="1800" dirty="0"/>
              <a:t>Kiveszi a sorból az 4-es csúcsot.</a:t>
            </a:r>
          </a:p>
          <a:p>
            <a:r>
              <a:rPr lang="hu-HU" sz="1800" dirty="0"/>
              <a:t>Szomszédok: 1 és 3 és 5</a:t>
            </a:r>
          </a:p>
          <a:p>
            <a:r>
              <a:rPr lang="hu-HU" sz="1800" dirty="0"/>
              <a:t>1 fekete, 3 szürke, </a:t>
            </a:r>
            <a:r>
              <a:rPr lang="hu-HU" sz="1800" dirty="0" err="1"/>
              <a:t>skip</a:t>
            </a:r>
            <a:r>
              <a:rPr lang="hu-HU" sz="1800" dirty="0"/>
              <a:t> ágon fut</a:t>
            </a:r>
          </a:p>
          <a:p>
            <a:r>
              <a:rPr lang="hu-HU" sz="1800" dirty="0"/>
              <a:t>5 fehér: szürkére színezi, d értéke d(4)+1=2, lesz, szülője 4.</a:t>
            </a:r>
          </a:p>
          <a:p>
            <a:r>
              <a:rPr lang="hu-HU" sz="1800" dirty="0"/>
              <a:t>5 bekerül a sorba, 4 színe fekete lesz.</a:t>
            </a:r>
          </a:p>
          <a:p>
            <a:endParaRPr lang="hu-HU" sz="18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DDE5C1F-46C9-4E00-B353-17FB5B79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17</a:t>
            </a:fld>
            <a:endParaRPr lang="hu-HU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BAB16C42-CC80-4A30-AE4B-E8EED341A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95" y="2835410"/>
            <a:ext cx="2864873" cy="3808270"/>
          </a:xfrm>
          <a:prstGeom prst="rect">
            <a:avLst/>
          </a:prstGeom>
        </p:spPr>
      </p:pic>
      <p:sp>
        <p:nvSpPr>
          <p:cNvPr id="13" name="Téglalap 12">
            <a:extLst>
              <a:ext uri="{FF2B5EF4-FFF2-40B4-BE49-F238E27FC236}">
                <a16:creationId xmlns:a16="http://schemas.microsoft.com/office/drawing/2014/main" id="{5AEC46FA-4B44-4CFD-B083-574B67BC0B59}"/>
              </a:ext>
            </a:extLst>
          </p:cNvPr>
          <p:cNvSpPr/>
          <p:nvPr/>
        </p:nvSpPr>
        <p:spPr>
          <a:xfrm>
            <a:off x="1369521" y="4420073"/>
            <a:ext cx="2554419" cy="2129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 w="28575"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41DB31C-783D-45EF-A62E-8DAA1514A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493" y="3518258"/>
            <a:ext cx="6377507" cy="111978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E47830D-AA2A-41FE-BE5A-6D3372DBE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989" y="618331"/>
            <a:ext cx="3616318" cy="194786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83D1205-5F59-490F-882F-B6870A363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427" y="609600"/>
            <a:ext cx="3767441" cy="2074209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261D5A12-A7F5-430B-BCE0-76FDA0ABE2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4309" y="3378061"/>
            <a:ext cx="6862143" cy="139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18D766-C855-4609-A301-E821E9B2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263" y="377688"/>
            <a:ext cx="5841731" cy="5501046"/>
          </a:xfrm>
        </p:spPr>
        <p:txBody>
          <a:bodyPr>
            <a:normAutofit/>
          </a:bodyPr>
          <a:lstStyle/>
          <a:p>
            <a:r>
              <a:rPr lang="hu-HU" sz="1800" dirty="0"/>
              <a:t>Kiveszi a sorból a 3-as csúcsot.</a:t>
            </a:r>
          </a:p>
          <a:p>
            <a:r>
              <a:rPr lang="hu-HU" sz="1800" dirty="0"/>
              <a:t>Szomszédok: 2, 4, 5 és 6</a:t>
            </a:r>
          </a:p>
          <a:p>
            <a:r>
              <a:rPr lang="hu-HU" sz="1800" dirty="0"/>
              <a:t>2 és 4 fekete, 5 szürke: </a:t>
            </a:r>
            <a:r>
              <a:rPr lang="hu-HU" sz="1800" dirty="0" err="1"/>
              <a:t>skip</a:t>
            </a:r>
            <a:r>
              <a:rPr lang="hu-HU" sz="1800" dirty="0"/>
              <a:t> ágon fut</a:t>
            </a:r>
          </a:p>
          <a:p>
            <a:r>
              <a:rPr lang="hu-HU" sz="1800" dirty="0"/>
              <a:t>6 fehér: szürkére színezi, d értéke d(3)+1=3, lesz, szülője 3.</a:t>
            </a:r>
          </a:p>
          <a:p>
            <a:r>
              <a:rPr lang="hu-HU" sz="1800" dirty="0"/>
              <a:t>6 bekerül a sorba, 3 színe fekete lesz.</a:t>
            </a:r>
          </a:p>
          <a:p>
            <a:endParaRPr lang="hu-HU" sz="18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DDE5C1F-46C9-4E00-B353-17FB5B79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18</a:t>
            </a:fld>
            <a:endParaRPr lang="hu-HU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BAB16C42-CC80-4A30-AE4B-E8EED341A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95" y="2835410"/>
            <a:ext cx="2864873" cy="3808270"/>
          </a:xfrm>
          <a:prstGeom prst="rect">
            <a:avLst/>
          </a:prstGeom>
        </p:spPr>
      </p:pic>
      <p:sp>
        <p:nvSpPr>
          <p:cNvPr id="13" name="Téglalap 12">
            <a:extLst>
              <a:ext uri="{FF2B5EF4-FFF2-40B4-BE49-F238E27FC236}">
                <a16:creationId xmlns:a16="http://schemas.microsoft.com/office/drawing/2014/main" id="{5AEC46FA-4B44-4CFD-B083-574B67BC0B59}"/>
              </a:ext>
            </a:extLst>
          </p:cNvPr>
          <p:cNvSpPr/>
          <p:nvPr/>
        </p:nvSpPr>
        <p:spPr>
          <a:xfrm>
            <a:off x="1369521" y="4420073"/>
            <a:ext cx="2554419" cy="2129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 w="28575"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83D1205-5F59-490F-882F-B6870A363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385" y="809256"/>
            <a:ext cx="3437416" cy="189251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261D5A12-A7F5-430B-BCE0-76FDA0ABE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475" y="3531106"/>
            <a:ext cx="6140717" cy="1250257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4114A3E-F121-46E6-AC9B-CBE4B166A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637" y="3429000"/>
            <a:ext cx="6867525" cy="160972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FEE2E16-9180-4046-BB4B-422FFDCF5D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8631" y="762000"/>
            <a:ext cx="3672013" cy="200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8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18D766-C855-4609-A301-E821E9B2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63" y="576371"/>
            <a:ext cx="5841731" cy="5501046"/>
          </a:xfrm>
        </p:spPr>
        <p:txBody>
          <a:bodyPr>
            <a:normAutofit/>
          </a:bodyPr>
          <a:lstStyle/>
          <a:p>
            <a:r>
              <a:rPr lang="hu-HU" sz="1800" dirty="0"/>
              <a:t>Kiveszi a sorból a 5-ös csúcsot.</a:t>
            </a:r>
          </a:p>
          <a:p>
            <a:r>
              <a:rPr lang="hu-HU" sz="1800" dirty="0"/>
              <a:t>Szomszédok: 3, 4 és 6</a:t>
            </a:r>
          </a:p>
          <a:p>
            <a:r>
              <a:rPr lang="hu-HU" sz="1800" dirty="0"/>
              <a:t>3 és 4 fekete, 6 szürke: </a:t>
            </a:r>
            <a:r>
              <a:rPr lang="hu-HU" sz="1800" dirty="0" err="1"/>
              <a:t>skip</a:t>
            </a:r>
            <a:r>
              <a:rPr lang="hu-HU" sz="1800" dirty="0"/>
              <a:t> ágon fut</a:t>
            </a:r>
          </a:p>
          <a:p>
            <a:r>
              <a:rPr lang="hu-HU" sz="1800" dirty="0"/>
              <a:t>d és </a:t>
            </a:r>
            <a:r>
              <a:rPr lang="hu-HU" sz="1800" dirty="0">
                <a:sym typeface="Symbol" panose="05050102010706020507" pitchFamily="18" charset="2"/>
              </a:rPr>
              <a:t></a:t>
            </a:r>
            <a:r>
              <a:rPr lang="hu-HU" sz="1800" dirty="0"/>
              <a:t> értékek nem változnak</a:t>
            </a:r>
          </a:p>
          <a:p>
            <a:r>
              <a:rPr lang="hu-HU" sz="1800" dirty="0"/>
              <a:t>5 színe fekete lesz, a sorba nem kerül új csúcs</a:t>
            </a:r>
          </a:p>
          <a:p>
            <a:endParaRPr lang="hu-HU" sz="18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DDE5C1F-46C9-4E00-B353-17FB5B79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19</a:t>
            </a:fld>
            <a:endParaRPr lang="hu-HU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BAB16C42-CC80-4A30-AE4B-E8EED341A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95" y="2835410"/>
            <a:ext cx="2864873" cy="3808270"/>
          </a:xfrm>
          <a:prstGeom prst="rect">
            <a:avLst/>
          </a:prstGeom>
        </p:spPr>
      </p:pic>
      <p:sp>
        <p:nvSpPr>
          <p:cNvPr id="13" name="Téglalap 12">
            <a:extLst>
              <a:ext uri="{FF2B5EF4-FFF2-40B4-BE49-F238E27FC236}">
                <a16:creationId xmlns:a16="http://schemas.microsoft.com/office/drawing/2014/main" id="{5AEC46FA-4B44-4CFD-B083-574B67BC0B59}"/>
              </a:ext>
            </a:extLst>
          </p:cNvPr>
          <p:cNvSpPr/>
          <p:nvPr/>
        </p:nvSpPr>
        <p:spPr>
          <a:xfrm>
            <a:off x="1369521" y="4420073"/>
            <a:ext cx="2554419" cy="2129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 w="28575"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4114A3E-F121-46E6-AC9B-CBE4B166A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371" y="3664324"/>
            <a:ext cx="6448464" cy="151149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FEE2E16-9180-4046-BB4B-422FFDCF5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779" y="896623"/>
            <a:ext cx="3549232" cy="1938787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5928DE37-C261-4CA0-AB21-865BD9931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4779" y="896623"/>
            <a:ext cx="3652421" cy="198483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1314FB7-7443-4A88-8B32-E81688BC0B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4690" y="3607877"/>
            <a:ext cx="6593247" cy="178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9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686F5CC-A0F5-433F-8A12-BDBFCBA5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r>
              <a:rPr lang="hu-HU" sz="2000" dirty="0"/>
              <a:t>Tartalom:</a:t>
            </a:r>
            <a:br>
              <a:rPr lang="hu-HU" sz="2000" dirty="0"/>
            </a:br>
            <a:r>
              <a:rPr lang="hu-HU" sz="2000" dirty="0"/>
              <a:t>Szélességi keresés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B42A97-CA6C-4AF7-B0B0-AF2A6A71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hu-HU" dirty="0">
                <a:hlinkClick r:id="rId3" action="ppaction://hlinksldjump"/>
              </a:rPr>
              <a:t>Szorgalmi házi feladatok megoldása</a:t>
            </a:r>
            <a:endParaRPr lang="hu-HU" dirty="0"/>
          </a:p>
          <a:p>
            <a:r>
              <a:rPr lang="hu-HU" dirty="0">
                <a:hlinkClick r:id="rId4" action="ppaction://hlinksldjump"/>
              </a:rPr>
              <a:t>Szélességi keresés</a:t>
            </a:r>
            <a:endParaRPr lang="hu-HU" dirty="0">
              <a:hlinkClick r:id="rId5" action="ppaction://hlinksldjump"/>
            </a:endParaRPr>
          </a:p>
          <a:p>
            <a:r>
              <a:rPr lang="hu-HU" dirty="0">
                <a:hlinkClick r:id="rId6" action="ppaction://hlinksldjump"/>
              </a:rPr>
              <a:t>Lejátszás, példa</a:t>
            </a:r>
            <a:endParaRPr lang="hu-HU" dirty="0">
              <a:hlinkClick r:id="rId5" action="ppaction://hlinksldjump"/>
            </a:endParaRPr>
          </a:p>
          <a:p>
            <a:r>
              <a:rPr lang="hu-HU" dirty="0">
                <a:hlinkClick r:id="rId7" action="ppaction://hlinksldjump"/>
              </a:rPr>
              <a:t>Lejátszás, gyakorló feladatok</a:t>
            </a:r>
            <a:endParaRPr lang="hu-HU" dirty="0">
              <a:hlinkClick r:id="rId5" action="ppaction://hlinksldjump"/>
            </a:endParaRPr>
          </a:p>
          <a:p>
            <a:r>
              <a:rPr lang="hu-HU" dirty="0">
                <a:hlinkClick r:id="rId8" action="ppaction://hlinksldjump"/>
              </a:rPr>
              <a:t>Szélességi bejárás szomszédossági listával ábrázolt gráfon</a:t>
            </a:r>
            <a:endParaRPr lang="hu-HU" dirty="0">
              <a:hlinkClick r:id="rId5" action="ppaction://hlinksldjump"/>
            </a:endParaRPr>
          </a:p>
          <a:p>
            <a:r>
              <a:rPr lang="hu-HU" dirty="0">
                <a:hlinkClick r:id="rId9" action="ppaction://hlinksldjump"/>
              </a:rPr>
              <a:t>Út kiírása</a:t>
            </a:r>
            <a:endParaRPr lang="hu-HU" dirty="0">
              <a:hlinkClick r:id="rId5" action="ppaction://hlinksldjump"/>
            </a:endParaRPr>
          </a:p>
          <a:p>
            <a:r>
              <a:rPr lang="hu-HU" dirty="0">
                <a:hlinkClick r:id="rId10" action="ppaction://hlinksldjump"/>
              </a:rPr>
              <a:t>Irányítatlan gráf fa-e?</a:t>
            </a:r>
            <a:endParaRPr lang="hu-HU" dirty="0">
              <a:hlinkClick r:id="rId5" action="ppaction://hlinksldjump"/>
            </a:endParaRPr>
          </a:p>
          <a:p>
            <a:r>
              <a:rPr lang="hu-HU" dirty="0">
                <a:hlinkClick r:id="rId11" action="ppaction://hlinksldjump"/>
              </a:rPr>
              <a:t>Irányítatlan gráf páros-e?</a:t>
            </a:r>
            <a:endParaRPr lang="hu-HU" dirty="0">
              <a:hlinkClick r:id="rId5" action="ppaction://hlinksldjump"/>
            </a:endParaRPr>
          </a:p>
          <a:p>
            <a:r>
              <a:rPr lang="hu-HU" dirty="0">
                <a:hlinkClick r:id="rId12" action="ppaction://hlinksldjump"/>
              </a:rPr>
              <a:t>Szorgalmi házi feladat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DA016A9-6CE8-48D5-A309-EEEFE28E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5867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18D766-C855-4609-A301-E821E9B2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63" y="576371"/>
            <a:ext cx="5841731" cy="5501046"/>
          </a:xfrm>
        </p:spPr>
        <p:txBody>
          <a:bodyPr>
            <a:normAutofit/>
          </a:bodyPr>
          <a:lstStyle/>
          <a:p>
            <a:r>
              <a:rPr lang="hu-HU" sz="1800" dirty="0"/>
              <a:t>Kiveszi a sorból a 6-os csúcsot.</a:t>
            </a:r>
          </a:p>
          <a:p>
            <a:r>
              <a:rPr lang="hu-HU" sz="1800" dirty="0"/>
              <a:t>Szomszédok: 3 és 5</a:t>
            </a:r>
          </a:p>
          <a:p>
            <a:r>
              <a:rPr lang="hu-HU" sz="1800" dirty="0"/>
              <a:t>Mindkettő fekete: </a:t>
            </a:r>
            <a:r>
              <a:rPr lang="hu-HU" sz="1800" dirty="0" err="1"/>
              <a:t>skip</a:t>
            </a:r>
            <a:r>
              <a:rPr lang="hu-HU" sz="1800" dirty="0"/>
              <a:t> ágon fut</a:t>
            </a:r>
          </a:p>
          <a:p>
            <a:r>
              <a:rPr lang="hu-HU" sz="1800" dirty="0"/>
              <a:t>d és </a:t>
            </a:r>
            <a:r>
              <a:rPr lang="hu-HU" sz="1800" dirty="0">
                <a:sym typeface="Symbol" panose="05050102010706020507" pitchFamily="18" charset="2"/>
              </a:rPr>
              <a:t></a:t>
            </a:r>
            <a:r>
              <a:rPr lang="hu-HU" sz="1800" dirty="0"/>
              <a:t> értékek nem változnak</a:t>
            </a:r>
          </a:p>
          <a:p>
            <a:r>
              <a:rPr lang="hu-HU" sz="1800" dirty="0"/>
              <a:t>6 színe fekete lesz, a sorba nem kerül új csúcs</a:t>
            </a:r>
          </a:p>
          <a:p>
            <a:endParaRPr lang="hu-HU" sz="18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DDE5C1F-46C9-4E00-B353-17FB5B79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20</a:t>
            </a:fld>
            <a:endParaRPr lang="hu-HU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BAB16C42-CC80-4A30-AE4B-E8EED341A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95" y="2835410"/>
            <a:ext cx="2864873" cy="3808270"/>
          </a:xfrm>
          <a:prstGeom prst="rect">
            <a:avLst/>
          </a:prstGeom>
        </p:spPr>
      </p:pic>
      <p:sp>
        <p:nvSpPr>
          <p:cNvPr id="13" name="Téglalap 12">
            <a:extLst>
              <a:ext uri="{FF2B5EF4-FFF2-40B4-BE49-F238E27FC236}">
                <a16:creationId xmlns:a16="http://schemas.microsoft.com/office/drawing/2014/main" id="{5AEC46FA-4B44-4CFD-B083-574B67BC0B59}"/>
              </a:ext>
            </a:extLst>
          </p:cNvPr>
          <p:cNvSpPr/>
          <p:nvPr/>
        </p:nvSpPr>
        <p:spPr>
          <a:xfrm>
            <a:off x="1369521" y="4420073"/>
            <a:ext cx="2554419" cy="2129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 w="28575"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928DE37-C261-4CA0-AB21-865BD9931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99" y="984224"/>
            <a:ext cx="3398421" cy="184680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1314FB7-7443-4A88-8B32-E81688BC0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794" y="3787001"/>
            <a:ext cx="6202079" cy="167507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C6611D0-808A-4FF2-AB35-CEF0B8833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854" y="3612577"/>
            <a:ext cx="6699960" cy="2060099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8667FC47-3F5B-4D1C-A79E-96FCE829DF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5159" y="984676"/>
            <a:ext cx="3576699" cy="19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3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18D766-C855-4609-A301-E821E9B2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07" y="1036478"/>
            <a:ext cx="5841731" cy="5501046"/>
          </a:xfrm>
        </p:spPr>
        <p:txBody>
          <a:bodyPr>
            <a:normAutofit/>
          </a:bodyPr>
          <a:lstStyle/>
          <a:p>
            <a:r>
              <a:rPr lang="hu-HU" sz="1800" dirty="0"/>
              <a:t>A sor üres, véget ért a főciklus.</a:t>
            </a:r>
          </a:p>
          <a:p>
            <a:r>
              <a:rPr lang="hu-HU" sz="1800" dirty="0"/>
              <a:t>A csúcsok d és </a:t>
            </a:r>
            <a:r>
              <a:rPr lang="hu-HU" sz="1800" dirty="0">
                <a:sym typeface="Symbol" panose="05050102010706020507" pitchFamily="18" charset="2"/>
              </a:rPr>
              <a:t></a:t>
            </a:r>
            <a:r>
              <a:rPr lang="hu-HU" sz="1800" dirty="0"/>
              <a:t> értékeiből kiolvashatók az eredmények.</a:t>
            </a:r>
          </a:p>
          <a:p>
            <a:r>
              <a:rPr lang="hu-HU" sz="1800" dirty="0"/>
              <a:t>Vizsgáljuk meg a kapott szélességi fát.</a:t>
            </a:r>
          </a:p>
          <a:p>
            <a:pPr marL="36900" indent="0">
              <a:buNone/>
            </a:pPr>
            <a:endParaRPr lang="hu-HU" sz="18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DDE5C1F-46C9-4E00-B353-17FB5B79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21</a:t>
            </a:fld>
            <a:endParaRPr lang="hu-HU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BAB16C42-CC80-4A30-AE4B-E8EED341A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95" y="2835410"/>
            <a:ext cx="2864873" cy="3808270"/>
          </a:xfrm>
          <a:prstGeom prst="rect">
            <a:avLst/>
          </a:prstGeom>
        </p:spPr>
      </p:pic>
      <p:sp>
        <p:nvSpPr>
          <p:cNvPr id="13" name="Téglalap 12">
            <a:extLst>
              <a:ext uri="{FF2B5EF4-FFF2-40B4-BE49-F238E27FC236}">
                <a16:creationId xmlns:a16="http://schemas.microsoft.com/office/drawing/2014/main" id="{5AEC46FA-4B44-4CFD-B083-574B67BC0B59}"/>
              </a:ext>
            </a:extLst>
          </p:cNvPr>
          <p:cNvSpPr/>
          <p:nvPr/>
        </p:nvSpPr>
        <p:spPr>
          <a:xfrm>
            <a:off x="1369521" y="4420073"/>
            <a:ext cx="2554419" cy="2738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 w="28575"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C6611D0-808A-4FF2-AB35-CEF0B8833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748" y="3558238"/>
            <a:ext cx="5991322" cy="1842208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8667FC47-3F5B-4D1C-A79E-96FCE829D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281" y="986332"/>
            <a:ext cx="3388719" cy="184907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8B6F2CE-8118-4547-903E-C68A07F99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438" y="930322"/>
            <a:ext cx="3843973" cy="2112912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76B87B71-DF07-4046-BC54-8325E07E21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5259" y="3429000"/>
            <a:ext cx="6915150" cy="2314575"/>
          </a:xfrm>
          <a:prstGeom prst="rect">
            <a:avLst/>
          </a:prstGeom>
        </p:spPr>
      </p:pic>
      <p:sp>
        <p:nvSpPr>
          <p:cNvPr id="14" name="Ellipszis 13">
            <a:extLst>
              <a:ext uri="{FF2B5EF4-FFF2-40B4-BE49-F238E27FC236}">
                <a16:creationId xmlns:a16="http://schemas.microsoft.com/office/drawing/2014/main" id="{C1F41E99-C1E5-42B7-BA6F-13B069ECB108}"/>
              </a:ext>
            </a:extLst>
          </p:cNvPr>
          <p:cNvSpPr/>
          <p:nvPr/>
        </p:nvSpPr>
        <p:spPr>
          <a:xfrm>
            <a:off x="7030720" y="5972702"/>
            <a:ext cx="2052320" cy="5778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Vége</a:t>
            </a:r>
          </a:p>
        </p:txBody>
      </p:sp>
    </p:spTree>
    <p:extLst>
      <p:ext uri="{BB962C8B-B14F-4D97-AF65-F5344CB8AC3E}">
        <p14:creationId xmlns:p14="http://schemas.microsoft.com/office/powerpoint/2010/main" val="91418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CF16C2-D2EF-4E98-80C2-B8530967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61538"/>
            <a:ext cx="10353762" cy="645825"/>
          </a:xfrm>
        </p:spPr>
        <p:txBody>
          <a:bodyPr>
            <a:normAutofit/>
          </a:bodyPr>
          <a:lstStyle/>
          <a:p>
            <a:r>
              <a:rPr lang="hu-HU" sz="2000" dirty="0"/>
              <a:t>1. gyakorló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92DE57-F7A0-45EC-AEDC-84D367607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90321"/>
            <a:ext cx="10353762" cy="4592954"/>
          </a:xfrm>
        </p:spPr>
        <p:txBody>
          <a:bodyPr/>
          <a:lstStyle/>
          <a:p>
            <a:r>
              <a:rPr lang="hu-HU" dirty="0"/>
              <a:t>Az előző példához hasonlóan mutassuk be a szélességi bejárás algoritmusát az alábbi gráfon:</a:t>
            </a: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r>
              <a:rPr lang="hu-HU" dirty="0"/>
              <a:t>Kezdő csúcs legyen a 4-es.</a:t>
            </a:r>
          </a:p>
          <a:p>
            <a:r>
              <a:rPr lang="hu-HU" dirty="0"/>
              <a:t>Segítség: szelessegi_gyakorlo.xlsx</a:t>
            </a:r>
          </a:p>
          <a:p>
            <a:r>
              <a:rPr lang="hu-HU" dirty="0"/>
              <a:t>Rajzoljuk be a kapott szélességi fát a gráfba.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81CBFEE-A15A-4681-9226-801555A1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22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2C8E063-1C6D-44AD-AA3F-D7F6BCED5C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610" y="2025024"/>
            <a:ext cx="4987814" cy="2111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5745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CF16C2-D2EF-4E98-80C2-B8530967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08750"/>
            <a:ext cx="10353762" cy="516446"/>
          </a:xfrm>
        </p:spPr>
        <p:txBody>
          <a:bodyPr>
            <a:normAutofit/>
          </a:bodyPr>
          <a:lstStyle/>
          <a:p>
            <a:r>
              <a:rPr lang="hu-HU" sz="2000" dirty="0"/>
              <a:t>2. gyakorló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92DE57-F7A0-45EC-AEDC-84D367607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793" y="994299"/>
            <a:ext cx="10536764" cy="4888976"/>
          </a:xfrm>
        </p:spPr>
        <p:txBody>
          <a:bodyPr>
            <a:normAutofit/>
          </a:bodyPr>
          <a:lstStyle/>
          <a:p>
            <a:r>
              <a:rPr lang="hu-HU" sz="1800" dirty="0"/>
              <a:t>Egy ismeretlen gráfon lefuttattuk a szélességi bejárást. A szülő értékek ismertek, az alábbi táblázat szerintiek:</a:t>
            </a:r>
            <a:br>
              <a:rPr lang="hu-HU" sz="1800" dirty="0"/>
            </a:br>
            <a:br>
              <a:rPr lang="hu-HU" sz="1800" dirty="0"/>
            </a:br>
            <a:br>
              <a:rPr lang="hu-HU" sz="1800" dirty="0"/>
            </a:br>
            <a:br>
              <a:rPr lang="hu-HU" sz="1800" dirty="0"/>
            </a:br>
            <a:r>
              <a:rPr lang="hu-HU" sz="1800" dirty="0"/>
              <a:t>Adjuk meg az 5-ös csúcsba vezető utat!</a:t>
            </a:r>
            <a:br>
              <a:rPr lang="hu-HU" sz="1800" dirty="0"/>
            </a:br>
            <a:endParaRPr lang="hu-HU" sz="18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81CBFEE-A15A-4681-9226-801555A1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23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3F3D225-3F47-4338-AF26-555B0EDA2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078" y="1366256"/>
            <a:ext cx="6012301" cy="86896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D0E2DD4-F9B2-4CA6-BBCF-DA767A4CB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50" y="3156513"/>
            <a:ext cx="4850209" cy="1121217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A1AEC3F1-E107-4285-B7E6-421DD122F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49" y="4638396"/>
            <a:ext cx="4895209" cy="884213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9D15D4E9-9F2E-44D9-AA99-1DC4644EC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776" y="2748991"/>
            <a:ext cx="5008884" cy="916658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3970CA2C-2BB3-4980-8F64-A7D343BCE1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228" y="3957360"/>
            <a:ext cx="4895208" cy="916658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727F192F-7B93-44D8-924E-5EC0A195DE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6003" y="5080502"/>
            <a:ext cx="4895208" cy="151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4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54E531-E5D5-4A7E-BAF4-7FA9D7BE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53375"/>
          </a:xfrm>
        </p:spPr>
        <p:txBody>
          <a:bodyPr>
            <a:normAutofit/>
          </a:bodyPr>
          <a:lstStyle/>
          <a:p>
            <a:r>
              <a:rPr lang="hu-HU" sz="1800" dirty="0"/>
              <a:t>3. </a:t>
            </a:r>
            <a:r>
              <a:rPr lang="hu-HU" sz="2000" dirty="0"/>
              <a:t>gyakorló</a:t>
            </a:r>
            <a:r>
              <a:rPr lang="hu-HU" sz="1800" dirty="0"/>
              <a:t>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4DC4F0-F780-47D7-BDBC-2468AF6BB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87263"/>
            <a:ext cx="10353762" cy="4596012"/>
          </a:xfrm>
        </p:spPr>
        <p:txBody>
          <a:bodyPr/>
          <a:lstStyle/>
          <a:p>
            <a:r>
              <a:rPr lang="hu-HU" sz="2000" dirty="0"/>
              <a:t>Egy ismeretlen gráfon lefuttattuk a szélességi bejárást. A szülő értékek ismertek, az alábbi táblázat szerintiek:</a:t>
            </a:r>
            <a:br>
              <a:rPr lang="hu-HU" sz="2000" dirty="0"/>
            </a:br>
            <a:br>
              <a:rPr lang="hu-HU" sz="2000" dirty="0"/>
            </a:br>
            <a:br>
              <a:rPr lang="hu-HU" sz="2000" dirty="0"/>
            </a:br>
            <a:br>
              <a:rPr lang="hu-HU" sz="2000" dirty="0"/>
            </a:br>
            <a:r>
              <a:rPr lang="hu-HU" sz="2000" dirty="0"/>
              <a:t>Rajzoljuk le a szélességi fát!</a:t>
            </a:r>
            <a:br>
              <a:rPr lang="hu-HU" sz="2000" dirty="0"/>
            </a:b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9671481-BFAA-460E-9F66-51A90295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24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71FF1C9-7327-457E-BF6A-309828CAE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503" y="1880606"/>
            <a:ext cx="6012301" cy="86896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8B7B095-9F93-43EE-9F78-09591773F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949" y="3314014"/>
            <a:ext cx="4828297" cy="2693549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AD6BA8F0-F232-44E0-81F3-141734592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682" y="3154216"/>
            <a:ext cx="3522119" cy="316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7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2F8EDE-E83A-4EB9-BAB5-627AAB186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65" y="2231254"/>
            <a:ext cx="4183176" cy="3949082"/>
          </a:xfrm>
        </p:spPr>
        <p:txBody>
          <a:bodyPr>
            <a:normAutofit/>
          </a:bodyPr>
          <a:lstStyle/>
          <a:p>
            <a:r>
              <a:rPr lang="hu-HU" sz="1800" dirty="0"/>
              <a:t>Mi lehetett a fa?</a:t>
            </a:r>
          </a:p>
          <a:p>
            <a:r>
              <a:rPr lang="hu-HU" sz="1800" dirty="0"/>
              <a:t>Több nulla is van a szülő értékek között!</a:t>
            </a:r>
          </a:p>
          <a:p>
            <a:r>
              <a:rPr lang="hu-HU" sz="1800" dirty="0"/>
              <a:t>Csak 6 lehetett a gyökér, mert 2 és 10 nem fordul elő szülőként.</a:t>
            </a:r>
          </a:p>
          <a:p>
            <a:r>
              <a:rPr lang="hu-HU" sz="1800" dirty="0"/>
              <a:t>Azaz nem vezet út a 6-os csúcsból 2 és 10 csúcsokba.</a:t>
            </a:r>
          </a:p>
          <a:p>
            <a:endParaRPr lang="hu-HU" sz="18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FBFB747-7C1D-41C7-AB0B-5E2AA232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25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C2A6BEE-07D9-4EE0-A8E3-8699D52AB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061" y="856534"/>
            <a:ext cx="6464608" cy="1040768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9B7B743F-E587-4946-ADAB-4385DD06A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820" y="2231254"/>
            <a:ext cx="5308715" cy="269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7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0A235B-3E47-4CB9-9B58-08C1783F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08482"/>
          </a:xfrm>
        </p:spPr>
        <p:txBody>
          <a:bodyPr>
            <a:normAutofit/>
          </a:bodyPr>
          <a:lstStyle/>
          <a:p>
            <a:r>
              <a:rPr lang="hu-HU" sz="2000" dirty="0"/>
              <a:t>Készítsük el a szélességi keresés algoritmusát csúcsmátrixos/szomszédossági listás ábrázolásra, tömböket használva d, pi, </a:t>
            </a:r>
            <a:r>
              <a:rPr lang="hu-HU" sz="2000" dirty="0" err="1"/>
              <a:t>color</a:t>
            </a:r>
            <a:r>
              <a:rPr lang="hu-HU" sz="2000" dirty="0"/>
              <a:t> értékekre.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B84C66-CE39-4A1B-8DC6-7D4C49A13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Szomszédossági listás ábrázolással:</a:t>
            </a:r>
          </a:p>
          <a:p>
            <a:pPr lvl="1"/>
            <a:r>
              <a:rPr lang="hu-HU" dirty="0"/>
              <a:t>csúcsok nincsenek ábrázolva, az 1..n természetes számok, azonosítják őket,</a:t>
            </a:r>
          </a:p>
          <a:p>
            <a:pPr lvl="1"/>
            <a:r>
              <a:rPr lang="hu-HU" dirty="0"/>
              <a:t>a szomszédossági listás ábrázolás az A/1:Edge*[n] tömbben van,</a:t>
            </a:r>
          </a:p>
          <a:p>
            <a:pPr lvl="1"/>
            <a:r>
              <a:rPr lang="hu-HU" dirty="0"/>
              <a:t>a csúcsok d értékei a d/1:N[n] tömbben lesznek,</a:t>
            </a:r>
          </a:p>
          <a:p>
            <a:pPr lvl="1"/>
            <a:r>
              <a:rPr lang="hu-HU" dirty="0"/>
              <a:t>a csúcsok </a:t>
            </a:r>
            <a:r>
              <a:rPr lang="hu-HU" dirty="0">
                <a:sym typeface="Symbol" panose="05050102010706020507" pitchFamily="18" charset="2"/>
              </a:rPr>
              <a:t></a:t>
            </a:r>
            <a:r>
              <a:rPr lang="hu-HU" dirty="0"/>
              <a:t> értékei a pi/1:N[n] tömbben lesznek,</a:t>
            </a:r>
          </a:p>
          <a:p>
            <a:pPr lvl="1"/>
            <a:r>
              <a:rPr lang="hu-HU" dirty="0" err="1"/>
              <a:t>color</a:t>
            </a:r>
            <a:r>
              <a:rPr lang="hu-HU" dirty="0"/>
              <a:t>-t nem használjuk.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4176594-3632-4F9A-AB30-D358027F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179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541C8D34-1D9F-4CC7-A821-098CD36D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598" y="495300"/>
            <a:ext cx="10087580" cy="457200"/>
          </a:xfrm>
        </p:spPr>
        <p:txBody>
          <a:bodyPr>
            <a:normAutofit/>
          </a:bodyPr>
          <a:lstStyle/>
          <a:p>
            <a:r>
              <a:rPr lang="hu-HU" sz="2000" b="1" dirty="0"/>
              <a:t>Szélességi keresés szomszédossági listával ábrázolt gráfon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8C1F09B-D688-4A15-BC9F-740E6C1E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27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F4B05E03-6ACD-4206-87EF-7BD115B94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38" y="1133475"/>
            <a:ext cx="7885500" cy="533400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67E7E146-CB0A-444E-B5BB-D154568757A2}"/>
              </a:ext>
            </a:extLst>
          </p:cNvPr>
          <p:cNvSpPr txBox="1"/>
          <p:nvPr/>
        </p:nvSpPr>
        <p:spPr>
          <a:xfrm>
            <a:off x="8862495" y="4204317"/>
            <a:ext cx="2685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Használhatnánk-e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b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d[v] = 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feltétel </a:t>
            </a:r>
            <a:b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helyett a pi[v] = 0 feltételt?</a:t>
            </a:r>
          </a:p>
        </p:txBody>
      </p:sp>
    </p:spTree>
    <p:extLst>
      <p:ext uri="{BB962C8B-B14F-4D97-AF65-F5344CB8AC3E}">
        <p14:creationId xmlns:p14="http://schemas.microsoft.com/office/powerpoint/2010/main" val="312554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5CBB78-F5BF-4D62-AB77-B7C56CCC0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34501"/>
            <a:ext cx="10353762" cy="4956699"/>
          </a:xfrm>
        </p:spPr>
        <p:txBody>
          <a:bodyPr/>
          <a:lstStyle/>
          <a:p>
            <a:r>
              <a:rPr lang="hu-HU" dirty="0"/>
              <a:t>Válasz: nem</a:t>
            </a:r>
          </a:p>
          <a:p>
            <a:r>
              <a:rPr lang="hu-HU" dirty="0"/>
              <a:t>A feltétel azt ellenőrzi, hogy az adott csúccsal találkoztunk-e már.</a:t>
            </a:r>
          </a:p>
          <a:p>
            <a:r>
              <a:rPr lang="hu-HU" dirty="0"/>
              <a:t>Ha a csúcs d(v) = </a:t>
            </a:r>
            <a:r>
              <a:rPr lang="hu-HU" dirty="0">
                <a:sym typeface="Symbol" panose="05050102010706020507" pitchFamily="18" charset="2"/>
              </a:rPr>
              <a:t> , az akkor és csak akkor fordul elő, ha a csúcsot eddig még nem fedeztük fel.</a:t>
            </a:r>
          </a:p>
          <a:p>
            <a:r>
              <a:rPr lang="hu-HU" dirty="0">
                <a:sym typeface="Symbol" panose="05050102010706020507" pitchFamily="18" charset="2"/>
              </a:rPr>
              <a:t>Viszont (v)=0 nem jelenti azt, hogy a csúccsal még nem találkoztunk!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8F5C3DC-CF43-41B7-AFB1-93BF51B5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28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C729F42-CB6E-4F6D-BE49-2755AFAA6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771" y="3077593"/>
            <a:ext cx="6096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48D454-F115-4D1A-9B4A-F2C351A7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10" y="1284303"/>
            <a:ext cx="10353762" cy="686540"/>
          </a:xfrm>
        </p:spPr>
        <p:txBody>
          <a:bodyPr>
            <a:normAutofit/>
          </a:bodyPr>
          <a:lstStyle/>
          <a:p>
            <a:r>
              <a:rPr lang="hu-HU" sz="2000" dirty="0"/>
              <a:t>4. gyakorló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B65144-615C-4E63-9A78-51AEBD63D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308193"/>
            <a:ext cx="10353762" cy="3101267"/>
          </a:xfrm>
        </p:spPr>
        <p:txBody>
          <a:bodyPr/>
          <a:lstStyle/>
          <a:p>
            <a:r>
              <a:rPr lang="hu-HU" dirty="0"/>
              <a:t>Készítsük el a </a:t>
            </a:r>
            <a:r>
              <a:rPr lang="hu-HU" dirty="0" err="1"/>
              <a:t>szálességi</a:t>
            </a:r>
            <a:r>
              <a:rPr lang="hu-HU" dirty="0"/>
              <a:t> bejárás algoritmusát csúcsmátrixszal ábrázolt gráfra.</a:t>
            </a:r>
          </a:p>
          <a:p>
            <a:r>
              <a:rPr lang="hu-HU" dirty="0"/>
              <a:t>Vizsgáljuk meg a kapott algoritmus műveletigényét!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7242F4A-7E2E-439E-AAA0-DD0B9A67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110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F101AC-D129-4FBC-843F-8FE3F45A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492926"/>
            <a:ext cx="10353762" cy="739806"/>
          </a:xfrm>
        </p:spPr>
        <p:txBody>
          <a:bodyPr>
            <a:normAutofit/>
          </a:bodyPr>
          <a:lstStyle/>
          <a:p>
            <a:r>
              <a:rPr lang="hu-HU" sz="1800" b="1" dirty="0"/>
              <a:t>Abszolút nyelő csúcs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6E5FE7-ADA8-4FDB-80B4-6EC10088F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475729"/>
            <a:ext cx="10353762" cy="4441793"/>
          </a:xfrm>
        </p:spPr>
        <p:txBody>
          <a:bodyPr>
            <a:normAutofit/>
          </a:bodyPr>
          <a:lstStyle/>
          <a:p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Abszolút nyelő csúcs keresése irányított gráfban.</a:t>
            </a:r>
          </a:p>
          <a:p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Legyen G=(V,E) egy irányított gráf. Csúcsmátrixszal ábrázolva az A mátrixban. Határozzuk meg van-e abszolút nyelő csúcsa a gráfnak, ha van, adjuk is meg a csúcsot. </a:t>
            </a:r>
          </a:p>
          <a:p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gráf 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csúcsát abszolút nyelőnek nevezzük, ha az 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csúcs befoka 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-1, kifoka pedig 0. Azaz minden más csúcsból létezik 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mutató él, viszont 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ból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nem indul ki egyetlen él sem. </a:t>
            </a:r>
          </a:p>
          <a:p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feladat tehát a következő: egy olyan 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indexű sort kell találni a mátrixban, hogy a sor csak nullát tartalmaz, de ugyanakkor az 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dik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oszlop a főátlót kivéve csupa 1-est tartalmaz. </a:t>
            </a:r>
          </a:p>
          <a:p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Könnyű találni O(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1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műveletigényű algoritmust: keresünk egy csupa nulla sort (ez O(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1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), ha találtunk, ellenőrizzük a megfelelő oszlopot, hogy a főátlót kivéve csupa egyes-e, ez O(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), összességében O(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1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</a:p>
          <a:p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Oldjuk meg O(n) műveletigénnyel!</a:t>
            </a:r>
          </a:p>
          <a:p>
            <a:pPr algn="just">
              <a:lnSpc>
                <a:spcPct val="107000"/>
              </a:lnSpc>
              <a:spcAft>
                <a:spcPts val="400"/>
              </a:spcAft>
            </a:pPr>
            <a:endParaRPr lang="hu-HU" sz="18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DF080E7-1BC5-4FE2-B10A-4704440D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8192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774971-9E49-47A9-9EB9-27874401C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13173"/>
          </a:xfrm>
        </p:spPr>
        <p:txBody>
          <a:bodyPr>
            <a:normAutofit/>
          </a:bodyPr>
          <a:lstStyle/>
          <a:p>
            <a:r>
              <a:rPr lang="hu-HU" sz="2400" dirty="0"/>
              <a:t>Út kiíró algoritmus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995EBE-02A0-435F-93C0-859B07FA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60629"/>
            <a:ext cx="10353762" cy="4530571"/>
          </a:xfrm>
        </p:spPr>
        <p:txBody>
          <a:bodyPr>
            <a:normAutofit/>
          </a:bodyPr>
          <a:lstStyle/>
          <a:p>
            <a:r>
              <a:rPr lang="hu-HU" sz="1800" dirty="0"/>
              <a:t>A csúcsokat 1..n azonosítja, szülő értékeket egy pi/1:N[n] tömb, s a kezdőcsúcs, u pedig az a csúcs, amelybe az utat ki akarjuk íratni. Figyeljünk a következőkre: u=s előfordulhat, illetve lehet, hogy a bejárás nem talált utat az u csúcsba, ekkor az algoritmus azt írja ki, hogy „Nincs út.” Az úton a csúcsok közé írjunk egy „</a:t>
            </a:r>
            <a:r>
              <a:rPr lang="hu-HU" sz="1800" dirty="0">
                <a:sym typeface="Symbol" panose="05050102010706020507" pitchFamily="18" charset="2"/>
              </a:rPr>
              <a:t></a:t>
            </a:r>
            <a:r>
              <a:rPr lang="hu-HU" sz="1800" dirty="0"/>
              <a:t>” karaktert.</a:t>
            </a:r>
          </a:p>
          <a:p>
            <a:r>
              <a:rPr lang="hu-HU" sz="1800" dirty="0"/>
              <a:t>Rekurzív változat:</a:t>
            </a:r>
            <a:br>
              <a:rPr lang="hu-HU" sz="1800" dirty="0"/>
            </a:br>
            <a:br>
              <a:rPr lang="hu-HU" sz="1800" dirty="0"/>
            </a:br>
            <a:br>
              <a:rPr lang="hu-HU" sz="1800" dirty="0"/>
            </a:br>
            <a:br>
              <a:rPr lang="hu-HU" sz="1800" dirty="0"/>
            </a:br>
            <a:br>
              <a:rPr lang="hu-HU" sz="1800" dirty="0"/>
            </a:br>
            <a:br>
              <a:rPr lang="hu-HU" sz="1800" dirty="0"/>
            </a:br>
            <a:br>
              <a:rPr lang="hu-HU" sz="1800" dirty="0"/>
            </a:br>
            <a:br>
              <a:rPr lang="hu-HU" sz="1800" dirty="0"/>
            </a:br>
            <a:endParaRPr lang="hu-HU" sz="1800" dirty="0"/>
          </a:p>
          <a:p>
            <a:r>
              <a:rPr lang="hu-HU" sz="1800" dirty="0"/>
              <a:t>Gyakorló feladatként készítsük el az iteratív változatot (verem segítségével)!</a:t>
            </a:r>
          </a:p>
          <a:p>
            <a:endParaRPr lang="hu-HU" sz="1800" dirty="0"/>
          </a:p>
          <a:p>
            <a:endParaRPr lang="hu-HU" sz="18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3693093-E830-4F42-8A42-7556A1C1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30</a:t>
            </a:fld>
            <a:endParaRPr lang="hu-HU"/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CD3798F4-5918-4FED-BF4F-04F6C9323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015" y="3060989"/>
            <a:ext cx="48577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6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FF759E-A7A0-47EB-9CB8-4A61BC13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04240"/>
          </a:xfrm>
        </p:spPr>
        <p:txBody>
          <a:bodyPr>
            <a:normAutofit/>
          </a:bodyPr>
          <a:lstStyle/>
          <a:p>
            <a:r>
              <a:rPr lang="hu-HU" sz="2400" dirty="0"/>
              <a:t>Szélességi kereséssel megoldható feladatok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61C510-E1A3-401A-9757-21A463A2D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Számos gráfokkal kapcsolatos feladat megoldásának alapja lehet a szélességi bejárás.</a:t>
            </a:r>
            <a:br>
              <a:rPr lang="hu-HU" dirty="0"/>
            </a:br>
            <a:r>
              <a:rPr lang="hu-HU" dirty="0"/>
              <a:t>Nézzünk meg példaként néhány ilyen feladatot:</a:t>
            </a:r>
          </a:p>
          <a:p>
            <a:pPr lvl="1"/>
            <a:r>
              <a:rPr lang="hu-HU" dirty="0"/>
              <a:t>Adott egy tetszőleges irányítatlan gráf, döntsük el, hogy fa-e!</a:t>
            </a:r>
          </a:p>
          <a:p>
            <a:pPr lvl="1"/>
            <a:r>
              <a:rPr lang="hu-HU" dirty="0"/>
              <a:t>Adott egy tetszőleges irányítatlan, összefüggő gráf, döntsük el, hogy páros-e!</a:t>
            </a:r>
          </a:p>
          <a:p>
            <a:pPr lvl="1"/>
            <a:r>
              <a:rPr lang="hu-HU" dirty="0"/>
              <a:t>Adott egy tetszőleges irányítatlan gráf, döntsük el, hogy páros-e! A gráf nem biztos, hogy összefüggő!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77789AF-FFC9-40C7-B1A1-44C1FDFC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6343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47F065-6014-4436-99A1-F252BDD0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80720"/>
          </a:xfrm>
        </p:spPr>
        <p:txBody>
          <a:bodyPr>
            <a:normAutofit/>
          </a:bodyPr>
          <a:lstStyle/>
          <a:p>
            <a:r>
              <a:rPr lang="hu-HU" sz="2000" dirty="0"/>
              <a:t>Irányítatlan gráf fa-e?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E627F3-B8BA-482E-9B80-0608344C2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90321"/>
            <a:ext cx="10353762" cy="4500880"/>
          </a:xfrm>
        </p:spPr>
        <p:txBody>
          <a:bodyPr/>
          <a:lstStyle/>
          <a:p>
            <a:r>
              <a:rPr lang="hu-HU" dirty="0"/>
              <a:t>A csúcsokat 1..n azonosítja, a gráf az A/1:Edge*[n] tömbben van ábrázolva. Csak a </a:t>
            </a:r>
            <a:r>
              <a:rPr lang="hu-HU" dirty="0" err="1"/>
              <a:t>color</a:t>
            </a:r>
            <a:r>
              <a:rPr lang="hu-HU" dirty="0"/>
              <a:t>-t fogjuk használni. Legyen szín={</a:t>
            </a:r>
            <a:r>
              <a:rPr lang="hu-HU" dirty="0" err="1"/>
              <a:t>white,grey,black</a:t>
            </a:r>
            <a:r>
              <a:rPr lang="hu-HU" dirty="0"/>
              <a:t>} típus.</a:t>
            </a:r>
          </a:p>
          <a:p>
            <a:r>
              <a:rPr lang="hu-HU" dirty="0"/>
              <a:t>Fának tekintjük azt az irányítatlan gráfot, amely összefüggő és nem tartalmaz kört. Tehát ezt a két tulajdonságot kell ellenőriznünk.</a:t>
            </a:r>
          </a:p>
          <a:p>
            <a:r>
              <a:rPr lang="hu-HU" dirty="0"/>
              <a:t>Felmerül a következő egyszerű ötlet: nincs is szükség bejárásra, tudjuk, hogy n csúcsa van a gráfnak, számoljuk hát meg az éleket, n-1 él esetén nem lehet benne kör. </a:t>
            </a:r>
          </a:p>
          <a:p>
            <a:r>
              <a:rPr lang="hu-HU" dirty="0"/>
              <a:t>Jó ez?</a:t>
            </a:r>
          </a:p>
          <a:p>
            <a:r>
              <a:rPr lang="hu-HU" dirty="0"/>
              <a:t>Sajnos ez nem teljesen igaz, mert nem tudjuk, </a:t>
            </a:r>
            <a:br>
              <a:rPr lang="hu-HU" dirty="0"/>
            </a:br>
            <a:r>
              <a:rPr lang="hu-HU" dirty="0"/>
              <a:t>hogy a gráf összefüggő-e. Itt van egy egyszerű </a:t>
            </a:r>
            <a:br>
              <a:rPr lang="hu-HU" dirty="0"/>
            </a:br>
            <a:r>
              <a:rPr lang="hu-HU" dirty="0"/>
              <a:t>példa 6 csúcsra, a gráf 5 élt tartalmaz, és nem fa.</a:t>
            </a:r>
          </a:p>
          <a:p>
            <a:pPr marL="36900" indent="0">
              <a:buNone/>
            </a:pPr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45BFC71-226D-47AD-92BB-2DD86F0E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32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69933ED-65A9-44EA-8452-3B312D807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490" y="4046480"/>
            <a:ext cx="25336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rtalom helye 5">
            <a:extLst>
              <a:ext uri="{FF2B5EF4-FFF2-40B4-BE49-F238E27FC236}">
                <a16:creationId xmlns:a16="http://schemas.microsoft.com/office/drawing/2014/main" id="{638B9B93-307F-40E4-95FB-EBAC5247B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450697"/>
            <a:ext cx="10353762" cy="5391150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1600" dirty="0"/>
              <a:t>Be kell járnunk tehát a gráfot, meg kell vizsgálni, hogy bejárás közben találunk-e kört létrehozó élt, ha nem találkoztunk ilyen éllel, akkor végül még azt kell ellenőrizni, hogy mindegyik csúcsot meglátogattuk-e.</a:t>
            </a:r>
          </a:p>
          <a:p>
            <a:r>
              <a:rPr lang="hu-HU" sz="1600" dirty="0"/>
              <a:t>Kör észlelése bejárás közben:</a:t>
            </a:r>
          </a:p>
          <a:p>
            <a:endParaRPr lang="hu-HU" sz="1600" dirty="0"/>
          </a:p>
          <a:p>
            <a:endParaRPr lang="hu-HU" sz="1600" dirty="0"/>
          </a:p>
          <a:p>
            <a:endParaRPr lang="hu-HU" sz="1600" dirty="0"/>
          </a:p>
          <a:p>
            <a:endParaRPr lang="hu-HU" sz="1600" dirty="0"/>
          </a:p>
          <a:p>
            <a:endParaRPr lang="hu-HU" sz="1600" dirty="0"/>
          </a:p>
          <a:p>
            <a:endParaRPr lang="hu-HU" sz="1600" dirty="0"/>
          </a:p>
          <a:p>
            <a:endParaRPr lang="hu-HU" sz="1600" dirty="0"/>
          </a:p>
          <a:p>
            <a:endParaRPr lang="hu-HU" sz="1600" dirty="0"/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Tehát egy (</a:t>
            </a:r>
            <a:r>
              <a:rPr lang="hu-H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u,v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él feldolgozása közben azt kell figyelni majd, hogy </a:t>
            </a:r>
            <a:r>
              <a:rPr lang="hu-H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szin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[v] = </a:t>
            </a:r>
            <a:r>
              <a:rPr lang="hu-H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grey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Ez például egy olyan feladat, ahol két szín nem lenne elég, szükség van a háromféle színre. Megjegyezzük, hogy két szín elég abban az esetben, ha a szülőt nyilvántartó 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tömböt még betesszük az algoritmusba, ekkor (</a:t>
            </a:r>
            <a:r>
              <a:rPr lang="hu-H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u,v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él kört hoz létre, ha </a:t>
            </a:r>
            <a:r>
              <a:rPr lang="hu-H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szin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[v] 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white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és v 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[u].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Azt, hogy minden csúcsot meglátogattunk-e, egyszerű számlálással fogjuk ellenőrizni: bevezetünk egy számlálót. mely a feldolgozott csúcsokat megszámolja. Ha ez végül n, akkor minden csúcsot feldolgoztunk.</a:t>
            </a:r>
          </a:p>
          <a:p>
            <a:endParaRPr lang="hu-HU" sz="1600" dirty="0"/>
          </a:p>
          <a:p>
            <a:endParaRPr lang="hu-HU" sz="16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AF518C8-2796-489F-9445-14D0CF76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33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5D705BC4-ADA8-4FB3-BBD8-054870A05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40" y="1502316"/>
            <a:ext cx="7229584" cy="277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0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F629E7D5-2CE1-4BE1-8060-33FCDFAE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21579"/>
            <a:ext cx="10353762" cy="376042"/>
          </a:xfrm>
        </p:spPr>
        <p:txBody>
          <a:bodyPr>
            <a:noAutofit/>
          </a:bodyPr>
          <a:lstStyle/>
          <a:p>
            <a:r>
              <a:rPr lang="hu-HU" sz="2000" dirty="0"/>
              <a:t>A megoldás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2E1BF40-DD53-4D18-8F1C-C18C777D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34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A8DB94B-1984-46FD-9128-6CACD85FD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71" y="1083076"/>
            <a:ext cx="9414320" cy="526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76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47F065-6014-4436-99A1-F252BDD0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1800" dirty="0"/>
              <a:t>Adott egy irányítatlan összefüggő gráf, döntsük el a szélességi bejárás segítségével, hogy a gráf páros gráf-e.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E627F3-B8BA-482E-9B80-0608344C2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19225"/>
            <a:ext cx="10487630" cy="4962525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hu-HU" sz="1800" dirty="0"/>
              <a:t>Egy irányítatlan G=(V,E) gráfot akkor nevezünk párosnak, ha a gráf csúcsait </a:t>
            </a:r>
            <a:br>
              <a:rPr lang="hu-HU" sz="1800" dirty="0"/>
            </a:br>
            <a:r>
              <a:rPr lang="hu-HU" sz="1800" dirty="0"/>
              <a:t>két halmazba ( V=A</a:t>
            </a:r>
            <a:r>
              <a:rPr lang="hu-HU" sz="1800" dirty="0">
                <a:sym typeface="Symbol" panose="05050102010706020507" pitchFamily="18" charset="2"/>
              </a:rPr>
              <a:t></a:t>
            </a:r>
            <a:r>
              <a:rPr lang="hu-HU" sz="1800" dirty="0"/>
              <a:t>B ) tudjuk osztani úgy, hogy tetszőleges (</a:t>
            </a:r>
            <a:r>
              <a:rPr lang="hu-HU" sz="1800" dirty="0" err="1"/>
              <a:t>u,v</a:t>
            </a:r>
            <a:r>
              <a:rPr lang="hu-HU" sz="1800" dirty="0"/>
              <a:t>) él esetén </a:t>
            </a:r>
            <a:br>
              <a:rPr lang="hu-HU" sz="1800" dirty="0"/>
            </a:br>
            <a:r>
              <a:rPr lang="hu-HU" sz="1800" dirty="0"/>
              <a:t>az él végpontjai nem esnek ugyanabba a halmazba, azaz u </a:t>
            </a:r>
            <a:r>
              <a:rPr lang="hu-HU" sz="1800" dirty="0">
                <a:sym typeface="Symbol" panose="05050102010706020507" pitchFamily="18" charset="2"/>
              </a:rPr>
              <a:t></a:t>
            </a:r>
            <a:r>
              <a:rPr lang="hu-HU" sz="1800" dirty="0"/>
              <a:t> A esetén v </a:t>
            </a:r>
            <a:r>
              <a:rPr lang="hu-HU" sz="1800" dirty="0">
                <a:sym typeface="Symbol" panose="05050102010706020507" pitchFamily="18" charset="2"/>
              </a:rPr>
              <a:t></a:t>
            </a:r>
            <a:r>
              <a:rPr lang="hu-HU" sz="1800" dirty="0"/>
              <a:t> B, </a:t>
            </a:r>
            <a:br>
              <a:rPr lang="hu-HU" sz="1800" dirty="0"/>
            </a:br>
            <a:r>
              <a:rPr lang="hu-HU" sz="1800" dirty="0"/>
              <a:t>vagy fordítva.</a:t>
            </a:r>
          </a:p>
          <a:p>
            <a:r>
              <a:rPr lang="hu-HU" sz="1800" dirty="0"/>
              <a:t>Elsőként tegyük fel, hogy a gráf összefüggő (ez nem szükséges feltétele a </a:t>
            </a:r>
            <a:br>
              <a:rPr lang="hu-HU" sz="1800" dirty="0"/>
            </a:br>
            <a:r>
              <a:rPr lang="hu-HU" sz="1800" dirty="0"/>
              <a:t>párosságnak). Szélességi bejárást fogunk használni. </a:t>
            </a:r>
          </a:p>
          <a:p>
            <a:r>
              <a:rPr lang="hu-HU" sz="1800" dirty="0"/>
              <a:t>Három színnel színezzük a gráf csúcsait, kezdetben mindegyik fehér. Amikor </a:t>
            </a:r>
            <a:br>
              <a:rPr lang="hu-HU" sz="1800" dirty="0"/>
            </a:br>
            <a:r>
              <a:rPr lang="hu-HU" sz="1800" dirty="0"/>
              <a:t>egy csúcs látókörbe kerül, piros vagy kék színű lesz, attól függően, hogy milyen színű az a csúcs, amelynek szomszédjaként rátaláltunk. </a:t>
            </a:r>
          </a:p>
          <a:p>
            <a:r>
              <a:rPr lang="hu-HU" sz="1800" dirty="0"/>
              <a:t>A szomszédok vizsgálatánál pedig ellenőrizni kell, hogy nincs-e ugyanolyan színű szomszéd, mint az éppen kiterjesztett csúcs színe, mert ez azt jelentené, hogy a gráf nem páros. </a:t>
            </a:r>
          </a:p>
          <a:p>
            <a:r>
              <a:rPr lang="hu-HU" sz="1800" dirty="0"/>
              <a:t>Az algoritmus páros gráf esetén megad egy lehetséges osztályozást is a csúcsokon: „A” lesz például a kék csúcsok halmaza, „B” pedig a piros csúcsoké.</a:t>
            </a:r>
          </a:p>
          <a:p>
            <a:r>
              <a:rPr lang="hu-HU" sz="1800" dirty="0"/>
              <a:t>A színeket a 0,1,2 egészekkel fogjuk ábrázolni. Csak a </a:t>
            </a:r>
            <a:r>
              <a:rPr lang="hu-HU" sz="1800" dirty="0" err="1"/>
              <a:t>color</a:t>
            </a:r>
            <a:r>
              <a:rPr lang="hu-HU" sz="1800" dirty="0"/>
              <a:t>-t használjuk, d, </a:t>
            </a:r>
            <a:r>
              <a:rPr lang="hu-HU" sz="1800" dirty="0">
                <a:sym typeface="Symbol" panose="05050102010706020507" pitchFamily="18" charset="2"/>
              </a:rPr>
              <a:t></a:t>
            </a:r>
            <a:r>
              <a:rPr lang="hu-HU" sz="1800" dirty="0"/>
              <a:t> nem lesz.</a:t>
            </a:r>
          </a:p>
          <a:p>
            <a:r>
              <a:rPr lang="hu-HU" sz="1800" dirty="0"/>
              <a:t>Ábrázolástól függetlenül, az absztrakt gráf típuson oldjuk meg a feladatot.</a:t>
            </a:r>
          </a:p>
          <a:p>
            <a:endParaRPr lang="hu-HU" sz="18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45BFC71-226D-47AD-92BB-2DD86F0E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35</a:t>
            </a:fld>
            <a:endParaRPr lang="hu-HU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A9E4B704-93CD-4A19-B42B-6FD746B80A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955" y="1308270"/>
            <a:ext cx="1794828" cy="2162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713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F629E7D5-2CE1-4BE1-8060-33FCDFAE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21579"/>
            <a:ext cx="10353762" cy="376042"/>
          </a:xfrm>
        </p:spPr>
        <p:txBody>
          <a:bodyPr>
            <a:noAutofit/>
          </a:bodyPr>
          <a:lstStyle/>
          <a:p>
            <a:r>
              <a:rPr lang="hu-HU" sz="2000" dirty="0"/>
              <a:t>A megoldás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2E1BF40-DD53-4D18-8F1C-C18C777D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36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4CDFBA4-5064-4B4B-A64F-A91E491D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1138237"/>
            <a:ext cx="85248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26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CFE481-160B-41AA-8155-7DD6F524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39806"/>
          </a:xfrm>
        </p:spPr>
        <p:txBody>
          <a:bodyPr>
            <a:normAutofit/>
          </a:bodyPr>
          <a:lstStyle/>
          <a:p>
            <a:r>
              <a:rPr lang="hu-HU" sz="2000" dirty="0"/>
              <a:t>Vizsgáljuk meg úgy a </a:t>
            </a:r>
            <a:r>
              <a:rPr lang="hu-HU" sz="2000" dirty="0" err="1"/>
              <a:t>párosságot</a:t>
            </a:r>
            <a:r>
              <a:rPr lang="hu-HU" sz="2000" dirty="0"/>
              <a:t>, hogy nem tudjuk a gráfról, hogy összefüggő-e.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341881-70B1-4B07-8597-181B8BDFD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47061"/>
            <a:ext cx="10353762" cy="472292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Ha a gráf nem összefüggő, akkor összefüggő komponensekből áll. Ha minden egyes komponenst megvizsgálunk az előbbi módszerrel, és ha mindegyik páros, a gráf páros.</a:t>
            </a:r>
          </a:p>
          <a:p>
            <a:r>
              <a:rPr lang="hu-HU" dirty="0"/>
              <a:t>Két szintre bontjuk az algoritmust, a szélességi bejárást egy külön algoritmusba kiemeljük. </a:t>
            </a:r>
          </a:p>
          <a:p>
            <a:r>
              <a:rPr lang="hu-HU" dirty="0"/>
              <a:t>A megoldás felső szintje gondoskodik a kezdeti fehér szín beállításról minden csúcsra. Majd összefüggő komponensenként megvizsgálja, hogy páros-e a komponens vagy sem, és ezt összegzi. Ezt úgy fogja csinálni, hogy sorba veszi a csúcsokat, és ha fehér színűt talál, akkor az egy még nem feldolgozott komponens egy tetszőleges csúcsa: elindít belőle egy színezést, hogy megvizsgálja páros-e.</a:t>
            </a:r>
          </a:p>
          <a:p>
            <a:r>
              <a:rPr lang="hu-HU" dirty="0"/>
              <a:t>A színezés a szélességi bejárást használja. Az összefüggő komponens bármely csúcsából indítható, megpróbálja piros/kék színekkel kiszínezni a komponens csúcsait. Igazzal vagy hamissal tér vissza aszerint, hogy sikeres volt-e a színezés, vagy nem. </a:t>
            </a:r>
          </a:p>
          <a:p>
            <a:r>
              <a:rPr lang="hu-HU" dirty="0"/>
              <a:t>Visszatérve a felső szintű algoritmusba, ha a komponens páros volt, mehet tovább a csúcsok felsorolása: ha van még fehér csúcs, abból indul egy újabb szélességi színezés. Ha viszont a megvizsgált a komponens nem páros, az algoritmus leáll és nemleges választ ad.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7B55C40-3005-4A3F-873A-7A894C05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814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F629E7D5-2CE1-4BE1-8060-33FCDFAE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916" y="767809"/>
            <a:ext cx="1882672" cy="376042"/>
          </a:xfrm>
        </p:spPr>
        <p:txBody>
          <a:bodyPr>
            <a:noAutofit/>
          </a:bodyPr>
          <a:lstStyle/>
          <a:p>
            <a:pPr algn="l"/>
            <a:r>
              <a:rPr lang="hu-HU" sz="2000" dirty="0"/>
              <a:t>A megoldás: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2E1BF40-DD53-4D18-8F1C-C18C777D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38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ECBFB6C-9E67-4929-A5F1-9474EEA64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116" y="502534"/>
            <a:ext cx="5060318" cy="2587403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CB98E8C3-73C9-45D8-A872-C473D3510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835" y="3213350"/>
            <a:ext cx="7513375" cy="331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10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D829D8-9D09-4A8D-8139-5C94B2B09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35619"/>
          </a:xfrm>
        </p:spPr>
        <p:txBody>
          <a:bodyPr>
            <a:normAutofit/>
          </a:bodyPr>
          <a:lstStyle/>
          <a:p>
            <a:r>
              <a:rPr lang="hu-HU" sz="2400" dirty="0"/>
              <a:t>Szorgalmi házi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66E3D9-82F6-41FE-B255-8995C4A45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18" y="1235645"/>
            <a:ext cx="7625918" cy="4557204"/>
          </a:xfrm>
        </p:spPr>
        <p:txBody>
          <a:bodyPr>
            <a:normAutofit/>
          </a:bodyPr>
          <a:lstStyle/>
          <a:p>
            <a:r>
              <a:rPr lang="hu-HU" sz="1800" dirty="0"/>
              <a:t>Sokszor meglepő feladatoknál válik be a szélességi keresés. Első hallásra a feladatnak semmi köze a gráfokhoz. Egy ilyen érdekes feladat a következő:</a:t>
            </a:r>
          </a:p>
          <a:p>
            <a:r>
              <a:rPr lang="hu-HU" sz="1800" dirty="0"/>
              <a:t>Adott egy tetszőleges méretű sakktábla, tehát most nem a 8 x 8 -</a:t>
            </a:r>
            <a:r>
              <a:rPr lang="hu-HU" sz="1800" dirty="0" err="1"/>
              <a:t>as</a:t>
            </a:r>
            <a:r>
              <a:rPr lang="hu-HU" sz="1800" dirty="0"/>
              <a:t> táblára kell gondolni, hanem egy n x m -es n&gt;0 és m&gt;0 méretű táblára. Ennek egy adott (i1,j1) kockáján áll egy huszár. El kell juttatni egy (i2,j2) kockára, szabályos lépésekkel. Minimum hány lépésre van szüksége a huszárnak, hogy eljusson a start kockáról a cél kockára?</a:t>
            </a:r>
          </a:p>
          <a:p>
            <a:pPr lvl="1"/>
            <a:r>
              <a:rPr lang="hu-HU" sz="1600" dirty="0"/>
              <a:t>Mi köze van a feladatnak a szélességi bejáráshoz?</a:t>
            </a:r>
          </a:p>
          <a:p>
            <a:pPr lvl="1"/>
            <a:r>
              <a:rPr lang="hu-HU" sz="1600" dirty="0"/>
              <a:t>Mindig megoldható?</a:t>
            </a:r>
          </a:p>
          <a:p>
            <a:pPr lvl="1"/>
            <a:r>
              <a:rPr lang="hu-HU" sz="1600" dirty="0"/>
              <a:t>Több út is lehetséges, melyik az igazi?</a:t>
            </a:r>
          </a:p>
          <a:p>
            <a:endParaRPr lang="hu-HU" sz="18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C42B790-5435-4170-82C6-D233BA5B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39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973E96A0-499F-407C-A0D6-12240C9F6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317" y="1235645"/>
            <a:ext cx="2815239" cy="408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9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9C2BD6-197A-4817-8F71-E52E77971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955" y="445640"/>
            <a:ext cx="5136045" cy="5802760"/>
          </a:xfrm>
        </p:spPr>
        <p:txBody>
          <a:bodyPr>
            <a:noAutofit/>
          </a:bodyPr>
          <a:lstStyle/>
          <a:p>
            <a:r>
              <a:rPr lang="hu-HU" sz="1600" dirty="0"/>
              <a:t>Többfajta megoldás is lehet jó. Nézzük meg az alább közölt algoritmust egy konkrét példán: a 11-es csúcs abszolút nyelő, azt kell megtalálnunk O(n) költséggel. </a:t>
            </a:r>
          </a:p>
          <a:p>
            <a:r>
              <a:rPr lang="hu-HU" sz="1600" dirty="0"/>
              <a:t>Soronként fogunk haladni, amíg nullákat látunk, tovább lépünk a következő oszlopra. </a:t>
            </a:r>
          </a:p>
          <a:p>
            <a:r>
              <a:rPr lang="hu-HU" sz="1600" dirty="0"/>
              <a:t>Ha az éppen vizsgált sorban találunk 1-est, akkor az a csúcs már biztosan nem lesz abszolút nyelő. Megnézzük az oszlop sorszámát, ahol az 1-est találtuk, és az oszlop sorszámnak megfelelő sort vizsgáljuk tovább, de nem elölről, hanem annak főátló utáni első elemétől.</a:t>
            </a:r>
          </a:p>
          <a:p>
            <a:r>
              <a:rPr lang="hu-HU" sz="1600" dirty="0"/>
              <a:t>Ha van abszolút nyelő csúcs, akkor az 1-esek bele fognak vinni a megfelelő sorba, és mivel ott csupa nulla van, a sor bejárása közben kilépünk a mátrixból. </a:t>
            </a:r>
          </a:p>
          <a:p>
            <a:r>
              <a:rPr lang="hu-HU" sz="1600" dirty="0"/>
              <a:t>Ahol kiléptünk, az a sor a főátlótól kezdve csupa nullából áll, tehát a sornak megfelelő csúcs lehet abszolút nyelő. Le kell még ellenőrizni a sor elejét a főátlóig, hogy csupa nulla-e, illetve a mátrix megfelelő oszlopát, hogy csupa egyes-e (a főátlót kivéve).</a:t>
            </a:r>
          </a:p>
          <a:p>
            <a:endParaRPr lang="hu-HU" sz="16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AF5CC79-E2F9-4741-96B6-033E1A1C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4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F45FD9C-D101-4036-ADA2-CAB4B2B1F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919" y="1005212"/>
            <a:ext cx="5056007" cy="346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9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355CE7-7DD3-426D-8ED6-EB3AFAFA3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32661"/>
            <a:ext cx="10353762" cy="5468644"/>
          </a:xfrm>
        </p:spPr>
        <p:txBody>
          <a:bodyPr/>
          <a:lstStyle/>
          <a:p>
            <a:r>
              <a:rPr lang="hu-HU" dirty="0"/>
              <a:t>Az algoritmus: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5475E07-C54F-4F3E-AFDD-231FE0BE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5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C47DA7B-19F3-48F0-B460-0AF664C7F96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1274127"/>
            <a:ext cx="5994717" cy="41455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E656217-39CF-45C6-95F3-B222FBC47DA2}"/>
              </a:ext>
            </a:extLst>
          </p:cNvPr>
          <p:cNvSpPr txBox="1"/>
          <p:nvPr/>
        </p:nvSpPr>
        <p:spPr>
          <a:xfrm>
            <a:off x="7464004" y="1077990"/>
            <a:ext cx="3961557" cy="50783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defRPr>
            </a:lvl1pPr>
            <a:lvl2pPr marL="720000" indent="-270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2pPr>
            <a:lvl3pPr marL="1026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marL="1386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marL="1674000" indent="-21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marL="20146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marL="24018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marL="2789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marL="3106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r>
              <a:rPr lang="hu-HU" dirty="0"/>
              <a:t>Az algoritmus egy függvény, visszatérési értéke -1, ha nem talált abszolút nyelő csúcsot, ha talált, akkor az abszolút nyelő csúcs sorszámával tér vissza.</a:t>
            </a:r>
          </a:p>
          <a:p>
            <a:r>
              <a:rPr lang="hu-HU" dirty="0"/>
              <a:t>Műveletigény: az első ciklusban j mindkét ágon eggyel növekszik, tehát műveletigénye: </a:t>
            </a:r>
            <a:r>
              <a:rPr lang="hu-HU" dirty="0">
                <a:sym typeface="Symbol" panose="05050102010706020507" pitchFamily="18" charset="2"/>
              </a:rPr>
              <a:t></a:t>
            </a:r>
            <a:r>
              <a:rPr lang="hu-HU" dirty="0"/>
              <a:t>(n) A második ciklus az i-</a:t>
            </a:r>
            <a:r>
              <a:rPr lang="hu-HU" dirty="0" err="1"/>
              <a:t>dik</a:t>
            </a:r>
            <a:r>
              <a:rPr lang="hu-HU" dirty="0"/>
              <a:t> sorban, a főátló előtti elemeket vizsgálja, így lépésszáma O(n). A harmadik ciklus pedig az i-</a:t>
            </a:r>
            <a:r>
              <a:rPr lang="hu-HU" dirty="0" err="1"/>
              <a:t>dik</a:t>
            </a:r>
            <a:r>
              <a:rPr lang="hu-HU" dirty="0"/>
              <a:t> oszlopot vizsgálja, így ennek is O(n) a műveletigénye. A három egymás utáni ciklus összességében </a:t>
            </a:r>
            <a:r>
              <a:rPr lang="hu-HU" dirty="0">
                <a:sym typeface="Symbol" panose="05050102010706020507" pitchFamily="18" charset="2"/>
              </a:rPr>
              <a:t></a:t>
            </a:r>
            <a:r>
              <a:rPr lang="hu-HU" dirty="0"/>
              <a:t>(n) műveletigényt jelent, így a kikötést teljesíti.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8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81F8B0-AE28-44AC-B89A-89FB99EC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63370"/>
            <a:ext cx="10353762" cy="597763"/>
          </a:xfrm>
        </p:spPr>
        <p:txBody>
          <a:bodyPr>
            <a:normAutofit/>
          </a:bodyPr>
          <a:lstStyle/>
          <a:p>
            <a:r>
              <a:rPr lang="hu-HU" sz="2000" dirty="0"/>
              <a:t>G2 gráf előállítása szomszédossági listás ábrázolással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4AFB9B-47EF-4EEA-81E5-E832D46E0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43" y="1057025"/>
            <a:ext cx="10353762" cy="1570764"/>
          </a:xfrm>
        </p:spPr>
        <p:txBody>
          <a:bodyPr>
            <a:normAutofit fontScale="85000" lnSpcReduction="20000"/>
          </a:bodyPr>
          <a:lstStyle/>
          <a:p>
            <a:r>
              <a:rPr lang="hu-HU" sz="1700" dirty="0"/>
              <a:t>A[i] éllistában vannak i csúcs szomszédjai. Ezt egy p pointerrel járjuk be, p-&gt;v adja i szomszédját. Ha A[p-&gt;v] éllistán végig megyünk, az ott található csúcsok lesznek pontosan 2 távolságra az i csúcstól, tehát ezeket kell felvenni A2[i] listába. Kihasználva, hogy az éllisták rendezettek, ezt leghatékonyabban összefésüléssel oldhatjuk meg. A[p-&gt;v] listában szereplő csúcsokat fésüljük bele A2[i] listába, ügyelve arra, hogy hurok és párhuzamos élek ne keletkezzenek.</a:t>
            </a:r>
            <a:endParaRPr lang="hu-HU" sz="1400" dirty="0"/>
          </a:p>
          <a:p>
            <a:r>
              <a:rPr lang="hu-HU" sz="1700" dirty="0"/>
              <a:t>Műveletigény: a főprogram első ciklusa </a:t>
            </a:r>
            <a:r>
              <a:rPr lang="hu-HU" sz="1700" dirty="0">
                <a:sym typeface="Symbol" panose="05050102010706020507" pitchFamily="18" charset="2"/>
              </a:rPr>
              <a:t></a:t>
            </a:r>
            <a:r>
              <a:rPr lang="hu-HU" sz="1700" dirty="0"/>
              <a:t>(n). A második ciklus p:=A[i] lépése szintén </a:t>
            </a:r>
            <a:r>
              <a:rPr lang="hu-HU" sz="1700" dirty="0">
                <a:sym typeface="Symbol" panose="05050102010706020507" pitchFamily="18" charset="2"/>
              </a:rPr>
              <a:t></a:t>
            </a:r>
            <a:r>
              <a:rPr lang="hu-HU" sz="1700" dirty="0"/>
              <a:t>(n), a belső ciklus viszont (m), hiszen az éleket járja be. A belső ciklusban fut le az összefésülés, mivel n csúcsa van a gráfnak, az összefésülő algoritmus O(n) lépésben végez. Összességében tehát O(</a:t>
            </a:r>
            <a:r>
              <a:rPr lang="hu-HU" sz="1700" dirty="0" err="1"/>
              <a:t>n+n</a:t>
            </a:r>
            <a:r>
              <a:rPr lang="hu-HU" sz="1700" dirty="0"/>
              <a:t>*m) = O(n*m) műveletigényt kaptunk.</a:t>
            </a:r>
          </a:p>
          <a:p>
            <a:endParaRPr lang="hu-HU" sz="14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9C45A36-BF5F-447E-BD8A-257C8A1B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6</a:t>
            </a:fld>
            <a:endParaRPr lang="hu-HU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7EE7725-900A-48F7-80A6-1A89ECF8A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18" y="9765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59B5F643-9DF8-4531-B733-5B31AC521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38" y="2627789"/>
            <a:ext cx="8659981" cy="377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0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86465489-318B-4B4F-8F60-2880F5B36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983" y="1816683"/>
            <a:ext cx="4259525" cy="209785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EA05530-F7EF-4456-B307-D5392E71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2" cy="570614"/>
          </a:xfrm>
        </p:spPr>
        <p:txBody>
          <a:bodyPr>
            <a:normAutofit/>
          </a:bodyPr>
          <a:lstStyle/>
          <a:p>
            <a:r>
              <a:rPr lang="hu-HU" sz="2800" dirty="0"/>
              <a:t>Szélességi keresés (szélességi bejárás)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508CB8-98E7-4339-BD9C-D77A7B3D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21" y="1307805"/>
            <a:ext cx="10353762" cy="457547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Milyen feladatot old meg?</a:t>
            </a:r>
          </a:p>
          <a:p>
            <a:r>
              <a:rPr lang="hu-HU" dirty="0"/>
              <a:t>Az algoritmus a gráfokra használt egyik nevezetes </a:t>
            </a:r>
            <a:br>
              <a:rPr lang="hu-HU" dirty="0"/>
            </a:br>
            <a:r>
              <a:rPr lang="hu-HU" dirty="0"/>
              <a:t>bejáró algoritmus: egy tetszőleges kezdő csúcsot </a:t>
            </a:r>
            <a:br>
              <a:rPr lang="hu-HU" dirty="0"/>
            </a:br>
            <a:r>
              <a:rPr lang="hu-HU" dirty="0"/>
              <a:t>megadunk, és az abból úttal elérhető csúcsokat felderíti. </a:t>
            </a:r>
            <a:br>
              <a:rPr lang="hu-HU" dirty="0"/>
            </a:br>
            <a:r>
              <a:rPr lang="hu-HU" dirty="0"/>
              <a:t>A felderített csúcsokhoz egy minimális hosszúságú utat</a:t>
            </a:r>
            <a:br>
              <a:rPr lang="hu-HU" dirty="0"/>
            </a:br>
            <a:r>
              <a:rPr lang="hu-HU" dirty="0"/>
              <a:t>állít elő a kezdőcsúcsból. Ha több ilyen út lenne, az </a:t>
            </a:r>
            <a:br>
              <a:rPr lang="hu-HU" dirty="0"/>
            </a:br>
            <a:r>
              <a:rPr lang="hu-HU" dirty="0"/>
              <a:t>egyiket.</a:t>
            </a:r>
          </a:p>
          <a:p>
            <a:r>
              <a:rPr lang="hu-HU" dirty="0"/>
              <a:t>Eredmények:</a:t>
            </a:r>
          </a:p>
          <a:p>
            <a:pPr lvl="1"/>
            <a:r>
              <a:rPr lang="hu-HU" dirty="0"/>
              <a:t>d(u): minimális út hossza (élszáma).</a:t>
            </a:r>
          </a:p>
          <a:p>
            <a:pPr lvl="2"/>
            <a:r>
              <a:rPr lang="hu-HU" dirty="0">
                <a:sym typeface="Symbol" panose="05050102010706020507" pitchFamily="18" charset="2"/>
              </a:rPr>
              <a:t>Értéke a kezdő csúcsra 0,</a:t>
            </a:r>
            <a:br>
              <a:rPr lang="hu-HU" dirty="0">
                <a:sym typeface="Symbol" panose="05050102010706020507" pitchFamily="18" charset="2"/>
              </a:rPr>
            </a:br>
            <a:r>
              <a:rPr lang="hu-HU" dirty="0">
                <a:sym typeface="Symbol" panose="05050102010706020507" pitchFamily="18" charset="2"/>
              </a:rPr>
              <a:t></a:t>
            </a:r>
            <a:r>
              <a:rPr lang="hu-HU" dirty="0"/>
              <a:t>, ha a csúcshoz nem vezet út a kiválasztott kezdőcsúcsból.</a:t>
            </a:r>
          </a:p>
          <a:p>
            <a:pPr lvl="1"/>
            <a:r>
              <a:rPr lang="hu-HU" dirty="0">
                <a:sym typeface="Symbol" panose="05050102010706020507" pitchFamily="18" charset="2"/>
              </a:rPr>
              <a:t></a:t>
            </a:r>
            <a:r>
              <a:rPr lang="hu-HU" dirty="0"/>
              <a:t>: szülő csúcsot adja meg a kezdőcsúcs és az adott csúcs közötti legrövidebb úton (honnan érkezünk a csúcsba). </a:t>
            </a:r>
          </a:p>
          <a:p>
            <a:pPr lvl="2"/>
            <a:r>
              <a:rPr lang="hu-HU" dirty="0"/>
              <a:t>Értéke 0 a kezdőcsúcsnál, valamint azoknál a csúcsoknál, amelyek a kezdőcsúcsból nem érhetők el.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031BC37-6E03-4080-9A31-0BDBF091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7</a:t>
            </a:fld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2D6ABD5-FEC5-4895-B2DE-34E93D01F955}"/>
              </a:ext>
            </a:extLst>
          </p:cNvPr>
          <p:cNvSpPr txBox="1"/>
          <p:nvPr/>
        </p:nvSpPr>
        <p:spPr>
          <a:xfrm>
            <a:off x="7836418" y="2155890"/>
            <a:ext cx="25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03AF6CB-9B56-4498-AF78-99B6F7A0FDA3}"/>
              </a:ext>
            </a:extLst>
          </p:cNvPr>
          <p:cNvSpPr txBox="1"/>
          <p:nvPr/>
        </p:nvSpPr>
        <p:spPr>
          <a:xfrm>
            <a:off x="9507501" y="3167390"/>
            <a:ext cx="1189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d(5)=4</a:t>
            </a:r>
          </a:p>
          <a:p>
            <a:r>
              <a:rPr lang="hu-HU" sz="1400" dirty="0">
                <a:solidFill>
                  <a:schemeClr val="bg1"/>
                </a:solidFill>
                <a:sym typeface="Symbol" panose="05050102010706020507" pitchFamily="18" charset="2"/>
              </a:rPr>
              <a:t></a:t>
            </a:r>
            <a:r>
              <a:rPr lang="hu-HU" sz="1400" dirty="0">
                <a:solidFill>
                  <a:schemeClr val="bg1"/>
                </a:solidFill>
              </a:rPr>
              <a:t>(5)=6</a:t>
            </a:r>
          </a:p>
        </p:txBody>
      </p:sp>
    </p:spTree>
    <p:extLst>
      <p:ext uri="{BB962C8B-B14F-4D97-AF65-F5344CB8AC3E}">
        <p14:creationId xmlns:p14="http://schemas.microsoft.com/office/powerpoint/2010/main" val="27903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BF88CE-1266-44FB-A64B-A7A8C51F9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09600"/>
            <a:ext cx="10353762" cy="5506719"/>
          </a:xfrm>
        </p:spPr>
        <p:txBody>
          <a:bodyPr/>
          <a:lstStyle/>
          <a:p>
            <a:pPr marL="36900" indent="0">
              <a:buNone/>
            </a:pPr>
            <a:r>
              <a:rPr lang="hu-HU" b="1" dirty="0"/>
              <a:t>Milyen gráfokon használható?</a:t>
            </a:r>
          </a:p>
          <a:p>
            <a:r>
              <a:rPr lang="hu-HU" dirty="0"/>
              <a:t>Tetszőleges (nem üres) gráfon használható:</a:t>
            </a:r>
          </a:p>
          <a:p>
            <a:pPr lvl="1"/>
            <a:r>
              <a:rPr lang="hu-HU" dirty="0"/>
              <a:t>irányított vagy irányítatlan</a:t>
            </a:r>
          </a:p>
          <a:p>
            <a:pPr lvl="1"/>
            <a:r>
              <a:rPr lang="hu-HU" dirty="0"/>
              <a:t>összefüggő, nem összefüggő</a:t>
            </a:r>
          </a:p>
          <a:p>
            <a:pPr marL="36900" indent="0">
              <a:buNone/>
            </a:pPr>
            <a:r>
              <a:rPr lang="hu-HU" b="1" dirty="0"/>
              <a:t>Csúcsok színezése</a:t>
            </a:r>
          </a:p>
          <a:p>
            <a:r>
              <a:rPr lang="hu-HU" dirty="0"/>
              <a:t>A bejáró algoritmusok, hogy ne „körözzenek” gyakran színezést használnak.</a:t>
            </a:r>
          </a:p>
          <a:p>
            <a:r>
              <a:rPr lang="hu-HU" dirty="0"/>
              <a:t>Színezés jelentése: egy csúcsnak három állapota lehet, ezt ábrázolja. </a:t>
            </a:r>
          </a:p>
          <a:p>
            <a:pPr lvl="1"/>
            <a:r>
              <a:rPr lang="hu-HU" dirty="0" err="1"/>
              <a:t>white</a:t>
            </a:r>
            <a:r>
              <a:rPr lang="hu-HU" dirty="0"/>
              <a:t> - ’fehér’ – még felderítetlen a csúcs, nem találkozott vele a bejárás,</a:t>
            </a:r>
          </a:p>
          <a:p>
            <a:pPr lvl="1"/>
            <a:r>
              <a:rPr lang="hu-HU" dirty="0" err="1"/>
              <a:t>grey</a:t>
            </a:r>
            <a:r>
              <a:rPr lang="hu-HU" dirty="0"/>
              <a:t> - ’szürke’ – már találkozott a bejárás a csúccsal, de még nem dolgozta fel,</a:t>
            </a:r>
          </a:p>
          <a:p>
            <a:pPr lvl="1"/>
            <a:r>
              <a:rPr lang="hu-HU" dirty="0" err="1"/>
              <a:t>black</a:t>
            </a:r>
            <a:r>
              <a:rPr lang="hu-HU" dirty="0"/>
              <a:t> - ’fekete’ – a csúcs feldolgozása befejeződött, ’kész’ állapotú.</a:t>
            </a:r>
          </a:p>
          <a:p>
            <a:pPr marL="36900" indent="0">
              <a:buNone/>
            </a:pPr>
            <a:r>
              <a:rPr lang="hu-HU" b="1" dirty="0"/>
              <a:t>Már felderített, de még nem kész csúcsokat tároló adatszerkezet egy SOR</a:t>
            </a:r>
          </a:p>
          <a:p>
            <a:pPr lvl="1"/>
            <a:r>
              <a:rPr lang="hu-HU" dirty="0"/>
              <a:t>A szürke csúcsok vannak a sorban, onnan kerülnek ki feldolgozásra, ez okozza a jellegzetes „szélességi köröket” a kezdő csúcs körül a bejárásnál.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6068FA8-86A9-4AE4-8EF5-437890D6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338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0B3F66-30A3-493D-9F39-B0430099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36880"/>
            <a:ext cx="10353762" cy="579120"/>
          </a:xfrm>
        </p:spPr>
        <p:txBody>
          <a:bodyPr>
            <a:normAutofit/>
          </a:bodyPr>
          <a:lstStyle/>
          <a:p>
            <a:r>
              <a:rPr lang="hu-HU" sz="2800" dirty="0"/>
              <a:t>Az algoritmus, és a műveletigénye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3BF062B-C9C6-41F4-9BE2-45937340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9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1E70071-05DB-4B70-91D6-757C7B460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19" y="1289131"/>
            <a:ext cx="8248115" cy="513198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94B1E442-905F-412A-AE93-7CDBCB216E1C}"/>
              </a:ext>
            </a:extLst>
          </p:cNvPr>
          <p:cNvSpPr txBox="1"/>
          <p:nvPr/>
        </p:nvSpPr>
        <p:spPr>
          <a:xfrm>
            <a:off x="10011091" y="2196647"/>
            <a:ext cx="1391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G=(V,E)</a:t>
            </a:r>
          </a:p>
          <a:p>
            <a:r>
              <a:rPr lang="hu-HU" dirty="0"/>
              <a:t>|V|=n</a:t>
            </a:r>
          </a:p>
          <a:p>
            <a:r>
              <a:rPr lang="hu-HU" dirty="0"/>
              <a:t>|E|=m</a:t>
            </a:r>
          </a:p>
        </p:txBody>
      </p:sp>
    </p:spTree>
    <p:extLst>
      <p:ext uri="{BB962C8B-B14F-4D97-AF65-F5344CB8AC3E}">
        <p14:creationId xmlns:p14="http://schemas.microsoft.com/office/powerpoint/2010/main" val="1407005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C57CB792BC3953479F2173418FC4537A" ma:contentTypeVersion="2" ma:contentTypeDescription="Új dokumentum létrehozása." ma:contentTypeScope="" ma:versionID="02125c509f094352b09e13382d792e23">
  <xsd:schema xmlns:xsd="http://www.w3.org/2001/XMLSchema" xmlns:xs="http://www.w3.org/2001/XMLSchema" xmlns:p="http://schemas.microsoft.com/office/2006/metadata/properties" xmlns:ns2="858665df-9017-4b81-80d8-d30ba9b6e5ca" targetNamespace="http://schemas.microsoft.com/office/2006/metadata/properties" ma:root="true" ma:fieldsID="f8b0d3feebbf4ebd5b4c9d327fec03e0" ns2:_="">
    <xsd:import namespace="858665df-9017-4b81-80d8-d30ba9b6e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665df-9017-4b81-80d8-d30ba9b6e5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A749C9-9207-425F-BDA2-05BD7D311159}"/>
</file>

<file path=customXml/itemProps2.xml><?xml version="1.0" encoding="utf-8"?>
<ds:datastoreItem xmlns:ds="http://schemas.openxmlformats.org/officeDocument/2006/customXml" ds:itemID="{88CC59DB-9D94-47E6-9DCC-7A3F9A191245}"/>
</file>

<file path=customXml/itemProps3.xml><?xml version="1.0" encoding="utf-8"?>
<ds:datastoreItem xmlns:ds="http://schemas.openxmlformats.org/officeDocument/2006/customXml" ds:itemID="{B9C6852D-8231-4318-8C70-CFFB3A00ABB5}"/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3277</Words>
  <Application>Microsoft Office PowerPoint</Application>
  <PresentationFormat>Szélesvásznú</PresentationFormat>
  <Paragraphs>233</Paragraphs>
  <Slides>39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Calisto MT</vt:lpstr>
      <vt:lpstr>Script MT Bold</vt:lpstr>
      <vt:lpstr>Symbol</vt:lpstr>
      <vt:lpstr>Wingdings 2</vt:lpstr>
      <vt:lpstr>Pala</vt:lpstr>
      <vt:lpstr>Algoritmusok és adatszerkeztek II.</vt:lpstr>
      <vt:lpstr>Tartalom: Szélességi keresés</vt:lpstr>
      <vt:lpstr>Abszolút nyelő csúcs</vt:lpstr>
      <vt:lpstr>PowerPoint-bemutató</vt:lpstr>
      <vt:lpstr>PowerPoint-bemutató</vt:lpstr>
      <vt:lpstr>G2 gráf előállítása szomszédossági listás ábrázolással</vt:lpstr>
      <vt:lpstr>Szélességi keresés (szélességi bejárás)</vt:lpstr>
      <vt:lpstr>PowerPoint-bemutató</vt:lpstr>
      <vt:lpstr>Az algoritmus, és a műveletigénye</vt:lpstr>
      <vt:lpstr>Az absztrakt gráf típus</vt:lpstr>
      <vt:lpstr>Hatékonyság és gráf ábrázolás összefüggése</vt:lpstr>
      <vt:lpstr>A csúcsok mely jellemzője (címkéje) hagyható el az algoritmusból (d, , color):</vt:lpstr>
      <vt:lpstr>Mutassuk be a szélességi bejárás működését a megadott gráfon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1. gyakorló feladat</vt:lpstr>
      <vt:lpstr>2. gyakorló feladat</vt:lpstr>
      <vt:lpstr>3. gyakorló feladat</vt:lpstr>
      <vt:lpstr>PowerPoint-bemutató</vt:lpstr>
      <vt:lpstr>Készítsük el a szélességi keresés algoritmusát csúcsmátrixos/szomszédossági listás ábrázolásra, tömböket használva d, pi, color értékekre.</vt:lpstr>
      <vt:lpstr>Szélességi keresés szomszédossági listával ábrázolt gráfon</vt:lpstr>
      <vt:lpstr>PowerPoint-bemutató</vt:lpstr>
      <vt:lpstr>4. gyakorló feladat</vt:lpstr>
      <vt:lpstr>Út kiíró algoritmus</vt:lpstr>
      <vt:lpstr>Szélességi kereséssel megoldható feladatok</vt:lpstr>
      <vt:lpstr>Irányítatlan gráf fa-e?</vt:lpstr>
      <vt:lpstr>PowerPoint-bemutató</vt:lpstr>
      <vt:lpstr>A megoldás</vt:lpstr>
      <vt:lpstr>Adott egy irányítatlan összefüggő gráf, döntsük el a szélességi bejárás segítségével, hogy a gráf páros gráf-e.</vt:lpstr>
      <vt:lpstr>A megoldás</vt:lpstr>
      <vt:lpstr>Vizsgáljuk meg úgy a párosságot, hogy nem tudjuk a gráfról, hogy összefüggő-e.</vt:lpstr>
      <vt:lpstr>A megoldás:</vt:lpstr>
      <vt:lpstr>Szorgalmi házi feladat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Algoritmusok és adatszerkeztek II.</dc:title>
  <dc:creator>Veszprémi Anna</dc:creator>
  <cp:lastModifiedBy>Veszprémi Anna</cp:lastModifiedBy>
  <cp:revision>70</cp:revision>
  <dcterms:created xsi:type="dcterms:W3CDTF">2020-10-10T11:16:59Z</dcterms:created>
  <dcterms:modified xsi:type="dcterms:W3CDTF">2020-10-14T12:14:20Z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0x010100C57CB792BC3953479F2173418FC4537A</vt:lpwstr>
  </property>
</Properties>
</file>