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6" r:id="rId1"/>
  </p:sldMasterIdLst>
  <p:sldIdLst>
    <p:sldId id="268" r:id="rId2"/>
    <p:sldId id="272" r:id="rId3"/>
    <p:sldId id="273" r:id="rId4"/>
    <p:sldId id="299" r:id="rId5"/>
    <p:sldId id="275" r:id="rId6"/>
    <p:sldId id="300" r:id="rId7"/>
    <p:sldId id="302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280" r:id="rId32"/>
    <p:sldId id="327" r:id="rId33"/>
    <p:sldId id="325" r:id="rId34"/>
    <p:sldId id="328" r:id="rId35"/>
    <p:sldId id="326" r:id="rId3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2020. 10. 21.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2020. 10. 21.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2020. 10. 21.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7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3.xml"/><Relationship Id="rId7" Type="http://schemas.openxmlformats.org/officeDocument/2006/relationships/slide" Target="slide3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5.xml"/><Relationship Id="rId5" Type="http://schemas.openxmlformats.org/officeDocument/2006/relationships/slide" Target="slide14.xml"/><Relationship Id="rId10" Type="http://schemas.openxmlformats.org/officeDocument/2006/relationships/slide" Target="slide30.xml"/><Relationship Id="rId4" Type="http://schemas.openxmlformats.org/officeDocument/2006/relationships/slide" Target="slide6.xm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adatszerkeztek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7. gyakorlat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2970750"/>
            <a:ext cx="3231067" cy="331628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Ábécé szerinti első szomszéd: C, fehér csúcs</a:t>
            </a:r>
          </a:p>
          <a:p>
            <a:r>
              <a:rPr lang="hu-HU" dirty="0">
                <a:sym typeface="Symbol" panose="05050102010706020507" pitchFamily="18" charset="2"/>
              </a:rPr>
              <a:t>(C):=B</a:t>
            </a:r>
            <a:endParaRPr lang="hu-HU" dirty="0"/>
          </a:p>
          <a:p>
            <a:r>
              <a:rPr lang="hu-HU" dirty="0" err="1"/>
              <a:t>Rekuzívan</a:t>
            </a:r>
            <a:r>
              <a:rPr lang="hu-HU" dirty="0"/>
              <a:t> hívja </a:t>
            </a:r>
            <a:r>
              <a:rPr lang="hu-HU" dirty="0" err="1"/>
              <a:t>DFSvisit</a:t>
            </a:r>
            <a:r>
              <a:rPr lang="hu-HU" dirty="0"/>
              <a:t> algoritmust C csúcsra,</a:t>
            </a:r>
          </a:p>
          <a:p>
            <a:r>
              <a:rPr lang="hu-HU" dirty="0"/>
              <a:t>Idő megnövekszik, d(C):=3</a:t>
            </a:r>
          </a:p>
          <a:p>
            <a:r>
              <a:rPr lang="hu-HU" dirty="0" err="1"/>
              <a:t>color</a:t>
            </a:r>
            <a:r>
              <a:rPr lang="hu-HU" dirty="0"/>
              <a:t>(C):=</a:t>
            </a:r>
            <a:r>
              <a:rPr lang="hu-HU" dirty="0" err="1"/>
              <a:t>grey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10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473440" y="1113009"/>
            <a:ext cx="2489200" cy="1081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ADCBB61-9B08-4EA4-8F9B-5ECBFDCE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53" y="570962"/>
            <a:ext cx="3749907" cy="204589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8DA2148-9416-4701-9C9F-3522E53BE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853" y="2897721"/>
            <a:ext cx="6143306" cy="32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2709068"/>
            <a:ext cx="3231067" cy="331628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 első szomszédja: D, fehér</a:t>
            </a:r>
          </a:p>
          <a:p>
            <a:r>
              <a:rPr lang="hu-HU" dirty="0">
                <a:sym typeface="Symbol" panose="05050102010706020507" pitchFamily="18" charset="2"/>
              </a:rPr>
              <a:t>(D):=C</a:t>
            </a:r>
            <a:endParaRPr lang="hu-HU" dirty="0"/>
          </a:p>
          <a:p>
            <a:r>
              <a:rPr lang="hu-HU" dirty="0" err="1"/>
              <a:t>Rekuzívan</a:t>
            </a:r>
            <a:r>
              <a:rPr lang="hu-HU" dirty="0"/>
              <a:t> hívja </a:t>
            </a:r>
            <a:r>
              <a:rPr lang="hu-HU" dirty="0" err="1"/>
              <a:t>DFSvisit</a:t>
            </a:r>
            <a:r>
              <a:rPr lang="hu-HU" dirty="0"/>
              <a:t> algoritmust D csúcsra,</a:t>
            </a:r>
          </a:p>
          <a:p>
            <a:r>
              <a:rPr lang="hu-HU" dirty="0"/>
              <a:t>Idő megnövekszik, d(D):=4</a:t>
            </a:r>
          </a:p>
          <a:p>
            <a:r>
              <a:rPr lang="hu-HU" dirty="0" err="1"/>
              <a:t>color</a:t>
            </a:r>
            <a:r>
              <a:rPr lang="hu-HU" dirty="0"/>
              <a:t>(D):=</a:t>
            </a:r>
            <a:r>
              <a:rPr lang="hu-HU" dirty="0" err="1"/>
              <a:t>grey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473440" y="1113009"/>
            <a:ext cx="2489200" cy="1081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8DA2148-9416-4701-9C9F-3522E53B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653" y="570962"/>
            <a:ext cx="3973427" cy="211461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B2A9197-60DB-4A3A-BD82-12A349D0A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610" y="2914856"/>
            <a:ext cx="5990428" cy="33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2932112"/>
            <a:ext cx="3231067" cy="286424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D-</a:t>
            </a:r>
            <a:r>
              <a:rPr lang="hu-HU" dirty="0" err="1"/>
              <a:t>ből</a:t>
            </a:r>
            <a:r>
              <a:rPr lang="hu-HU" dirty="0"/>
              <a:t> H csúcsba megy</a:t>
            </a:r>
          </a:p>
          <a:p>
            <a:r>
              <a:rPr lang="hu-HU" dirty="0">
                <a:sym typeface="Symbol" panose="05050102010706020507" pitchFamily="18" charset="2"/>
              </a:rPr>
              <a:t>(H):=D</a:t>
            </a:r>
            <a:endParaRPr lang="hu-HU" dirty="0"/>
          </a:p>
          <a:p>
            <a:r>
              <a:rPr lang="hu-HU" dirty="0" err="1"/>
              <a:t>Rekuzívan</a:t>
            </a:r>
            <a:r>
              <a:rPr lang="hu-HU" dirty="0"/>
              <a:t> hívja </a:t>
            </a:r>
            <a:r>
              <a:rPr lang="hu-HU" dirty="0" err="1"/>
              <a:t>DFSvisit</a:t>
            </a:r>
            <a:r>
              <a:rPr lang="hu-HU" dirty="0"/>
              <a:t> algoritmust H csúcsra,</a:t>
            </a:r>
          </a:p>
          <a:p>
            <a:r>
              <a:rPr lang="hu-HU" dirty="0"/>
              <a:t>Idő megnövekszik, d(H):=5</a:t>
            </a:r>
          </a:p>
          <a:p>
            <a:r>
              <a:rPr lang="hu-HU" dirty="0" err="1"/>
              <a:t>color</a:t>
            </a:r>
            <a:r>
              <a:rPr lang="hu-HU" dirty="0"/>
              <a:t>(H):=</a:t>
            </a:r>
            <a:r>
              <a:rPr lang="hu-HU" dirty="0" err="1"/>
              <a:t>grey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473440" y="1113009"/>
            <a:ext cx="2489200" cy="1081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B2A9197-60DB-4A3A-BD82-12A349D0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30" y="565499"/>
            <a:ext cx="3872070" cy="214356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BF075F8-476A-40E9-B118-E6B33A5E9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130" y="2932112"/>
            <a:ext cx="6015830" cy="32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3046571"/>
            <a:ext cx="3231067" cy="286424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H-</a:t>
            </a:r>
            <a:r>
              <a:rPr lang="hu-HU" dirty="0" err="1"/>
              <a:t>ból</a:t>
            </a:r>
            <a:r>
              <a:rPr lang="hu-HU" dirty="0"/>
              <a:t> G csúcsba megy</a:t>
            </a:r>
          </a:p>
          <a:p>
            <a:r>
              <a:rPr lang="hu-HU" dirty="0">
                <a:sym typeface="Symbol" panose="05050102010706020507" pitchFamily="18" charset="2"/>
              </a:rPr>
              <a:t>(G):=H</a:t>
            </a:r>
            <a:endParaRPr lang="hu-HU" dirty="0"/>
          </a:p>
          <a:p>
            <a:r>
              <a:rPr lang="hu-HU" dirty="0" err="1"/>
              <a:t>Rekuzívan</a:t>
            </a:r>
            <a:r>
              <a:rPr lang="hu-HU" dirty="0"/>
              <a:t> hívja </a:t>
            </a:r>
            <a:r>
              <a:rPr lang="hu-HU" dirty="0" err="1"/>
              <a:t>DFSvisit</a:t>
            </a:r>
            <a:r>
              <a:rPr lang="hu-HU" dirty="0"/>
              <a:t> algoritmust G csúcsra,</a:t>
            </a:r>
          </a:p>
          <a:p>
            <a:r>
              <a:rPr lang="hu-HU" dirty="0"/>
              <a:t>Idő megnövekszik, d(G):=6</a:t>
            </a:r>
          </a:p>
          <a:p>
            <a:r>
              <a:rPr lang="hu-HU" dirty="0" err="1"/>
              <a:t>color</a:t>
            </a:r>
            <a:r>
              <a:rPr lang="hu-HU" dirty="0"/>
              <a:t>(G):=</a:t>
            </a:r>
            <a:r>
              <a:rPr lang="hu-HU" dirty="0" err="1"/>
              <a:t>grey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473440" y="1113009"/>
            <a:ext cx="2489200" cy="1081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BF075F8-476A-40E9-B118-E6B33A5E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61" y="570962"/>
            <a:ext cx="4085919" cy="223195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97A5A5E-0C39-4127-8824-FD0FC697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61" y="2943948"/>
            <a:ext cx="6099175" cy="33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3467731"/>
            <a:ext cx="3231067" cy="1771492"/>
          </a:xfrm>
        </p:spPr>
        <p:txBody>
          <a:bodyPr/>
          <a:lstStyle/>
          <a:p>
            <a:r>
              <a:rPr lang="hu-HU" dirty="0"/>
              <a:t>G szomszédja az A, de az már szürke csúcs</a:t>
            </a:r>
          </a:p>
          <a:p>
            <a:r>
              <a:rPr lang="hu-HU" dirty="0">
                <a:sym typeface="Symbol" panose="05050102010706020507" pitchFamily="18" charset="2"/>
              </a:rPr>
              <a:t>Vissza-élt talált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473440" y="1113009"/>
            <a:ext cx="2489200" cy="1081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97A5A5E-0C39-4127-8824-FD0FC697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1" y="570962"/>
            <a:ext cx="4065599" cy="220268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FCA3641-B3E1-43BA-8A7B-8D0732CD4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01" y="2997917"/>
            <a:ext cx="6004243" cy="32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7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3124271"/>
            <a:ext cx="3231067" cy="269605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G –</a:t>
            </a:r>
            <a:r>
              <a:rPr lang="hu-HU" dirty="0" err="1"/>
              <a:t>nek</a:t>
            </a:r>
            <a:r>
              <a:rPr lang="hu-HU" dirty="0"/>
              <a:t> nincs több szomszédja</a:t>
            </a:r>
          </a:p>
          <a:p>
            <a:r>
              <a:rPr lang="hu-HU" dirty="0">
                <a:sym typeface="Symbol" panose="05050102010706020507" pitchFamily="18" charset="2"/>
              </a:rPr>
              <a:t>Feldolgozása befejeződött</a:t>
            </a:r>
          </a:p>
          <a:p>
            <a:r>
              <a:rPr lang="hu-HU" dirty="0">
                <a:sym typeface="Symbol" panose="05050102010706020507" pitchFamily="18" charset="2"/>
              </a:rPr>
              <a:t>Idő növekszik, </a:t>
            </a:r>
          </a:p>
          <a:p>
            <a:r>
              <a:rPr lang="hu-HU" dirty="0">
                <a:sym typeface="Symbol" panose="05050102010706020507" pitchFamily="18" charset="2"/>
              </a:rPr>
              <a:t>f(G):=7</a:t>
            </a:r>
          </a:p>
          <a:p>
            <a:r>
              <a:rPr lang="hu-HU" dirty="0" err="1">
                <a:sym typeface="Symbol" panose="05050102010706020507" pitchFamily="18" charset="2"/>
              </a:rPr>
              <a:t>color</a:t>
            </a:r>
            <a:r>
              <a:rPr lang="hu-HU" dirty="0">
                <a:sym typeface="Symbol" panose="05050102010706020507" pitchFamily="18" charset="2"/>
              </a:rPr>
              <a:t>(G):)=</a:t>
            </a:r>
            <a:r>
              <a:rPr lang="hu-HU" dirty="0" err="1">
                <a:sym typeface="Symbol" panose="05050102010706020507" pitchFamily="18" charset="2"/>
              </a:rPr>
              <a:t>black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24240" y="2184400"/>
            <a:ext cx="2418080" cy="301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FCA3641-B3E1-43BA-8A7B-8D0732CD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61" y="570962"/>
            <a:ext cx="3892879" cy="210746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D0E0157-8622-43E1-AE77-C82AB942B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481" y="2927073"/>
            <a:ext cx="5995999" cy="32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6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359" y="3286936"/>
            <a:ext cx="3231067" cy="2716372"/>
          </a:xfrm>
        </p:spPr>
        <p:txBody>
          <a:bodyPr/>
          <a:lstStyle/>
          <a:p>
            <a:r>
              <a:rPr lang="hu-HU" dirty="0"/>
              <a:t>G szülőjének, H-</a:t>
            </a:r>
            <a:r>
              <a:rPr lang="hu-HU" dirty="0" err="1"/>
              <a:t>nak</a:t>
            </a:r>
            <a:r>
              <a:rPr lang="hu-HU" dirty="0"/>
              <a:t> a feldolgozása folytatódik.</a:t>
            </a:r>
          </a:p>
          <a:p>
            <a:r>
              <a:rPr lang="hu-HU" dirty="0"/>
              <a:t>I a szomszédja, és fehér</a:t>
            </a:r>
          </a:p>
          <a:p>
            <a:r>
              <a:rPr lang="hu-HU" dirty="0">
                <a:sym typeface="Symbol" panose="05050102010706020507" pitchFamily="18" charset="2"/>
              </a:rPr>
              <a:t>(I):=H</a:t>
            </a:r>
          </a:p>
          <a:p>
            <a:r>
              <a:rPr lang="hu-HU" dirty="0">
                <a:sym typeface="Symbol" panose="05050102010706020507" pitchFamily="18" charset="2"/>
              </a:rPr>
              <a:t>d(I):=8</a:t>
            </a:r>
          </a:p>
          <a:p>
            <a:r>
              <a:rPr lang="hu-HU" dirty="0" err="1">
                <a:sym typeface="Symbol" panose="05050102010706020507" pitchFamily="18" charset="2"/>
              </a:rPr>
              <a:t>color</a:t>
            </a:r>
            <a:r>
              <a:rPr lang="hu-HU" dirty="0">
                <a:sym typeface="Symbol" panose="05050102010706020507" pitchFamily="18" charset="2"/>
              </a:rPr>
              <a:t>(I):=</a:t>
            </a:r>
            <a:r>
              <a:rPr lang="hu-HU" dirty="0" err="1">
                <a:sym typeface="Symbol" panose="05050102010706020507" pitchFamily="18" charset="2"/>
              </a:rPr>
              <a:t>grey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473440" y="1113009"/>
            <a:ext cx="2489200" cy="1081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10258E9-27C4-4FD5-9594-AA2EE4BD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1" y="546990"/>
            <a:ext cx="4157039" cy="225926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AF2D552-567E-44B6-BC06-081D8BA7E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41" y="3059170"/>
            <a:ext cx="5924879" cy="31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73" y="3735228"/>
            <a:ext cx="3231067" cy="1476852"/>
          </a:xfrm>
        </p:spPr>
        <p:txBody>
          <a:bodyPr/>
          <a:lstStyle/>
          <a:p>
            <a:r>
              <a:rPr lang="hu-HU" dirty="0"/>
              <a:t>I szomszédja D, ami szürke színű.</a:t>
            </a:r>
          </a:p>
          <a:p>
            <a:r>
              <a:rPr lang="hu-HU" dirty="0"/>
              <a:t>Vissza-élt találtunk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473440" y="1113009"/>
            <a:ext cx="2489200" cy="1081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AF2D552-567E-44B6-BC06-081D8BA7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60" y="570962"/>
            <a:ext cx="4124960" cy="220831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D0E8634-E88A-4775-88D3-9F26E380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960" y="2955178"/>
            <a:ext cx="6207760" cy="33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533" y="3328828"/>
            <a:ext cx="3231067" cy="2340452"/>
          </a:xfrm>
        </p:spPr>
        <p:txBody>
          <a:bodyPr/>
          <a:lstStyle/>
          <a:p>
            <a:r>
              <a:rPr lang="hu-HU" dirty="0"/>
              <a:t>I is teljesen feldolgozott lett.</a:t>
            </a:r>
          </a:p>
          <a:p>
            <a:r>
              <a:rPr lang="hu-HU" dirty="0"/>
              <a:t>Idő növekszik,</a:t>
            </a:r>
          </a:p>
          <a:p>
            <a:r>
              <a:rPr lang="hu-HU" dirty="0"/>
              <a:t>f(I):=9</a:t>
            </a:r>
          </a:p>
          <a:p>
            <a:r>
              <a:rPr lang="hu-HU" dirty="0" err="1"/>
              <a:t>color</a:t>
            </a:r>
            <a:r>
              <a:rPr lang="hu-HU" dirty="0"/>
              <a:t>(I):=</a:t>
            </a:r>
            <a:r>
              <a:rPr lang="hu-HU" dirty="0" err="1"/>
              <a:t>black</a:t>
            </a:r>
            <a:endParaRPr lang="hu-HU" dirty="0"/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34400" y="2225796"/>
            <a:ext cx="248920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D0E8634-E88A-4775-88D3-9F26E380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570962"/>
            <a:ext cx="3992880" cy="213986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43A1E3C-4412-46B2-B912-4A1430EF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40" y="2910802"/>
            <a:ext cx="6380480" cy="34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5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489" y="3335215"/>
            <a:ext cx="3231067" cy="2523332"/>
          </a:xfrm>
        </p:spPr>
        <p:txBody>
          <a:bodyPr/>
          <a:lstStyle/>
          <a:p>
            <a:r>
              <a:rPr lang="hu-HU" dirty="0"/>
              <a:t>H is kész csúcs lett</a:t>
            </a:r>
          </a:p>
          <a:p>
            <a:r>
              <a:rPr lang="hu-HU" dirty="0"/>
              <a:t>Idő növekszik,</a:t>
            </a:r>
          </a:p>
          <a:p>
            <a:r>
              <a:rPr lang="hu-HU" dirty="0"/>
              <a:t>f(H):=10</a:t>
            </a:r>
          </a:p>
          <a:p>
            <a:r>
              <a:rPr lang="hu-HU" dirty="0" err="1"/>
              <a:t>color</a:t>
            </a:r>
            <a:r>
              <a:rPr lang="hu-HU" dirty="0"/>
              <a:t>(H):=</a:t>
            </a:r>
            <a:r>
              <a:rPr lang="hu-HU" dirty="0" err="1"/>
              <a:t>black</a:t>
            </a:r>
            <a:endParaRPr lang="hu-HU" dirty="0"/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34400" y="2225796"/>
            <a:ext cx="248920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3A1E3C-4412-46B2-B912-4A1430EF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98" y="570962"/>
            <a:ext cx="3988001" cy="216675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58AE780-BA90-4136-A872-37BC59AEF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828" y="3007598"/>
            <a:ext cx="6106652" cy="34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7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r>
              <a:rPr lang="hu-HU" sz="2000" dirty="0"/>
              <a:t>Mélységi keresés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Mélységi keresés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Irányított gráfok éleinek osztályozása</a:t>
            </a:r>
            <a:endParaRPr lang="hu-HU" dirty="0">
              <a:hlinkClick r:id="rId5" action="ppaction://hlinksldjump"/>
            </a:endParaRPr>
          </a:p>
          <a:p>
            <a:r>
              <a:rPr lang="hu-HU" dirty="0">
                <a:hlinkClick r:id="rId6" action="ppaction://hlinksldjump"/>
              </a:rPr>
              <a:t>Lejátszás, példa</a:t>
            </a:r>
            <a:endParaRPr lang="hu-HU" dirty="0">
              <a:hlinkClick r:id="rId5" action="ppaction://hlinksldjump"/>
            </a:endParaRPr>
          </a:p>
          <a:p>
            <a:r>
              <a:rPr lang="hu-HU" dirty="0">
                <a:hlinkClick r:id="rId7" action="ppaction://hlinksldjump"/>
              </a:rPr>
              <a:t>Lejátszás, gyakorló feladat</a:t>
            </a:r>
            <a:endParaRPr lang="hu-HU" dirty="0">
              <a:hlinkClick r:id="rId5" action="ppaction://hlinksldjump"/>
            </a:endParaRPr>
          </a:p>
          <a:p>
            <a:r>
              <a:rPr lang="hu-HU" dirty="0">
                <a:hlinkClick r:id="rId8" action="ppaction://hlinksldjump"/>
              </a:rPr>
              <a:t>Lejátszás irányítatlan gráfra</a:t>
            </a:r>
            <a:endParaRPr lang="hu-HU" dirty="0"/>
          </a:p>
          <a:p>
            <a:r>
              <a:rPr lang="hu-HU" dirty="0">
                <a:hlinkClick r:id="rId9" action="ppaction://hlinksldjump"/>
              </a:rPr>
              <a:t>Implementálási kérdések</a:t>
            </a:r>
            <a:endParaRPr lang="hu-HU" dirty="0">
              <a:hlinkClick r:id="rId10" action="ppaction://hlinksldjump"/>
            </a:endParaRPr>
          </a:p>
          <a:p>
            <a:r>
              <a:rPr lang="hu-HU" dirty="0">
                <a:hlinkClick r:id="rId11" action="ppaction://hlinksldjump"/>
              </a:rPr>
              <a:t>Fejtörő kérdések</a:t>
            </a:r>
            <a:endParaRPr lang="hu-HU" dirty="0">
              <a:hlinkClick r:id="rId10" action="ppaction://hlinksldjump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3429000"/>
            <a:ext cx="3231067" cy="1933562"/>
          </a:xfrm>
        </p:spPr>
        <p:txBody>
          <a:bodyPr/>
          <a:lstStyle/>
          <a:p>
            <a:r>
              <a:rPr lang="hu-HU" dirty="0"/>
              <a:t>D-be tért vissza a rekurzió</a:t>
            </a:r>
          </a:p>
          <a:p>
            <a:r>
              <a:rPr lang="hu-HU" dirty="0"/>
              <a:t>I a szomszédja, fekete, d(D)&lt;d(I), tehát előre-élt talált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34400" y="1107440"/>
            <a:ext cx="2489200" cy="112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58AE780-BA90-4136-A872-37BC59AEF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19" y="570962"/>
            <a:ext cx="3764482" cy="21119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A927826-CDB9-4796-908E-5F251212C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719" y="2872740"/>
            <a:ext cx="6121601" cy="32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0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489" y="3674030"/>
            <a:ext cx="3231067" cy="1832452"/>
          </a:xfrm>
        </p:spPr>
        <p:txBody>
          <a:bodyPr/>
          <a:lstStyle/>
          <a:p>
            <a:r>
              <a:rPr lang="hu-HU" dirty="0"/>
              <a:t>D is kész csúcs lett</a:t>
            </a:r>
          </a:p>
          <a:p>
            <a:r>
              <a:rPr lang="hu-HU" dirty="0"/>
              <a:t>f(D):=11</a:t>
            </a:r>
          </a:p>
          <a:p>
            <a:r>
              <a:rPr lang="hu-HU" dirty="0" err="1"/>
              <a:t>color</a:t>
            </a:r>
            <a:r>
              <a:rPr lang="hu-HU" dirty="0"/>
              <a:t>(D):=fekete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14080" y="2225796"/>
            <a:ext cx="248920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A927826-CDB9-4796-908E-5F251212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59" y="597149"/>
            <a:ext cx="3947881" cy="211191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464F457-8925-46B8-A165-6C38CAEE2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59" y="2932112"/>
            <a:ext cx="6095988" cy="33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3091813"/>
            <a:ext cx="3231067" cy="3021172"/>
          </a:xfrm>
        </p:spPr>
        <p:txBody>
          <a:bodyPr/>
          <a:lstStyle/>
          <a:p>
            <a:r>
              <a:rPr lang="hu-HU" dirty="0"/>
              <a:t>C-be tért vissza a rekurzió</a:t>
            </a:r>
          </a:p>
          <a:p>
            <a:r>
              <a:rPr lang="hu-HU" dirty="0"/>
              <a:t>G,H fekete színű szomszéd,</a:t>
            </a:r>
          </a:p>
          <a:p>
            <a:r>
              <a:rPr lang="hu-HU" dirty="0"/>
              <a:t>Két újabb előre élt talált.</a:t>
            </a:r>
          </a:p>
          <a:p>
            <a:r>
              <a:rPr lang="hu-HU" dirty="0"/>
              <a:t>C feldolgozása befejeződött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14080" y="1127760"/>
            <a:ext cx="2489200" cy="1352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64F457-8925-46B8-A165-6C38CAEE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59" y="556131"/>
            <a:ext cx="3957521" cy="215293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9B02CE8-C89C-402A-96D2-0C5BCF854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119" y="2936397"/>
            <a:ext cx="5972175" cy="33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9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489" y="3010042"/>
            <a:ext cx="3231067" cy="3021172"/>
          </a:xfrm>
        </p:spPr>
        <p:txBody>
          <a:bodyPr/>
          <a:lstStyle/>
          <a:p>
            <a:r>
              <a:rPr lang="hu-HU" dirty="0"/>
              <a:t>B-be tért vissza a rekurzió</a:t>
            </a:r>
          </a:p>
          <a:p>
            <a:r>
              <a:rPr lang="hu-HU" dirty="0"/>
              <a:t>G fekete színű szomszéd,</a:t>
            </a:r>
          </a:p>
          <a:p>
            <a:r>
              <a:rPr lang="hu-HU" dirty="0"/>
              <a:t>Újabb előre élt talált.</a:t>
            </a:r>
          </a:p>
          <a:p>
            <a:r>
              <a:rPr lang="hu-HU" dirty="0"/>
              <a:t>B feldolgozása befejeződött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14080" y="1127760"/>
            <a:ext cx="2489200" cy="1352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9B02CE8-C89C-402A-96D2-0C5BCF854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19" y="598854"/>
            <a:ext cx="3805121" cy="211021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2B58E98-8C5F-438A-9497-37E03CD96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719" y="3013694"/>
            <a:ext cx="6085779" cy="32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3065303"/>
            <a:ext cx="3231067" cy="2817972"/>
          </a:xfrm>
        </p:spPr>
        <p:txBody>
          <a:bodyPr/>
          <a:lstStyle/>
          <a:p>
            <a:r>
              <a:rPr lang="hu-HU" dirty="0"/>
              <a:t>A-ban vagyunk ismét, de van még fehér szomszédja: F</a:t>
            </a:r>
          </a:p>
          <a:p>
            <a:r>
              <a:rPr lang="hu-HU" dirty="0"/>
              <a:t>„Kimegy” F-be</a:t>
            </a:r>
          </a:p>
          <a:p>
            <a:r>
              <a:rPr lang="hu-HU" dirty="0"/>
              <a:t>d(F):=14</a:t>
            </a:r>
          </a:p>
          <a:p>
            <a:r>
              <a:rPr lang="hu-HU" dirty="0" err="1"/>
              <a:t>color</a:t>
            </a:r>
            <a:r>
              <a:rPr lang="hu-HU" dirty="0"/>
              <a:t>(F):=</a:t>
            </a:r>
            <a:r>
              <a:rPr lang="hu-HU" dirty="0" err="1"/>
              <a:t>grey</a:t>
            </a:r>
            <a:endParaRPr lang="hu-HU" dirty="0"/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14080" y="1127760"/>
            <a:ext cx="2489200" cy="112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2B58E98-8C5F-438A-9497-37E03CD9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39" y="570962"/>
            <a:ext cx="4140401" cy="22007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E9D4646-C3B9-4D51-8042-639CDF91D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439" y="2946503"/>
            <a:ext cx="6214497" cy="33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3080067"/>
            <a:ext cx="3231067" cy="3316288"/>
          </a:xfrm>
        </p:spPr>
        <p:txBody>
          <a:bodyPr/>
          <a:lstStyle/>
          <a:p>
            <a:r>
              <a:rPr lang="hu-HU" dirty="0"/>
              <a:t>F feldolgozása: G fekete szomszéd, d(F)&gt;d(G), tehát kereszt-élt találtunk.</a:t>
            </a:r>
          </a:p>
          <a:p>
            <a:r>
              <a:rPr lang="hu-HU" dirty="0"/>
              <a:t>Befejeződik F feldolgozása</a:t>
            </a:r>
          </a:p>
          <a:p>
            <a:r>
              <a:rPr lang="hu-HU" dirty="0"/>
              <a:t>Visszatér A csúcsba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25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14080" y="1127760"/>
            <a:ext cx="2489200" cy="112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E9D4646-C3B9-4D51-8042-639CDF91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99" y="570962"/>
            <a:ext cx="4231841" cy="229224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D967F4C-BD54-44DE-A455-DAF908D3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799" y="3080067"/>
            <a:ext cx="5908241" cy="32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359" y="3237388"/>
            <a:ext cx="3231067" cy="3316288"/>
          </a:xfrm>
        </p:spPr>
        <p:txBody>
          <a:bodyPr/>
          <a:lstStyle/>
          <a:p>
            <a:r>
              <a:rPr lang="hu-HU" dirty="0"/>
              <a:t>A is kész csúcs lett</a:t>
            </a:r>
          </a:p>
          <a:p>
            <a:r>
              <a:rPr lang="hu-HU" dirty="0"/>
              <a:t>Most tér vissza DFS algoritmusba, és vizsgálja, van-e még fehér csúcs</a:t>
            </a:r>
          </a:p>
          <a:p>
            <a:r>
              <a:rPr lang="hu-HU" dirty="0"/>
              <a:t>Ha ábécé szerint megyünk, E következik.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6339840" y="1581308"/>
            <a:ext cx="2103120" cy="904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D967F4C-BD54-44DE-A455-DAF908D3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25" y="601080"/>
            <a:ext cx="3883716" cy="216265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3043C49-9F58-4EB4-B4FF-5C7B7B85F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25" y="3068483"/>
            <a:ext cx="6197270" cy="33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893" y="3496382"/>
            <a:ext cx="3231067" cy="2055972"/>
          </a:xfrm>
        </p:spPr>
        <p:txBody>
          <a:bodyPr>
            <a:normAutofit/>
          </a:bodyPr>
          <a:lstStyle/>
          <a:p>
            <a:r>
              <a:rPr lang="hu-HU" dirty="0"/>
              <a:t>E </a:t>
            </a:r>
            <a:r>
              <a:rPr lang="hu-HU" dirty="0" err="1"/>
              <a:t>szomszédainak</a:t>
            </a:r>
            <a:r>
              <a:rPr lang="hu-HU" dirty="0"/>
              <a:t> feldolgozása:</a:t>
            </a:r>
          </a:p>
          <a:p>
            <a:r>
              <a:rPr lang="hu-HU" dirty="0"/>
              <a:t>I fekete, kereszt-él</a:t>
            </a:r>
          </a:p>
          <a:p>
            <a:r>
              <a:rPr lang="hu-HU" dirty="0"/>
              <a:t>J fehér, fa-él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27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44559" y="1085384"/>
            <a:ext cx="2438401" cy="1119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3043C49-9F58-4EB4-B4FF-5C7B7B85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45" y="570962"/>
            <a:ext cx="4229155" cy="230962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CC0899E-4517-47EE-892B-94DD8651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672" y="3098644"/>
            <a:ext cx="6125528" cy="31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7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3653200"/>
            <a:ext cx="3231067" cy="1400554"/>
          </a:xfrm>
        </p:spPr>
        <p:txBody>
          <a:bodyPr>
            <a:normAutofit/>
          </a:bodyPr>
          <a:lstStyle/>
          <a:p>
            <a:r>
              <a:rPr lang="hu-HU" dirty="0"/>
              <a:t>J kész csúcs lett,</a:t>
            </a:r>
          </a:p>
          <a:p>
            <a:r>
              <a:rPr lang="hu-HU" dirty="0"/>
              <a:t>Visszatér E-be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544559" y="2194560"/>
            <a:ext cx="2438401" cy="291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C0899E-4517-47EE-892B-94DD8651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93" y="570962"/>
            <a:ext cx="3890328" cy="202495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D1A7DEE-7205-4618-887B-2650DF45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93" y="2964920"/>
            <a:ext cx="6153150" cy="32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0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719" y="3386696"/>
            <a:ext cx="3231067" cy="1933562"/>
          </a:xfrm>
        </p:spPr>
        <p:txBody>
          <a:bodyPr>
            <a:normAutofit/>
          </a:bodyPr>
          <a:lstStyle/>
          <a:p>
            <a:r>
              <a:rPr lang="hu-HU" dirty="0"/>
              <a:t>E is kész csúcs,</a:t>
            </a:r>
          </a:p>
          <a:p>
            <a:r>
              <a:rPr lang="hu-HU" dirty="0"/>
              <a:t>Nincs több fehér csúcsa a gráfnak,</a:t>
            </a:r>
          </a:p>
          <a:p>
            <a:r>
              <a:rPr lang="hu-HU" dirty="0"/>
              <a:t>A bejárás véget ér.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6305792" y="1537743"/>
            <a:ext cx="2155172" cy="901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D1A7DEE-7205-4618-887B-2650DF45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45" y="570962"/>
            <a:ext cx="4123775" cy="220055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D771A2C-BE6C-443F-A3DF-9B940B149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45" y="2976589"/>
            <a:ext cx="5980113" cy="319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05530-F7EF-4456-B307-D5392E71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570614"/>
          </a:xfrm>
        </p:spPr>
        <p:txBody>
          <a:bodyPr>
            <a:normAutofit/>
          </a:bodyPr>
          <a:lstStyle/>
          <a:p>
            <a:r>
              <a:rPr lang="hu-HU" sz="2800" dirty="0"/>
              <a:t>Mélységi keresés (mélységi bejárás)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08CB8-98E7-4339-BD9C-D77A7B3D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1" y="1307805"/>
            <a:ext cx="10353762" cy="4575470"/>
          </a:xfrm>
        </p:spPr>
        <p:txBody>
          <a:bodyPr>
            <a:normAutofit/>
          </a:bodyPr>
          <a:lstStyle/>
          <a:p>
            <a:r>
              <a:rPr lang="hu-HU" dirty="0"/>
              <a:t>„Cseréljük ki a szélességi bejárásban a sort egy veremre,</a:t>
            </a:r>
            <a:br>
              <a:rPr lang="hu-HU" dirty="0"/>
            </a:br>
            <a:r>
              <a:rPr lang="hu-HU" dirty="0"/>
              <a:t>és megkapjuk a mélységi bejárást.”</a:t>
            </a:r>
          </a:p>
          <a:p>
            <a:r>
              <a:rPr lang="hu-HU" dirty="0"/>
              <a:t>Bejáró algoritmusként használható irányítatlan/irányított gráfokon, főbb alkalmazási területe azonban az irányított gráfokkal kapcsolatos feladatok esetén van.</a:t>
            </a:r>
          </a:p>
          <a:p>
            <a:r>
              <a:rPr lang="hu-HU" dirty="0"/>
              <a:t>Eredmények:</a:t>
            </a:r>
          </a:p>
          <a:p>
            <a:pPr lvl="1"/>
            <a:r>
              <a:rPr lang="hu-HU" dirty="0"/>
              <a:t>Mélységi erdő - szülő csúcsok megadása a csúcsoknál : </a:t>
            </a:r>
            <a:r>
              <a:rPr lang="hu-HU" dirty="0">
                <a:sym typeface="Symbol" panose="05050102010706020507" pitchFamily="18" charset="2"/>
              </a:rPr>
              <a:t>(u)</a:t>
            </a:r>
            <a:endParaRPr lang="hu-HU" dirty="0"/>
          </a:p>
          <a:p>
            <a:pPr lvl="1"/>
            <a:r>
              <a:rPr lang="hu-HU" dirty="0"/>
              <a:t>Idő „bélyegző”: megadja csúcsok felfedezésnek időpontját: d(u) - </a:t>
            </a:r>
            <a:r>
              <a:rPr lang="hu-HU" dirty="0" err="1"/>
              <a:t>discovery</a:t>
            </a:r>
            <a:r>
              <a:rPr lang="hu-HU" dirty="0"/>
              <a:t> </a:t>
            </a:r>
            <a:r>
              <a:rPr lang="hu-HU" dirty="0" err="1"/>
              <a:t>time</a:t>
            </a:r>
            <a:br>
              <a:rPr lang="hu-HU" dirty="0"/>
            </a:br>
            <a:r>
              <a:rPr lang="hu-HU" dirty="0"/>
              <a:t>és a feldolgozás befejezésének időpontját: f(u) – </a:t>
            </a:r>
            <a:r>
              <a:rPr lang="hu-HU" dirty="0" err="1"/>
              <a:t>finishing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pPr lvl="1"/>
            <a:r>
              <a:rPr lang="hu-HU" dirty="0"/>
              <a:t>Színezést is használ: fehér/szürke/fekete, jelentése hasonló, mint a szélességi bejárásnál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31BC37-6E03-4080-9A31-0BDBF091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2D6ABD5-FEC5-4895-B2DE-34E93D01F955}"/>
              </a:ext>
            </a:extLst>
          </p:cNvPr>
          <p:cNvSpPr txBox="1"/>
          <p:nvPr/>
        </p:nvSpPr>
        <p:spPr>
          <a:xfrm>
            <a:off x="7836418" y="2155890"/>
            <a:ext cx="25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903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628" y="539885"/>
            <a:ext cx="5969117" cy="763621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kapott mélységi erdő</a:t>
            </a:r>
          </a:p>
          <a:p>
            <a:r>
              <a:rPr lang="hu-HU" dirty="0"/>
              <a:t>A fák segítenek az élek ellenőrzésében!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30</a:t>
            </a:fld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D31B180-B815-494B-A068-C3547757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0" y="1635125"/>
            <a:ext cx="106775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16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F16C2-D2EF-4E98-80C2-B8530967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61538"/>
            <a:ext cx="10353762" cy="645825"/>
          </a:xfrm>
        </p:spPr>
        <p:txBody>
          <a:bodyPr>
            <a:normAutofit/>
          </a:bodyPr>
          <a:lstStyle/>
          <a:p>
            <a:r>
              <a:rPr lang="hu-HU" sz="2000" dirty="0"/>
              <a:t>1. gyakorló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92DE57-F7A0-45EC-AEDC-84D36760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41" y="1290321"/>
            <a:ext cx="4134256" cy="4592954"/>
          </a:xfrm>
        </p:spPr>
        <p:txBody>
          <a:bodyPr>
            <a:normAutofit/>
          </a:bodyPr>
          <a:lstStyle/>
          <a:p>
            <a:r>
              <a:rPr lang="hu-HU" dirty="0"/>
              <a:t>Az előző példához hasonlóan mutassuk be a mélységi bejárás algoritmusát a mellékelt gráfon.</a:t>
            </a:r>
          </a:p>
          <a:p>
            <a:r>
              <a:rPr lang="hu-HU" dirty="0"/>
              <a:t>Osztályozzuk a gráf éleit, rajzoljuk le a kapott mélységi erdőt.</a:t>
            </a:r>
          </a:p>
          <a:p>
            <a:r>
              <a:rPr lang="hu-HU" dirty="0"/>
              <a:t>Segítség: melysegi_gyakorlo.xlsx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1CBFEE-A15A-4681-9226-801555A1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31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CC45F5D-5CA0-4FB8-8B14-0FF678CD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65" y="1313391"/>
            <a:ext cx="6709148" cy="44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5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DFC0EB-53E3-41E3-B952-E5DEDCF8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9280"/>
          </a:xfrm>
        </p:spPr>
        <p:txBody>
          <a:bodyPr>
            <a:normAutofit/>
          </a:bodyPr>
          <a:lstStyle/>
          <a:p>
            <a:r>
              <a:rPr lang="hu-HU" sz="2800" dirty="0"/>
              <a:t>Hogyan működik az algoritmus irányítatlan gráfon?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CA4E789-ADEF-4569-8FDA-DF2AC53DC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72" y="1812290"/>
            <a:ext cx="4514850" cy="3457575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42271C5-F7FF-404A-9108-4A48703A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32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AF63F3F-D541-4F0B-A1A6-8B98A06885F0}"/>
              </a:ext>
            </a:extLst>
          </p:cNvPr>
          <p:cNvSpPr txBox="1"/>
          <p:nvPr/>
        </p:nvSpPr>
        <p:spPr>
          <a:xfrm>
            <a:off x="6990080" y="1984751"/>
            <a:ext cx="3688080" cy="31126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Próbáljuk lefuttatni a példa gráfon.</a:t>
            </a:r>
          </a:p>
          <a:p>
            <a:r>
              <a:rPr lang="hu-HU" dirty="0"/>
              <a:t>Figyeljük meg milyen típusúak lesznek az élek.</a:t>
            </a:r>
          </a:p>
          <a:p>
            <a:r>
              <a:rPr lang="hu-HU" dirty="0"/>
              <a:t>Mivel itt egy él kétszer is megjelenik, akkor kap címkét, amikor elsőnek feltűnik.</a:t>
            </a:r>
          </a:p>
          <a:p>
            <a:r>
              <a:rPr lang="hu-HU" dirty="0"/>
              <a:t>Segítség: melysegi_gyakorlo.xlsx</a:t>
            </a:r>
          </a:p>
        </p:txBody>
      </p:sp>
    </p:spTree>
    <p:extLst>
      <p:ext uri="{BB962C8B-B14F-4D97-AF65-F5344CB8AC3E}">
        <p14:creationId xmlns:p14="http://schemas.microsoft.com/office/powerpoint/2010/main" val="3101374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2C62B6-66EB-42A0-BF68-2F18AD93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77174"/>
          </a:xfrm>
        </p:spPr>
        <p:txBody>
          <a:bodyPr>
            <a:normAutofit/>
          </a:bodyPr>
          <a:lstStyle/>
          <a:p>
            <a:pPr algn="l"/>
            <a:r>
              <a:rPr lang="hu-HU" sz="2800" dirty="0"/>
              <a:t>Implementálási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1D99EC-25C7-43ED-8C01-8279AE05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42417"/>
            <a:ext cx="10353762" cy="4792221"/>
          </a:xfrm>
        </p:spPr>
        <p:txBody>
          <a:bodyPr/>
          <a:lstStyle/>
          <a:p>
            <a:r>
              <a:rPr lang="hu-HU" dirty="0"/>
              <a:t>Mi hagyható el?</a:t>
            </a:r>
          </a:p>
          <a:p>
            <a:r>
              <a:rPr lang="hu-HU" dirty="0"/>
              <a:t>Szülő?</a:t>
            </a:r>
          </a:p>
          <a:p>
            <a:pPr lvl="1"/>
            <a:r>
              <a:rPr lang="hu-HU" dirty="0"/>
              <a:t>Igen, ha nem kell a mélységi fa.</a:t>
            </a:r>
          </a:p>
          <a:p>
            <a:r>
              <a:rPr lang="hu-HU" dirty="0"/>
              <a:t>Színezés?</a:t>
            </a:r>
          </a:p>
          <a:p>
            <a:pPr lvl="1"/>
            <a:r>
              <a:rPr lang="hu-HU" dirty="0"/>
              <a:t>Igen, ha például az inicializáló ciklusban d(u):=0 és f(u):=0 értékadások bekerülnek, akkor a szín helyettesíthető ezek vizsgálatával:</a:t>
            </a:r>
            <a:br>
              <a:rPr lang="hu-HU" dirty="0"/>
            </a:br>
            <a:r>
              <a:rPr lang="hu-HU" dirty="0"/>
              <a:t>d(u) = 0, akkor a csúcs fehér,</a:t>
            </a:r>
            <a:br>
              <a:rPr lang="hu-HU" dirty="0"/>
            </a:br>
            <a:r>
              <a:rPr lang="hu-HU" dirty="0"/>
              <a:t>d(u) &gt; 0  és f(u) = 0, akkor a csúcs szürke,</a:t>
            </a:r>
            <a:br>
              <a:rPr lang="hu-HU" dirty="0"/>
            </a:br>
            <a:r>
              <a:rPr lang="hu-HU" dirty="0"/>
              <a:t>d(u) &gt; 0 és f(u) &gt; 0, akkor a csúcs fekete.</a:t>
            </a:r>
          </a:p>
          <a:p>
            <a:r>
              <a:rPr lang="hu-HU" dirty="0"/>
              <a:t>Idő?</a:t>
            </a:r>
          </a:p>
          <a:p>
            <a:pPr lvl="1"/>
            <a:r>
              <a:rPr lang="hu-HU" dirty="0"/>
              <a:t>Elhagyható, persze akkor az éleket nem tudjuk osztályozni (miért?), de ha a színezést használjuk, a bejárás működik.</a:t>
            </a:r>
          </a:p>
          <a:p>
            <a:r>
              <a:rPr lang="hu-HU" dirty="0" err="1"/>
              <a:t>time</a:t>
            </a:r>
            <a:r>
              <a:rPr lang="hu-HU" dirty="0"/>
              <a:t> miért referencia paraméter?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2EDB5B-3E48-4174-9A4D-EFF2E620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33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EDB1D8-C225-45CE-9C17-9EA005EA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47" y="723362"/>
            <a:ext cx="4917136" cy="19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110445-4260-477A-9E2A-E64C709C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8885"/>
          </a:xfrm>
        </p:spPr>
        <p:txBody>
          <a:bodyPr>
            <a:normAutofit/>
          </a:bodyPr>
          <a:lstStyle/>
          <a:p>
            <a:r>
              <a:rPr lang="hu-HU" sz="2800" dirty="0"/>
              <a:t>Irányított kör kiírása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2179FFA4-6A7F-4E17-9913-E1B07024A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420" y="3877738"/>
            <a:ext cx="2476500" cy="2066925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6B24D0C-71CD-4D5E-8098-CF7D82AF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420D014-9D26-4FCD-B5F0-4A96B662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92" y="1607318"/>
            <a:ext cx="4917136" cy="1933562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CCDB8C1D-07BC-4978-82C3-0D8E1C7CEA1C}"/>
              </a:ext>
            </a:extLst>
          </p:cNvPr>
          <p:cNvSpPr/>
          <p:nvPr/>
        </p:nvSpPr>
        <p:spPr>
          <a:xfrm>
            <a:off x="4332302" y="2823100"/>
            <a:ext cx="781235" cy="417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CAF8F8D-E2BE-4B2D-B349-9A048369E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135" y="1787001"/>
            <a:ext cx="2886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3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DA5A07-C35A-46F6-AA25-9B0F79B4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57200"/>
          </a:xfrm>
        </p:spPr>
        <p:txBody>
          <a:bodyPr>
            <a:normAutofit fontScale="90000"/>
          </a:bodyPr>
          <a:lstStyle/>
          <a:p>
            <a:pPr algn="l"/>
            <a:r>
              <a:rPr lang="hu-HU" sz="2800" dirty="0"/>
              <a:t>Fejtörő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1C349B-23DB-498C-ADBE-2731E343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0640"/>
            <a:ext cx="10353762" cy="4673600"/>
          </a:xfrm>
        </p:spPr>
        <p:txBody>
          <a:bodyPr/>
          <a:lstStyle/>
          <a:p>
            <a:r>
              <a:rPr lang="hu-HU" dirty="0"/>
              <a:t>Rajzoljon olyan három csúcsú, négy élű egyszerű gráfot, amelyben két egyszerű irányított kör van, és a DFS lehet, hogy megtalálja mindkettőt, de lehet, hogy csak az egyiket! Indokolja is az állítását!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Adott egy irányított gráf, u és v a gráf két csúcsa. Létezik u és v között irányított út, </a:t>
            </a:r>
            <a:br>
              <a:rPr lang="hu-HU" dirty="0"/>
            </a:br>
            <a:r>
              <a:rPr lang="hu-HU" dirty="0"/>
              <a:t>d(u) &lt; d(v), és u mégsem őse v-</a:t>
            </a:r>
            <a:r>
              <a:rPr lang="hu-HU" dirty="0" err="1"/>
              <a:t>nek</a:t>
            </a:r>
            <a:r>
              <a:rPr lang="hu-HU" dirty="0"/>
              <a:t> a mélységi fában. Hogyan lehet ez?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5E1A60-B709-4F58-9A9B-1E73F07D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35</a:t>
            </a:fld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814E53F2-19DB-4DD0-9E0F-6B34035CEFE1}"/>
              </a:ext>
            </a:extLst>
          </p:cNvPr>
          <p:cNvSpPr/>
          <p:nvPr/>
        </p:nvSpPr>
        <p:spPr>
          <a:xfrm>
            <a:off x="4307840" y="2377440"/>
            <a:ext cx="589280" cy="538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BF1EB34A-6CCF-4B69-8A25-755C62D16758}"/>
              </a:ext>
            </a:extLst>
          </p:cNvPr>
          <p:cNvSpPr/>
          <p:nvPr/>
        </p:nvSpPr>
        <p:spPr>
          <a:xfrm>
            <a:off x="6268720" y="2377440"/>
            <a:ext cx="589280" cy="538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E4FFB9C2-28D0-4BC9-AD1F-6C50B34952E5}"/>
              </a:ext>
            </a:extLst>
          </p:cNvPr>
          <p:cNvSpPr/>
          <p:nvPr/>
        </p:nvSpPr>
        <p:spPr>
          <a:xfrm>
            <a:off x="5313680" y="3378200"/>
            <a:ext cx="58928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05E5D32-4F1B-451A-A093-AC4081DACE08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897120" y="2646680"/>
            <a:ext cx="1371600" cy="0"/>
          </a:xfrm>
          <a:prstGeom prst="straightConnector1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89FE9773-3AB3-4F8B-A1F0-018437917D13}"/>
              </a:ext>
            </a:extLst>
          </p:cNvPr>
          <p:cNvCxnSpPr>
            <a:stCxn id="7" idx="4"/>
            <a:endCxn id="9" idx="7"/>
          </p:cNvCxnSpPr>
          <p:nvPr/>
        </p:nvCxnSpPr>
        <p:spPr>
          <a:xfrm flipH="1">
            <a:off x="5816662" y="2915920"/>
            <a:ext cx="746698" cy="555274"/>
          </a:xfrm>
          <a:prstGeom prst="straightConnector1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E742676A-AE68-480E-9154-740EF1826D28}"/>
              </a:ext>
            </a:extLst>
          </p:cNvPr>
          <p:cNvCxnSpPr>
            <a:stCxn id="9" idx="1"/>
            <a:endCxn id="5" idx="5"/>
          </p:cNvCxnSpPr>
          <p:nvPr/>
        </p:nvCxnSpPr>
        <p:spPr>
          <a:xfrm flipH="1" flipV="1">
            <a:off x="4810822" y="2837061"/>
            <a:ext cx="589156" cy="634133"/>
          </a:xfrm>
          <a:prstGeom prst="straightConnector1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D389CE83-D2EB-4FEA-8B4E-5EFEF8861724}"/>
              </a:ext>
            </a:extLst>
          </p:cNvPr>
          <p:cNvCxnSpPr>
            <a:stCxn id="5" idx="4"/>
            <a:endCxn id="9" idx="2"/>
          </p:cNvCxnSpPr>
          <p:nvPr/>
        </p:nvCxnSpPr>
        <p:spPr>
          <a:xfrm>
            <a:off x="4602480" y="2915920"/>
            <a:ext cx="711200" cy="779780"/>
          </a:xfrm>
          <a:prstGeom prst="straightConnector1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DC1C3632-C217-49D9-AD24-8B60641F25DE}"/>
              </a:ext>
            </a:extLst>
          </p:cNvPr>
          <p:cNvSpPr/>
          <p:nvPr/>
        </p:nvSpPr>
        <p:spPr>
          <a:xfrm>
            <a:off x="6563360" y="5039360"/>
            <a:ext cx="341376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Megfejtések a következő gyakorlaton</a:t>
            </a:r>
          </a:p>
        </p:txBody>
      </p:sp>
    </p:spTree>
    <p:extLst>
      <p:ext uri="{BB962C8B-B14F-4D97-AF65-F5344CB8AC3E}">
        <p14:creationId xmlns:p14="http://schemas.microsoft.com/office/powerpoint/2010/main" val="214345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D5C381-6E77-44E9-93CC-7C924601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Néhány nevezetes alkalmazási lehetőség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BB17FF-E008-4FC4-B90D-A18A76E4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Irányított gráf éleinek osztályozása, irányított kör megtalálása</a:t>
            </a:r>
          </a:p>
          <a:p>
            <a:r>
              <a:rPr lang="hu-HU" dirty="0"/>
              <a:t>Körmentes irányított gráfok csúcsainak </a:t>
            </a:r>
            <a:r>
              <a:rPr lang="hu-HU" dirty="0" err="1"/>
              <a:t>topologikus</a:t>
            </a:r>
            <a:r>
              <a:rPr lang="hu-HU" dirty="0"/>
              <a:t> rendezése</a:t>
            </a:r>
          </a:p>
          <a:p>
            <a:r>
              <a:rPr lang="hu-HU" dirty="0"/>
              <a:t>Irányított gráfok erősen összefüggő komponenseinek meghatározása</a:t>
            </a:r>
          </a:p>
          <a:p>
            <a:r>
              <a:rPr lang="hu-HU" dirty="0"/>
              <a:t>Irányított gráfok félig összefüggőségének eldöntése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29F75E5-229E-4E03-A524-BC45C433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3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0B3F66-30A3-493D-9F39-B0430099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82645"/>
            <a:ext cx="10353762" cy="579120"/>
          </a:xfrm>
        </p:spPr>
        <p:txBody>
          <a:bodyPr>
            <a:normAutofit/>
          </a:bodyPr>
          <a:lstStyle/>
          <a:p>
            <a:r>
              <a:rPr lang="hu-HU" sz="2800" dirty="0"/>
              <a:t>Az algoritmus, és a műveletigénye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3BF062B-C9C6-41F4-9BE2-45937340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4B1E442-905F-412A-AE93-7CDBCB216E1C}"/>
              </a:ext>
            </a:extLst>
          </p:cNvPr>
          <p:cNvSpPr txBox="1"/>
          <p:nvPr/>
        </p:nvSpPr>
        <p:spPr>
          <a:xfrm>
            <a:off x="2324416" y="5142507"/>
            <a:ext cx="139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G=(V,E)</a:t>
            </a:r>
          </a:p>
          <a:p>
            <a:r>
              <a:rPr lang="hu-HU" dirty="0"/>
              <a:t>|V|=n</a:t>
            </a:r>
          </a:p>
          <a:p>
            <a:r>
              <a:rPr lang="hu-HU" dirty="0"/>
              <a:t>|E|=m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D3F2C9-7784-440E-A6A9-CC09AF61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800225"/>
            <a:ext cx="7799650" cy="306705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97C171E-97C9-4145-BC22-EFD65420387F}"/>
              </a:ext>
            </a:extLst>
          </p:cNvPr>
          <p:cNvSpPr txBox="1"/>
          <p:nvPr/>
        </p:nvSpPr>
        <p:spPr>
          <a:xfrm>
            <a:off x="913794" y="2428875"/>
            <a:ext cx="8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ym typeface="Symbol" panose="05050102010706020507" pitchFamily="18" charset="2"/>
              </a:rPr>
              <a:t>(n)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7849B6D-84E1-474E-93D3-E153DA06A3D7}"/>
              </a:ext>
            </a:extLst>
          </p:cNvPr>
          <p:cNvSpPr txBox="1"/>
          <p:nvPr/>
        </p:nvSpPr>
        <p:spPr>
          <a:xfrm>
            <a:off x="899090" y="3875128"/>
            <a:ext cx="8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ym typeface="Symbol" panose="05050102010706020507" pitchFamily="18" charset="2"/>
              </a:rPr>
              <a:t>(n)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48A154F-3868-42ED-A1EB-9D78C0E73CE8}"/>
              </a:ext>
            </a:extLst>
          </p:cNvPr>
          <p:cNvSpPr txBox="1"/>
          <p:nvPr/>
        </p:nvSpPr>
        <p:spPr>
          <a:xfrm>
            <a:off x="10205129" y="2798207"/>
            <a:ext cx="8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ym typeface="Symbol" panose="05050102010706020507" pitchFamily="18" charset="2"/>
              </a:rPr>
              <a:t>(m)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736B106-C841-4187-8FAE-A88F4E9B81B6}"/>
              </a:ext>
            </a:extLst>
          </p:cNvPr>
          <p:cNvSpPr txBox="1"/>
          <p:nvPr/>
        </p:nvSpPr>
        <p:spPr>
          <a:xfrm>
            <a:off x="4003829" y="5513943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mT</a:t>
            </a:r>
            <a:r>
              <a:rPr lang="hu-HU" dirty="0"/>
              <a:t>(</a:t>
            </a:r>
            <a:r>
              <a:rPr lang="hu-HU" dirty="0" err="1"/>
              <a:t>n,m</a:t>
            </a:r>
            <a:r>
              <a:rPr lang="hu-HU" dirty="0"/>
              <a:t>)=MT(</a:t>
            </a:r>
            <a:r>
              <a:rPr lang="hu-HU" dirty="0" err="1"/>
              <a:t>n,m</a:t>
            </a:r>
            <a:r>
              <a:rPr lang="hu-HU" dirty="0"/>
              <a:t>)</a:t>
            </a:r>
            <a:r>
              <a:rPr lang="hu-HU" dirty="0">
                <a:sym typeface="Symbol" panose="05050102010706020507" pitchFamily="18" charset="2"/>
              </a:rPr>
              <a:t>(</a:t>
            </a:r>
            <a:r>
              <a:rPr lang="hu-HU" dirty="0" err="1">
                <a:sym typeface="Symbol" panose="05050102010706020507" pitchFamily="18" charset="2"/>
              </a:rPr>
              <a:t>n+m</a:t>
            </a:r>
            <a:r>
              <a:rPr lang="hu-HU" dirty="0">
                <a:sym typeface="Symbol" panose="05050102010706020507" pitchFamily="18" charset="2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70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E9DE3-2AAA-4303-9E7E-9CC08093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3" y="207859"/>
            <a:ext cx="10353762" cy="727794"/>
          </a:xfrm>
        </p:spPr>
        <p:txBody>
          <a:bodyPr>
            <a:normAutofit/>
          </a:bodyPr>
          <a:lstStyle/>
          <a:p>
            <a:r>
              <a:rPr lang="hu-HU" sz="2800" dirty="0"/>
              <a:t>Élek osztályozása irányított gráfban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E2DCAC8-769C-4D6E-AC81-F501A1EE0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4" y="1042246"/>
            <a:ext cx="7211084" cy="2999301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66069D6-2F5D-4CF5-B232-26E7067E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0D293F3-F2F7-481F-8582-3A30A737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523" y="1365558"/>
            <a:ext cx="1533525" cy="23526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F145C70-37BE-4D07-A9BF-69D3884D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227" y="4299674"/>
            <a:ext cx="2985903" cy="208926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46FF9E7-B6DC-418E-9706-9F4EC9A64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44" y="4302201"/>
            <a:ext cx="2599215" cy="2069439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F990F38D-D62E-43B7-9AD8-AB651A8FD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308" y="4316103"/>
            <a:ext cx="3403703" cy="20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EF67DA-4332-4049-89CD-24825A3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44497"/>
          </a:xfrm>
        </p:spPr>
        <p:txBody>
          <a:bodyPr>
            <a:normAutofit/>
          </a:bodyPr>
          <a:lstStyle/>
          <a:p>
            <a:r>
              <a:rPr lang="hu-HU" sz="2800" dirty="0"/>
              <a:t>Élek osztályozása az algoritmusban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DA0F96-783B-48F9-8496-4F43F9A4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6141"/>
            <a:ext cx="10353762" cy="4495060"/>
          </a:xfrm>
        </p:spPr>
        <p:txBody>
          <a:bodyPr/>
          <a:lstStyle/>
          <a:p>
            <a:r>
              <a:rPr lang="hu-HU" dirty="0"/>
              <a:t>Fa-él: </a:t>
            </a:r>
            <a:r>
              <a:rPr lang="hu-HU" dirty="0" err="1"/>
              <a:t>color</a:t>
            </a:r>
            <a:r>
              <a:rPr lang="hu-HU" dirty="0"/>
              <a:t>(v)=</a:t>
            </a:r>
            <a:r>
              <a:rPr lang="hu-HU" dirty="0" err="1"/>
              <a:t>white</a:t>
            </a:r>
            <a:endParaRPr lang="hu-HU" dirty="0"/>
          </a:p>
          <a:p>
            <a:r>
              <a:rPr lang="hu-HU" dirty="0"/>
              <a:t>Visszaél: </a:t>
            </a:r>
            <a:r>
              <a:rPr lang="hu-HU" dirty="0" err="1"/>
              <a:t>color</a:t>
            </a:r>
            <a:r>
              <a:rPr lang="hu-HU" dirty="0"/>
              <a:t>(v)=</a:t>
            </a:r>
            <a:r>
              <a:rPr lang="hu-HU" dirty="0" err="1"/>
              <a:t>grey</a:t>
            </a:r>
            <a:r>
              <a:rPr lang="hu-HU" dirty="0"/>
              <a:t> </a:t>
            </a:r>
          </a:p>
          <a:p>
            <a:r>
              <a:rPr lang="hu-HU" dirty="0"/>
              <a:t>Előre-él: </a:t>
            </a:r>
            <a:r>
              <a:rPr lang="hu-HU" dirty="0" err="1"/>
              <a:t>color</a:t>
            </a:r>
            <a:r>
              <a:rPr lang="hu-HU" dirty="0"/>
              <a:t>(v)=</a:t>
            </a:r>
            <a:r>
              <a:rPr lang="hu-HU" dirty="0" err="1"/>
              <a:t>black</a:t>
            </a:r>
            <a:r>
              <a:rPr lang="hu-HU" dirty="0"/>
              <a:t> és d(u)&lt;d(v)</a:t>
            </a:r>
          </a:p>
          <a:p>
            <a:r>
              <a:rPr lang="hu-HU" dirty="0"/>
              <a:t>Kereszt-él: </a:t>
            </a:r>
            <a:r>
              <a:rPr lang="hu-HU" dirty="0" err="1"/>
              <a:t>color</a:t>
            </a:r>
            <a:r>
              <a:rPr lang="hu-HU" dirty="0"/>
              <a:t>(v)=</a:t>
            </a:r>
            <a:r>
              <a:rPr lang="hu-HU" dirty="0" err="1"/>
              <a:t>black</a:t>
            </a:r>
            <a:r>
              <a:rPr lang="hu-HU" dirty="0"/>
              <a:t> és d(u)&gt;d(v)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DAC611-7126-4C71-94FE-A627E5D4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7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1064374-BCA2-49E4-9D74-FA6A5407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438535"/>
            <a:ext cx="5061844" cy="199046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1D15046-9A14-4605-AB52-1FDC090E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3857348"/>
            <a:ext cx="1260528" cy="193385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73CEBBA-A8DA-4E2C-81A0-104BA699D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117" y="3891735"/>
            <a:ext cx="2342538" cy="18650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0FBB6D1-7F13-4983-92CA-C92A1FF0A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62" y="3891735"/>
            <a:ext cx="2639105" cy="184660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3A8FB38-3F91-4EED-8848-27020D51D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774" y="3913740"/>
            <a:ext cx="2983603" cy="1802594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0E85FF78-7A49-4326-A62E-8D2B6EDC05DF}"/>
              </a:ext>
            </a:extLst>
          </p:cNvPr>
          <p:cNvSpPr/>
          <p:nvPr/>
        </p:nvSpPr>
        <p:spPr>
          <a:xfrm>
            <a:off x="8646849" y="2219417"/>
            <a:ext cx="2290439" cy="905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14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DA3102-166F-4C37-B247-920C1A21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07" y="540058"/>
            <a:ext cx="4544493" cy="1349702"/>
          </a:xfrm>
        </p:spPr>
        <p:txBody>
          <a:bodyPr>
            <a:normAutofit/>
          </a:bodyPr>
          <a:lstStyle/>
          <a:p>
            <a:pPr algn="l"/>
            <a:r>
              <a:rPr lang="hu-HU" sz="2800" dirty="0"/>
              <a:t>Mélységi bejárás lejátszása, az élek osztályozásával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2709068"/>
            <a:ext cx="3231067" cy="3316288"/>
          </a:xfrm>
        </p:spPr>
        <p:txBody>
          <a:bodyPr/>
          <a:lstStyle/>
          <a:p>
            <a:r>
              <a:rPr lang="hu-HU" dirty="0"/>
              <a:t>Első fehér csúcs: A</a:t>
            </a:r>
          </a:p>
          <a:p>
            <a:r>
              <a:rPr lang="hu-HU" dirty="0">
                <a:sym typeface="Symbol" panose="05050102010706020507" pitchFamily="18" charset="2"/>
              </a:rPr>
              <a:t>(A):=0</a:t>
            </a:r>
            <a:endParaRPr lang="hu-HU" dirty="0"/>
          </a:p>
          <a:p>
            <a:r>
              <a:rPr lang="hu-HU" dirty="0"/>
              <a:t>Belép a </a:t>
            </a:r>
            <a:r>
              <a:rPr lang="hu-HU" dirty="0" err="1"/>
              <a:t>DFSvisit</a:t>
            </a:r>
            <a:r>
              <a:rPr lang="hu-HU" dirty="0"/>
              <a:t> algoritmusba,</a:t>
            </a:r>
          </a:p>
          <a:p>
            <a:r>
              <a:rPr lang="hu-HU" dirty="0"/>
              <a:t>Idő megnövekszik, d(A):=1</a:t>
            </a:r>
          </a:p>
          <a:p>
            <a:r>
              <a:rPr lang="hu-HU" dirty="0" err="1"/>
              <a:t>color</a:t>
            </a:r>
            <a:r>
              <a:rPr lang="hu-HU" dirty="0"/>
              <a:t>(A):=</a:t>
            </a:r>
            <a:r>
              <a:rPr lang="hu-HU" dirty="0" err="1"/>
              <a:t>grey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20" y="386570"/>
            <a:ext cx="4917136" cy="193356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A4CFEBB-D764-41E2-B063-4BB07BAE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74" y="2566987"/>
            <a:ext cx="6810375" cy="3600450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6512560" y="1373671"/>
            <a:ext cx="2062480" cy="8920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B065D26D-E75A-495A-B33B-4457597A8836}"/>
              </a:ext>
            </a:extLst>
          </p:cNvPr>
          <p:cNvSpPr/>
          <p:nvPr/>
        </p:nvSpPr>
        <p:spPr>
          <a:xfrm>
            <a:off x="8575040" y="680812"/>
            <a:ext cx="2560506" cy="303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7A73B42-635B-4694-BBB8-75453D87F4B3}"/>
              </a:ext>
            </a:extLst>
          </p:cNvPr>
          <p:cNvSpPr txBox="1"/>
          <p:nvPr/>
        </p:nvSpPr>
        <p:spPr>
          <a:xfrm>
            <a:off x="789507" y="1797228"/>
            <a:ext cx="4917136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pPr marL="36900" indent="0">
              <a:buNone/>
            </a:pPr>
            <a:r>
              <a:rPr lang="hu-HU" sz="1800" i="1" dirty="0"/>
              <a:t>Csúcsok, szomszédok sorba vétele ábécé szerinti sorrendben történik!</a:t>
            </a:r>
          </a:p>
        </p:txBody>
      </p:sp>
    </p:spTree>
    <p:extLst>
      <p:ext uri="{BB962C8B-B14F-4D97-AF65-F5344CB8AC3E}">
        <p14:creationId xmlns:p14="http://schemas.microsoft.com/office/powerpoint/2010/main" val="36173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F2E0D-1D04-4EDD-B5C2-43A1800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479" y="2709068"/>
            <a:ext cx="3231067" cy="331628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Ábécé szerinti első szomszéd: B, fehér.</a:t>
            </a:r>
          </a:p>
          <a:p>
            <a:r>
              <a:rPr lang="hu-HU" dirty="0">
                <a:sym typeface="Symbol" panose="05050102010706020507" pitchFamily="18" charset="2"/>
              </a:rPr>
              <a:t>(B):=A</a:t>
            </a:r>
            <a:endParaRPr lang="hu-HU" dirty="0"/>
          </a:p>
          <a:p>
            <a:r>
              <a:rPr lang="hu-HU" dirty="0" err="1"/>
              <a:t>Rekuzívan</a:t>
            </a:r>
            <a:r>
              <a:rPr lang="hu-HU" dirty="0"/>
              <a:t> hívja </a:t>
            </a:r>
            <a:r>
              <a:rPr lang="hu-HU" dirty="0" err="1"/>
              <a:t>DFSvisit</a:t>
            </a:r>
            <a:r>
              <a:rPr lang="hu-HU" dirty="0"/>
              <a:t> algoritmust B csúcsra,</a:t>
            </a:r>
          </a:p>
          <a:p>
            <a:r>
              <a:rPr lang="hu-HU" dirty="0"/>
              <a:t>Idő megnövekszik, d(B):=2</a:t>
            </a:r>
          </a:p>
          <a:p>
            <a:r>
              <a:rPr lang="hu-HU" dirty="0" err="1"/>
              <a:t>color</a:t>
            </a:r>
            <a:r>
              <a:rPr lang="hu-HU" dirty="0"/>
              <a:t>(B):=</a:t>
            </a:r>
            <a:r>
              <a:rPr lang="hu-HU" dirty="0" err="1"/>
              <a:t>grey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6AEB4-99A6-413F-BB7E-FA663F6A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62255ED-AA61-446F-B69B-050B123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10" y="570962"/>
            <a:ext cx="4917136" cy="193356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A4CFEBB-D764-41E2-B063-4BB07BAE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31" y="543419"/>
            <a:ext cx="3842066" cy="2031190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70E7D01-6D6D-4422-812A-F110030ED14E}"/>
              </a:ext>
            </a:extLst>
          </p:cNvPr>
          <p:cNvSpPr/>
          <p:nvPr/>
        </p:nvSpPr>
        <p:spPr>
          <a:xfrm>
            <a:off x="8473440" y="1113009"/>
            <a:ext cx="2489200" cy="1081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ADCBB61-9B08-4EA4-8F9B-5ECBFDCEB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152" y="2829086"/>
            <a:ext cx="5942648" cy="32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5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57CB792BC3953479F2173418FC4537A" ma:contentTypeVersion="2" ma:contentTypeDescription="Új dokumentum létrehozása." ma:contentTypeScope="" ma:versionID="02125c509f094352b09e13382d792e23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f8b0d3feebbf4ebd5b4c9d327fec03e0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5E74EA-AF86-4483-BD90-E531F36D84EF}"/>
</file>

<file path=customXml/itemProps2.xml><?xml version="1.0" encoding="utf-8"?>
<ds:datastoreItem xmlns:ds="http://schemas.openxmlformats.org/officeDocument/2006/customXml" ds:itemID="{0398270B-70A7-401E-976C-C85DA58F5D60}"/>
</file>

<file path=customXml/itemProps3.xml><?xml version="1.0" encoding="utf-8"?>
<ds:datastoreItem xmlns:ds="http://schemas.openxmlformats.org/officeDocument/2006/customXml" ds:itemID="{50C6F090-D0E5-43D9-8C1B-27EE55B43198}"/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1123</Words>
  <Application>Microsoft Office PowerPoint</Application>
  <PresentationFormat>Szélesvásznú</PresentationFormat>
  <Paragraphs>188</Paragraphs>
  <Slides>35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Pala</vt:lpstr>
      <vt:lpstr>Algoritmusok és adatszerkeztek II.</vt:lpstr>
      <vt:lpstr>Tartalom: Mélységi keresés</vt:lpstr>
      <vt:lpstr>Mélységi keresés (mélységi bejárás)</vt:lpstr>
      <vt:lpstr>Néhány nevezetes alkalmazási lehetőség</vt:lpstr>
      <vt:lpstr>Az algoritmus, és a műveletigénye</vt:lpstr>
      <vt:lpstr>Élek osztályozása irányított gráfban</vt:lpstr>
      <vt:lpstr>Élek osztályozása az algoritmusban</vt:lpstr>
      <vt:lpstr>Mélységi bejárás lejátszása, az élek osztályozásával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1. gyakorló feladat</vt:lpstr>
      <vt:lpstr>Hogyan működik az algoritmus irányítatlan gráfon?</vt:lpstr>
      <vt:lpstr>Implementálási kérdések</vt:lpstr>
      <vt:lpstr>Irányított kör kiírása</vt:lpstr>
      <vt:lpstr>Fejtörő kérdések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II.</dc:title>
  <dc:creator>Veszprémi Anna</dc:creator>
  <cp:lastModifiedBy>Veszprémi Anna</cp:lastModifiedBy>
  <cp:revision>112</cp:revision>
  <dcterms:created xsi:type="dcterms:W3CDTF">2020-10-10T11:16:59Z</dcterms:created>
  <dcterms:modified xsi:type="dcterms:W3CDTF">2020-10-21T09:52:30Z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