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6" r:id="rId1"/>
  </p:sldMasterIdLst>
  <p:sldIdLst>
    <p:sldId id="268" r:id="rId2"/>
    <p:sldId id="272" r:id="rId3"/>
    <p:sldId id="326" r:id="rId4"/>
    <p:sldId id="329" r:id="rId5"/>
    <p:sldId id="273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3" r:id="rId19"/>
    <p:sldId id="342" r:id="rId20"/>
    <p:sldId id="344" r:id="rId21"/>
    <p:sldId id="346" r:id="rId22"/>
    <p:sldId id="347" r:id="rId23"/>
    <p:sldId id="348" r:id="rId24"/>
    <p:sldId id="349" r:id="rId25"/>
    <p:sldId id="350" r:id="rId26"/>
    <p:sldId id="351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04E-5E26-4F88-9536-3CB688B65172}" type="datetime1">
              <a:rPr lang="hu-HU" smtClean="0"/>
              <a:t>2020. 11. 05.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9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3BD0-8E26-4590-AB2A-18CA4E1E89BC}" type="datetime1">
              <a:rPr lang="hu-HU" smtClean="0"/>
              <a:t>2020. 11. 05.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89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A54082-B547-438C-B4FF-D5C54D019536}" type="datetime1">
              <a:rPr lang="hu-HU" smtClean="0"/>
              <a:t>2020. 11. 05.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90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7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75EEB-9EDE-4369-9F68-68B5F742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/>
              <a:t>Algoritmusok és adatszerkeztek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6F8403-F45B-4245-BD76-3C601B9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8. gyakorlat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6FA5E3-DF70-43CB-A02B-772D7A46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76435"/>
            <a:ext cx="10353762" cy="864093"/>
          </a:xfrm>
        </p:spPr>
        <p:txBody>
          <a:bodyPr>
            <a:normAutofit/>
          </a:bodyPr>
          <a:lstStyle/>
          <a:p>
            <a:r>
              <a:rPr lang="hu-HU" sz="2800" dirty="0"/>
              <a:t>Topologikus rendezés a csúcsok befoka alapján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918E4C-6290-48B1-9303-1AC259E2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11550"/>
            <a:ext cx="10353762" cy="437965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Implementálás:</a:t>
            </a:r>
          </a:p>
          <a:p>
            <a:r>
              <a:rPr lang="hu-HU" dirty="0"/>
              <a:t>Határozzuk meg a gráf csúcsainak befokát.</a:t>
            </a:r>
          </a:p>
          <a:p>
            <a:r>
              <a:rPr lang="hu-HU" dirty="0"/>
              <a:t>Tegyük egy sorba a nulla befokú csúcsokat.</a:t>
            </a:r>
          </a:p>
          <a:p>
            <a:r>
              <a:rPr lang="hu-HU" dirty="0"/>
              <a:t>Amíg a sor nem üres, ismételjük a következő lépéseket:</a:t>
            </a:r>
          </a:p>
          <a:p>
            <a:pPr lvl="1"/>
            <a:r>
              <a:rPr lang="hu-HU" dirty="0"/>
              <a:t>Vegyük ki a sorból a csúcsot, írjuk ki,</a:t>
            </a:r>
          </a:p>
          <a:p>
            <a:pPr lvl="1"/>
            <a:r>
              <a:rPr lang="hu-HU" dirty="0"/>
              <a:t>A csúcs szomszédainak befokát csökkentsük eggyel, ha nulla lett, tegyük be a csúcsot a sorba.</a:t>
            </a:r>
          </a:p>
          <a:p>
            <a:pPr lvl="1"/>
            <a:endParaRPr lang="hu-HU" dirty="0"/>
          </a:p>
          <a:p>
            <a:r>
              <a:rPr lang="hu-HU" dirty="0"/>
              <a:t>DAG tulajdonság ellenőrzése:</a:t>
            </a:r>
          </a:p>
          <a:p>
            <a:pPr lvl="1"/>
            <a:r>
              <a:rPr lang="hu-HU" dirty="0"/>
              <a:t>Kör esetén a kört alkotó csúcsok befoka nem válik nullává, ezért nem kerülnek kiírásra.</a:t>
            </a:r>
          </a:p>
          <a:p>
            <a:pPr lvl="1"/>
            <a:r>
              <a:rPr lang="hu-HU" dirty="0"/>
              <a:t>Ha menet közben megszámoljuk a kiírt csúcsokat, könnyen ellenőrizhetjük a végén, hogy minden csúcsot kiírtunk-e?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7C232C1-172E-4758-AE15-E166CD10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10</a:t>
            </a:fld>
            <a:endParaRPr lang="hu-HU" dirty="0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2C804DDD-EF61-4889-B63F-6C1BBBB8EA7A}"/>
              </a:ext>
            </a:extLst>
          </p:cNvPr>
          <p:cNvSpPr/>
          <p:nvPr/>
        </p:nvSpPr>
        <p:spPr>
          <a:xfrm>
            <a:off x="7701280" y="1411550"/>
            <a:ext cx="3911600" cy="131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Készítsük el az algoritmus struktogramját, vizsgáljuk meg a műveletigényét!</a:t>
            </a:r>
          </a:p>
        </p:txBody>
      </p:sp>
    </p:spTree>
    <p:extLst>
      <p:ext uri="{BB962C8B-B14F-4D97-AF65-F5344CB8AC3E}">
        <p14:creationId xmlns:p14="http://schemas.microsoft.com/office/powerpoint/2010/main" val="35653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5FA5FCD-2D28-4410-B881-FDBF4CFC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11" y="609600"/>
            <a:ext cx="2334956" cy="2496672"/>
          </a:xfrm>
        </p:spPr>
        <p:txBody>
          <a:bodyPr>
            <a:normAutofit/>
          </a:bodyPr>
          <a:lstStyle/>
          <a:p>
            <a:r>
              <a:rPr lang="hu-HU" sz="2800" dirty="0"/>
              <a:t>Az algoritmus</a:t>
            </a:r>
            <a:br>
              <a:rPr lang="hu-HU" sz="2800" dirty="0"/>
            </a:br>
            <a:r>
              <a:rPr lang="hu-HU" sz="2800" dirty="0"/>
              <a:t>éllistával ábrázolt gráfon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3F6AD4-7440-469F-8F93-DB60AA3B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11</a:t>
            </a:fld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516D165-A2DC-4A53-B1F7-746C26DF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33" y="333375"/>
            <a:ext cx="8048625" cy="6191250"/>
          </a:xfrm>
          <a:prstGeom prst="rect">
            <a:avLst/>
          </a:prstGeom>
        </p:spPr>
      </p:pic>
      <p:sp>
        <p:nvSpPr>
          <p:cNvPr id="11" name="Tartalom helye 2">
            <a:extLst>
              <a:ext uri="{FF2B5EF4-FFF2-40B4-BE49-F238E27FC236}">
                <a16:creationId xmlns:a16="http://schemas.microsoft.com/office/drawing/2014/main" id="{040A5D41-6C30-45E5-AAA3-E1A2D3312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511" y="3106272"/>
            <a:ext cx="2804310" cy="21261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 tömbben keletkezik a topologikus sorrend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Bool függvény, igazat ad, ha a gráf DAG, hamisat, ha nem.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4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A8830-E2E3-4C09-A177-C18D2805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Irányított gráf erősen összefüggő komponenseinek meghatározása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B001B7-A762-4627-9CB3-3D32F7CB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Definíció:</a:t>
            </a:r>
            <a:br>
              <a:rPr lang="hu-HU" dirty="0"/>
            </a:br>
            <a:r>
              <a:rPr lang="hu-HU" dirty="0"/>
              <a:t>Legyen G=(V,E) egy irányított gráf. A csúcsok egy maximális K</a:t>
            </a:r>
            <a:r>
              <a:rPr lang="hu-HU" dirty="0">
                <a:sym typeface="Symbol" panose="05050102010706020507" pitchFamily="18" charset="2"/>
              </a:rPr>
              <a:t>V halmaza az irányított gráf egy erősen összefüggő komponense, ha bármely u,v  K esetén uv és v u irányított utak léteznek.</a:t>
            </a:r>
          </a:p>
          <a:p>
            <a:r>
              <a:rPr lang="hu-HU" dirty="0">
                <a:sym typeface="Symbol" panose="05050102010706020507" pitchFamily="18" charset="2"/>
              </a:rPr>
              <a:t>Tipikus példa: városi közlekedés: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az útszakaszok egy-, vagy két irányúak, egy autós el tud-e jutni A-ból B-be szabályosan?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(A,B  a város két tetszőleges pontja.)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65B52EB-E247-4DF6-AA4C-2D75CC56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83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1C6032-A593-4086-ACE4-463186DA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Irányított gráf erősen összefüggő komponenseinek meghatározása mélységi bejárással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32209F-5C54-4823-A7C8-B611C287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/>
              <a:t>Az algoritmus lépései:</a:t>
            </a:r>
          </a:p>
          <a:p>
            <a:r>
              <a:rPr lang="hu-HU" dirty="0"/>
              <a:t>Futtassunk le a gráfon egy mélységi bejárást, állítsuk elő a csúcsok befejezési időpontjait (finishing time).</a:t>
            </a:r>
          </a:p>
          <a:p>
            <a:r>
              <a:rPr lang="hu-HU" dirty="0"/>
              <a:t>Transzponáljuk a gráfot (az élek irányát fordítsuk meg).</a:t>
            </a:r>
          </a:p>
          <a:p>
            <a:r>
              <a:rPr lang="hu-HU" dirty="0"/>
              <a:t>Futtassunk egy mélységi bejárást a transzponált gráfon úgy, hogy a DFS algoritmus fő ciklusában - a mélységi fa gyökerének megválasztásakor – válasszuk befejezési szám szerint csökkenően a következő fehér csúcsot a fa gyökerének.</a:t>
            </a:r>
          </a:p>
          <a:p>
            <a:r>
              <a:rPr lang="hu-HU" dirty="0"/>
              <a:t>Az így kapott mélységi fák lesznek a gráf erősen összefüggő komponensei.</a:t>
            </a:r>
          </a:p>
          <a:p>
            <a:r>
              <a:rPr lang="hu-HU" b="1" dirty="0"/>
              <a:t>Műveletigény:</a:t>
            </a:r>
            <a:r>
              <a:rPr lang="hu-HU" dirty="0"/>
              <a:t> (függ a transzponálás költségétől) </a:t>
            </a:r>
            <a:r>
              <a:rPr lang="hu-HU" dirty="0">
                <a:sym typeface="Symbol" panose="05050102010706020507" pitchFamily="18" charset="2"/>
              </a:rPr>
              <a:t>(n+m)</a:t>
            </a:r>
            <a:endParaRPr lang="hu-HU" b="1" dirty="0">
              <a:sym typeface="Symbol" panose="05050102010706020507" pitchFamily="18" charset="2"/>
            </a:endParaRPr>
          </a:p>
          <a:p>
            <a:r>
              <a:rPr lang="hu-HU" b="1" dirty="0">
                <a:sym typeface="Symbol" panose="05050102010706020507" pitchFamily="18" charset="2"/>
              </a:rPr>
              <a:t>Implementálás: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első bejárás közben tegyük a csúcsokat befejezéskor egy verembe, a második bejárásnál a fa gyökerének válasszuk a veremből a következő fehér csúcsot.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4D5D25-5E20-4A9C-AC61-9BBFF42D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948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7B8FBD-FE6F-4AD6-9341-5112E4F0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97763"/>
          </a:xfrm>
        </p:spPr>
        <p:txBody>
          <a:bodyPr>
            <a:normAutofit fontScale="90000"/>
          </a:bodyPr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38B804-DF14-4BDA-B38B-2A394DFE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44715"/>
            <a:ext cx="8399171" cy="3047163"/>
          </a:xfrm>
        </p:spPr>
        <p:txBody>
          <a:bodyPr/>
          <a:lstStyle/>
          <a:p>
            <a:r>
              <a:rPr lang="hu-HU" dirty="0"/>
              <a:t>Határozzuk meg az algoritmussal a mellékelt gráf erősen összefüggő komponenseit.</a:t>
            </a:r>
          </a:p>
          <a:p>
            <a:r>
              <a:rPr lang="hu-HU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Melysegi_alkalmazasok_munkafuzet.xlsx</a:t>
            </a:r>
            <a:endParaRPr lang="en-US" sz="2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43E200A-087D-49D2-9D46-31F7F0D8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14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09A5E6D-5A94-4469-BB86-F6190BD4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64" y="3068296"/>
            <a:ext cx="54197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9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C70558-8F23-409C-95A8-B1E12F0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142260"/>
            <a:ext cx="10353762" cy="793072"/>
          </a:xfrm>
        </p:spPr>
        <p:txBody>
          <a:bodyPr>
            <a:normAutofit/>
          </a:bodyPr>
          <a:lstStyle/>
          <a:p>
            <a:r>
              <a:rPr lang="hu-HU" sz="2800" dirty="0"/>
              <a:t>Irányított gráf félig összefüggő-e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C60168-5205-42A8-A594-39737F8BC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629095"/>
            <a:ext cx="10353762" cy="2315768"/>
          </a:xfrm>
        </p:spPr>
        <p:txBody>
          <a:bodyPr/>
          <a:lstStyle/>
          <a:p>
            <a:r>
              <a:rPr lang="hu-HU" dirty="0"/>
              <a:t>Definíció:</a:t>
            </a:r>
            <a:br>
              <a:rPr lang="hu-HU" dirty="0"/>
            </a:br>
            <a:r>
              <a:rPr lang="hu-HU" dirty="0"/>
              <a:t>Azt mondjuk, hogy hogy a G=(V,E) irányított gráf félig összefüggő, ha bármely u,v </a:t>
            </a:r>
            <a:r>
              <a:rPr lang="hu-HU" dirty="0">
                <a:sym typeface="Symbol" panose="05050102010706020507" pitchFamily="18" charset="2"/>
              </a:rPr>
              <a:t> V csúcspár esetén uv vagy vu irányított út létezik.</a:t>
            </a:r>
          </a:p>
          <a:p>
            <a:r>
              <a:rPr lang="hu-HU" dirty="0">
                <a:sym typeface="Symbol" panose="05050102010706020507" pitchFamily="18" charset="2"/>
              </a:rPr>
              <a:t>Adjunk hatékony algoritmust, mely eldönti egy irányított gráfról, hogy félig összefüggő-e. 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37E4E5B-70C3-4547-8AA3-CA6CDE2A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244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C70558-8F23-409C-95A8-B1E12F0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31621"/>
            <a:ext cx="10353762" cy="793072"/>
          </a:xfrm>
        </p:spPr>
        <p:txBody>
          <a:bodyPr>
            <a:normAutofit/>
          </a:bodyPr>
          <a:lstStyle/>
          <a:p>
            <a:r>
              <a:rPr lang="hu-HU" sz="2800" dirty="0"/>
              <a:t>Irányított gráf félig összefüggő-e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C60168-5205-42A8-A594-39737F8BC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4693"/>
            <a:ext cx="10353762" cy="4758857"/>
          </a:xfrm>
        </p:spPr>
        <p:txBody>
          <a:bodyPr/>
          <a:lstStyle/>
          <a:p>
            <a:r>
              <a:rPr lang="hu-HU" dirty="0"/>
              <a:t>Megoldás lépései:</a:t>
            </a:r>
          </a:p>
          <a:p>
            <a:r>
              <a:rPr lang="hu-HU" dirty="0"/>
              <a:t>Határozzuk meg az irányított gráf erősen összefüggő komponenseit.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Készítsük el a komponens gráfot: 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37E4E5B-70C3-4547-8AA3-CA6CDE2A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16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A7CCA67-777E-4EF9-8293-298B56F7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97" y="2211249"/>
            <a:ext cx="5353050" cy="18192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93FA8DE-63E3-4BB0-A305-6A2C4D2C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2" y="4355132"/>
            <a:ext cx="4395580" cy="19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7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7797F2D-5966-45E2-9B5A-70A8C7EB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0008"/>
          </a:xfrm>
        </p:spPr>
        <p:txBody>
          <a:bodyPr>
            <a:normAutofit/>
          </a:bodyPr>
          <a:lstStyle/>
          <a:p>
            <a:r>
              <a:rPr lang="hu-HU" sz="2800" dirty="0"/>
              <a:t>Irányított gráf félig összefüggő-e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B7D5C9D-646C-4F3C-B44A-AC642EA5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7161"/>
            <a:ext cx="10353762" cy="4424039"/>
          </a:xfrm>
        </p:spPr>
        <p:txBody>
          <a:bodyPr/>
          <a:lstStyle/>
          <a:p>
            <a:r>
              <a:rPr lang="hu-HU" b="1" dirty="0"/>
              <a:t>Állítás: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a komponens gráf DAG</a:t>
            </a:r>
          </a:p>
          <a:p>
            <a:r>
              <a:rPr lang="hu-HU" dirty="0"/>
              <a:t>Indoklás: </a:t>
            </a:r>
            <a:br>
              <a:rPr lang="hu-HU" dirty="0"/>
            </a:br>
            <a:r>
              <a:rPr lang="hu-HU" dirty="0"/>
              <a:t>ha tartalmazna irányított kört,</a:t>
            </a:r>
            <a:br>
              <a:rPr lang="hu-HU" dirty="0"/>
            </a:br>
            <a:r>
              <a:rPr lang="hu-HU" dirty="0"/>
              <a:t>akkor a kör mentén teljesülne az erősen</a:t>
            </a:r>
            <a:br>
              <a:rPr lang="hu-HU" dirty="0"/>
            </a:br>
            <a:r>
              <a:rPr lang="hu-HU" dirty="0"/>
              <a:t>összefüggőség feltétele: </a:t>
            </a:r>
            <a:br>
              <a:rPr lang="hu-HU" dirty="0"/>
            </a:br>
            <a:r>
              <a:rPr lang="hu-HU" dirty="0"/>
              <a:t>ha veszünk egy-egy csúcsot két különböző </a:t>
            </a:r>
            <a:br>
              <a:rPr lang="hu-HU" dirty="0"/>
            </a:br>
            <a:r>
              <a:rPr lang="hu-HU" dirty="0"/>
              <a:t>komponensből, legyen ez u és v, </a:t>
            </a:r>
            <a:br>
              <a:rPr lang="hu-HU" dirty="0"/>
            </a:br>
            <a:r>
              <a:rPr lang="hu-HU" dirty="0"/>
              <a:t>a kör mentén létezne irányított út</a:t>
            </a:r>
            <a:br>
              <a:rPr lang="hu-HU" dirty="0"/>
            </a:br>
            <a:r>
              <a:rPr lang="hu-HU" dirty="0"/>
              <a:t>u-ból v-be, és fordítva!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828454-3212-4E20-97AC-7C4CB171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17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F199A5E-FBE8-44E0-B3CD-24991560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75" y="1459142"/>
            <a:ext cx="3223147" cy="145041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A2B435A-87B5-48B0-A397-2918973D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63" y="3429000"/>
            <a:ext cx="2281652" cy="18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1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7797F2D-5966-45E2-9B5A-70A8C7EB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0008"/>
          </a:xfrm>
        </p:spPr>
        <p:txBody>
          <a:bodyPr>
            <a:normAutofit/>
          </a:bodyPr>
          <a:lstStyle/>
          <a:p>
            <a:r>
              <a:rPr lang="hu-HU" sz="2800" dirty="0"/>
              <a:t>Irányított gráf félig összefüggő-e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B7D5C9D-646C-4F3C-B44A-AC642EA5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7161"/>
            <a:ext cx="10353762" cy="4424039"/>
          </a:xfrm>
        </p:spPr>
        <p:txBody>
          <a:bodyPr/>
          <a:lstStyle/>
          <a:p>
            <a:r>
              <a:rPr lang="hu-HU" dirty="0"/>
              <a:t>Készítsük el a komponens gráf</a:t>
            </a:r>
            <a:br>
              <a:rPr lang="hu-HU" dirty="0"/>
            </a:br>
            <a:r>
              <a:rPr lang="hu-HU" dirty="0"/>
              <a:t>csúcsainak topologikus rendezését.</a:t>
            </a:r>
          </a:p>
          <a:p>
            <a:r>
              <a:rPr lang="hu-HU" dirty="0"/>
              <a:t>Legyen az így kapott sorrend:</a:t>
            </a:r>
            <a:br>
              <a:rPr lang="hu-HU" dirty="0"/>
            </a:br>
            <a:r>
              <a:rPr lang="hu-HU" dirty="0"/>
              <a:t>C</a:t>
            </a:r>
            <a:r>
              <a:rPr lang="hu-HU" baseline="-25000" dirty="0"/>
              <a:t>1</a:t>
            </a:r>
            <a:r>
              <a:rPr lang="hu-HU" dirty="0"/>
              <a:t>,C</a:t>
            </a:r>
            <a:r>
              <a:rPr lang="hu-HU" baseline="-25000" dirty="0"/>
              <a:t>2</a:t>
            </a:r>
            <a:r>
              <a:rPr lang="hu-HU" dirty="0"/>
              <a:t>,C</a:t>
            </a:r>
            <a:r>
              <a:rPr lang="hu-HU" baseline="-25000" dirty="0"/>
              <a:t>3</a:t>
            </a:r>
            <a:r>
              <a:rPr lang="hu-HU" dirty="0"/>
              <a:t>,…,C</a:t>
            </a:r>
            <a:r>
              <a:rPr lang="hu-HU" baseline="-25000" dirty="0"/>
              <a:t>m</a:t>
            </a:r>
          </a:p>
          <a:p>
            <a:r>
              <a:rPr lang="hu-HU" b="1" dirty="0"/>
              <a:t>Állítás:</a:t>
            </a:r>
            <a:r>
              <a:rPr lang="hu-HU" dirty="0"/>
              <a:t> G gráf akkor és csak akkor félig összefüggő, </a:t>
            </a:r>
            <a:br>
              <a:rPr lang="hu-HU" dirty="0"/>
            </a:br>
            <a:r>
              <a:rPr lang="hu-HU" dirty="0"/>
              <a:t>ha </a:t>
            </a:r>
            <a:r>
              <a:rPr lang="hu-HU" dirty="0">
                <a:sym typeface="Symbol" panose="05050102010706020507" pitchFamily="18" charset="2"/>
              </a:rPr>
              <a:t>i (1i&lt;m): (C</a:t>
            </a:r>
            <a:r>
              <a:rPr lang="hu-HU" baseline="-25000" dirty="0">
                <a:sym typeface="Symbol" panose="05050102010706020507" pitchFamily="18" charset="2"/>
              </a:rPr>
              <a:t>i</a:t>
            </a:r>
            <a:r>
              <a:rPr lang="hu-HU" dirty="0">
                <a:sym typeface="Symbol" panose="05050102010706020507" pitchFamily="18" charset="2"/>
              </a:rPr>
              <a:t>,C</a:t>
            </a:r>
            <a:r>
              <a:rPr lang="hu-HU" baseline="-25000" dirty="0">
                <a:sym typeface="Symbol" panose="05050102010706020507" pitchFamily="18" charset="2"/>
              </a:rPr>
              <a:t>i+1</a:t>
            </a:r>
            <a:r>
              <a:rPr lang="hu-HU" dirty="0">
                <a:sym typeface="Symbol" panose="05050102010706020507" pitchFamily="18" charset="2"/>
              </a:rPr>
              <a:t>) él létezik a komponens gráfban.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828454-3212-4E20-97AC-7C4CB171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18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F199A5E-FBE8-44E0-B3CD-24991560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1367161"/>
            <a:ext cx="3223147" cy="1450416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DDAC9348-A6D8-4589-B3B6-F35B05FC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635" y="3800792"/>
            <a:ext cx="5181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5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8D11C-D1AC-4614-B671-0CBC97EA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82487"/>
          </a:xfrm>
        </p:spPr>
        <p:txBody>
          <a:bodyPr>
            <a:normAutofit fontScale="90000"/>
          </a:bodyPr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DBBCF6-597F-41E0-9D39-2E68E862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0261"/>
            <a:ext cx="10353762" cy="4200939"/>
          </a:xfrm>
        </p:spPr>
        <p:txBody>
          <a:bodyPr/>
          <a:lstStyle/>
          <a:p>
            <a:r>
              <a:rPr lang="hu-HU" dirty="0"/>
              <a:t>Készítsük el a kapott komponens gráf topologikus rendezését, és vizsgáljuk meg, hogy félig összefüggő-e a gráf.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Melysegi_alkalmazasok_munkafuzet.xlsx</a:t>
            </a:r>
            <a:endParaRPr lang="en-US" sz="2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529846-BDE8-4F4E-94AB-B62A5C69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19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AEA7CDA-06D9-4341-85EE-B83C69E4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67" y="2786617"/>
            <a:ext cx="3223147" cy="14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86F5CC-A0F5-433F-8A12-BDBFCBA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u-HU" sz="2000" dirty="0"/>
              <a:t>Tartalom:</a:t>
            </a:r>
            <a:br>
              <a:rPr lang="hu-HU" sz="2000" dirty="0"/>
            </a:br>
            <a:r>
              <a:rPr lang="hu-HU" sz="2000" dirty="0"/>
              <a:t>Mélységi keresés alkalmazásai</a:t>
            </a:r>
            <a:br>
              <a:rPr lang="hu-HU" sz="2000" dirty="0"/>
            </a:br>
            <a:r>
              <a:rPr lang="hu-HU" sz="2000" dirty="0"/>
              <a:t>Élköltséges gráfok ábrázolása</a:t>
            </a:r>
            <a:br>
              <a:rPr lang="hu-HU" sz="2000" dirty="0"/>
            </a:br>
            <a:r>
              <a:rPr lang="hu-HU" sz="2000" dirty="0"/>
              <a:t>Minimális összköltségű feszítőfa I.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42A97-CA6C-4AF7-B0B0-AF2A6A7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u-HU" dirty="0">
                <a:hlinkClick r:id="rId3" action="ppaction://hlinksldjump"/>
              </a:rPr>
              <a:t>Fejtörő kérdések megoldása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Topologikus rendezés</a:t>
            </a:r>
            <a:endParaRPr lang="hu-HU" dirty="0"/>
          </a:p>
          <a:p>
            <a:r>
              <a:rPr lang="hu-HU" dirty="0">
                <a:hlinkClick r:id="rId5" action="ppaction://hlinksldjump"/>
              </a:rPr>
              <a:t>Topologikus rendezés mélységi bejárással</a:t>
            </a:r>
            <a:endParaRPr lang="hu-HU" dirty="0">
              <a:hlinkClick r:id="" action="ppaction://noaction"/>
            </a:endParaRPr>
          </a:p>
          <a:p>
            <a:r>
              <a:rPr lang="hu-HU" dirty="0">
                <a:hlinkClick r:id="rId6" action="ppaction://hlinksldjump"/>
              </a:rPr>
              <a:t>Topologikus rendezés befokok alapján</a:t>
            </a:r>
            <a:endParaRPr lang="hu-HU" dirty="0"/>
          </a:p>
          <a:p>
            <a:r>
              <a:rPr lang="hu-HU" dirty="0">
                <a:hlinkClick r:id="rId7" action="ppaction://hlinksldjump"/>
              </a:rPr>
              <a:t>Irányított gráf erősen összefüggő komponenseinek meghatározása</a:t>
            </a:r>
            <a:endParaRPr lang="hu-HU" dirty="0">
              <a:hlinkClick r:id="" action="ppaction://noaction"/>
            </a:endParaRPr>
          </a:p>
          <a:p>
            <a:r>
              <a:rPr lang="hu-HU" dirty="0">
                <a:hlinkClick r:id="rId8" action="ppaction://hlinksldjump"/>
              </a:rPr>
              <a:t>Irányított gráf félig összefüggőségének vizsgálata</a:t>
            </a:r>
            <a:endParaRPr lang="hu-HU" dirty="0"/>
          </a:p>
          <a:p>
            <a:r>
              <a:rPr lang="hu-HU" dirty="0">
                <a:hlinkClick r:id="" action="ppaction://noaction"/>
              </a:rPr>
              <a:t>Élsúlyozott gráfok ábrázolása</a:t>
            </a:r>
          </a:p>
          <a:p>
            <a:r>
              <a:rPr lang="hu-HU" dirty="0">
                <a:hlinkClick r:id="rId9" action="ppaction://hlinksldjump"/>
              </a:rPr>
              <a:t>Minimális összköltségű feszítőfa meghatározása piros-kék algoritmussal</a:t>
            </a:r>
            <a:endParaRPr lang="hu-HU" dirty="0">
              <a:hlinkClick r:id="" action="ppaction://noaction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A016A9-6CE8-48D5-A309-EEEFE28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58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016C0C-C653-43FE-B54D-ED8DB76F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3469362" cy="851919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Élsúlyozott gráfok ábrázolása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FC010-12C9-4C46-8E78-2142E540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71860"/>
            <a:ext cx="4744057" cy="4237608"/>
          </a:xfrm>
        </p:spPr>
        <p:txBody>
          <a:bodyPr/>
          <a:lstStyle/>
          <a:p>
            <a:r>
              <a:rPr lang="hu-HU" dirty="0"/>
              <a:t>Irányítatlan gráf: G=(V,E), w:E</a:t>
            </a:r>
            <a:r>
              <a:rPr lang="hu-HU" dirty="0">
                <a:sym typeface="Symbol" panose="05050102010706020507" pitchFamily="18" charset="2"/>
              </a:rPr>
              <a:t></a:t>
            </a:r>
            <a:r>
              <a:rPr lang="hu-HU" dirty="0"/>
              <a:t>R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BBE99D5-D2D6-41A4-8EFF-A0F1FD86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20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8AB7097-44E9-4517-BB82-46EDC67B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35" y="737043"/>
            <a:ext cx="4619625" cy="17335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83F630E-3297-4EC4-934C-C54CCE7A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68" y="2643186"/>
            <a:ext cx="2295525" cy="15716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0B63D9B-1791-427D-9FE3-7FAD9AFFC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738" y="4670164"/>
            <a:ext cx="1895475" cy="131445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FE5322F-AC9D-4512-96E7-E31C686B1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952" y="4639379"/>
            <a:ext cx="4610100" cy="1666875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6A8ABFEC-9126-4744-9C0C-A0518BB1BCCB}"/>
              </a:ext>
            </a:extLst>
          </p:cNvPr>
          <p:cNvSpPr txBox="1"/>
          <p:nvPr/>
        </p:nvSpPr>
        <p:spPr>
          <a:xfrm>
            <a:off x="4381722" y="2932715"/>
            <a:ext cx="163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Mátrix főátlója mindig csupa nulla!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96B7AEFB-6A0A-4A69-99F7-4CA52776A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150" y="2862260"/>
            <a:ext cx="37338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8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016C0C-C653-43FE-B54D-ED8DB76F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3469362" cy="851919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Élsúlyozott gráfok ábrázolása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FC010-12C9-4C46-8E78-2142E540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71860"/>
            <a:ext cx="4199744" cy="4237608"/>
          </a:xfrm>
        </p:spPr>
        <p:txBody>
          <a:bodyPr/>
          <a:lstStyle/>
          <a:p>
            <a:r>
              <a:rPr lang="hu-HU" dirty="0"/>
              <a:t>Irányított gráf, G=(V,E), w:E</a:t>
            </a:r>
            <a:r>
              <a:rPr lang="hu-HU" dirty="0">
                <a:sym typeface="Symbol" panose="05050102010706020507" pitchFamily="18" charset="2"/>
              </a:rPr>
              <a:t></a:t>
            </a:r>
            <a:r>
              <a:rPr lang="hu-HU" dirty="0"/>
              <a:t>R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BBE99D5-D2D6-41A4-8EFF-A0F1FD86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21</a:t>
            </a:fld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0B63D9B-1791-427D-9FE3-7FAD9AFF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38" y="4670164"/>
            <a:ext cx="1895475" cy="131445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6A8ABFEC-9126-4744-9C0C-A0518BB1BCCB}"/>
              </a:ext>
            </a:extLst>
          </p:cNvPr>
          <p:cNvSpPr txBox="1"/>
          <p:nvPr/>
        </p:nvSpPr>
        <p:spPr>
          <a:xfrm>
            <a:off x="4381722" y="2926082"/>
            <a:ext cx="163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Mátrix főátlója mindig csupa nulla!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96B7AEFB-6A0A-4A69-99F7-4CA52776A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2862260"/>
            <a:ext cx="3733800" cy="11334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A317C0A-00F2-4646-B5E7-4E2ED719C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665" y="842159"/>
            <a:ext cx="4514850" cy="1609725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3DC9B110-BA93-497D-A95C-13B366643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150" y="2826297"/>
            <a:ext cx="2152650" cy="1533525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10304B63-8264-46D7-AF1A-91D7ADEFA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715" y="4670164"/>
            <a:ext cx="33813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92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2FA7E4-2C7D-48EF-8776-78EED50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Minimális összköltségű feszítőfa meghatározása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BC3FD7-36E2-4D8A-8DF3-0D7578C9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Adott egy élsúlyozott, összefüggő, irányítatlan G gráf. G=(V,E), w:E</a:t>
            </a:r>
            <a:r>
              <a:rPr lang="hu-HU" dirty="0">
                <a:sym typeface="Symbol" panose="05050102010706020507" pitchFamily="18" charset="2"/>
              </a:rPr>
              <a:t></a:t>
            </a:r>
            <a:r>
              <a:rPr lang="hu-HU" dirty="0"/>
              <a:t>R</a:t>
            </a:r>
          </a:p>
          <a:p>
            <a:r>
              <a:rPr lang="hu-HU" dirty="0"/>
              <a:t>Feladat:</a:t>
            </a:r>
            <a:br>
              <a:rPr lang="hu-HU" dirty="0"/>
            </a:br>
            <a:r>
              <a:rPr lang="hu-HU" dirty="0"/>
              <a:t>határozzuk meg az (egyik) minimális összköltségű feszítő fáját.</a:t>
            </a:r>
          </a:p>
          <a:p>
            <a:r>
              <a:rPr lang="hu-HU" dirty="0"/>
              <a:t>Villamos hálózat építése, O. Borúvka, 1926</a:t>
            </a:r>
          </a:p>
          <a:p>
            <a:r>
              <a:rPr lang="hu-HU" dirty="0"/>
              <a:t>Nevezetes megoldó algoritmusok:</a:t>
            </a:r>
          </a:p>
          <a:p>
            <a:r>
              <a:rPr lang="hu-HU" dirty="0"/>
              <a:t>J. B. </a:t>
            </a:r>
            <a:r>
              <a:rPr lang="hu-HU" b="1" dirty="0"/>
              <a:t>Kruskal</a:t>
            </a:r>
            <a:r>
              <a:rPr lang="hu-HU" dirty="0"/>
              <a:t>, 1956</a:t>
            </a:r>
          </a:p>
          <a:p>
            <a:r>
              <a:rPr lang="hu-HU" dirty="0"/>
              <a:t>R. C. </a:t>
            </a:r>
            <a:r>
              <a:rPr lang="hu-HU" b="1" dirty="0"/>
              <a:t>Prim</a:t>
            </a:r>
            <a:r>
              <a:rPr lang="hu-HU" dirty="0"/>
              <a:t>, 1957</a:t>
            </a:r>
          </a:p>
          <a:p>
            <a:r>
              <a:rPr lang="hu-HU" dirty="0"/>
              <a:t>Érdekesség: piros/kék algoritmus: R. E. Tarjan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4C031C-4E47-4CC8-AC97-67AE35D0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726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D946DC-33BC-4D53-8311-68EEB2C0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9907"/>
          </a:xfrm>
        </p:spPr>
        <p:txBody>
          <a:bodyPr>
            <a:normAutofit/>
          </a:bodyPr>
          <a:lstStyle/>
          <a:p>
            <a:r>
              <a:rPr lang="hu-HU" sz="2800" dirty="0"/>
              <a:t>Piros/kék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8FF4EA-6DE4-404D-971D-C57B7BF6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8282"/>
            <a:ext cx="10353762" cy="4678533"/>
          </a:xfrm>
        </p:spPr>
        <p:txBody>
          <a:bodyPr/>
          <a:lstStyle/>
          <a:p>
            <a:r>
              <a:rPr lang="hu-HU" dirty="0"/>
              <a:t>Általános leírása a feladatnak, de végrehajtható algoritmus is</a:t>
            </a:r>
          </a:p>
          <a:p>
            <a:r>
              <a:rPr lang="hu-HU" dirty="0"/>
              <a:t>Két szabály szerint kiszínezi a gráf valamennyi élét.</a:t>
            </a:r>
          </a:p>
          <a:p>
            <a:r>
              <a:rPr lang="hu-HU" dirty="0"/>
              <a:t>Kékre színezi a minimális költségű feszítőfába bekerülő éleket.</a:t>
            </a:r>
          </a:p>
          <a:p>
            <a:r>
              <a:rPr lang="hu-HU" dirty="0"/>
              <a:t>Pirosra színezi azokat az éleket, amelyek már biztosan nem kerülnek be a fába.</a:t>
            </a:r>
          </a:p>
          <a:p>
            <a:r>
              <a:rPr lang="hu-HU" dirty="0"/>
              <a:t>A két szabályt tetszőleges sorrendben és tetszőleges helyen alkalmazhatjuk, akár véletlenített módon.</a:t>
            </a:r>
          </a:p>
          <a:p>
            <a:r>
              <a:rPr lang="hu-HU" dirty="0"/>
              <a:t>Bizonyíthatók a következő állítások:</a:t>
            </a:r>
          </a:p>
          <a:p>
            <a:pPr lvl="1"/>
            <a:r>
              <a:rPr lang="hu-HU" dirty="0"/>
              <a:t>Az eljárás során a színezés mindig megfelelő: azaz létezik olyan minimális feszítőfa, amelynek részfáját alkotják a kék élek.</a:t>
            </a:r>
          </a:p>
          <a:p>
            <a:pPr lvl="1"/>
            <a:r>
              <a:rPr lang="hu-HU" dirty="0"/>
              <a:t>A színezés nem akad el (a gráf minden éle kiszínezhető).</a:t>
            </a:r>
          </a:p>
          <a:p>
            <a:pPr lvl="1"/>
            <a:r>
              <a:rPr lang="hu-HU" dirty="0"/>
              <a:t>Ha kiszíneztük a gráf valamennyi élét, a kék élek egy minimális feszítőfát fognak adni. (Valójában elegendő  n-1 kék élt választani.)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C968AF2-BE92-4F00-9010-F8A2CAC1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11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58A75-2AD0-48BC-B60B-777E103E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9907"/>
          </a:xfrm>
        </p:spPr>
        <p:txBody>
          <a:bodyPr>
            <a:normAutofit/>
          </a:bodyPr>
          <a:lstStyle/>
          <a:p>
            <a:r>
              <a:rPr lang="hu-HU" sz="2800" dirty="0"/>
              <a:t>A szabályok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97E1C1-7914-479F-A22D-490F9951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0327"/>
            <a:ext cx="10353762" cy="4290874"/>
          </a:xfrm>
        </p:spPr>
        <p:txBody>
          <a:bodyPr/>
          <a:lstStyle/>
          <a:p>
            <a:r>
              <a:rPr lang="hu-HU" b="1" dirty="0"/>
              <a:t>Kék szabály:</a:t>
            </a:r>
            <a:br>
              <a:rPr lang="hu-HU" dirty="0"/>
            </a:br>
            <a:br>
              <a:rPr lang="hu-HU" dirty="0"/>
            </a:br>
            <a:r>
              <a:rPr lang="hu-HU" dirty="0"/>
              <a:t>Válasszuk a csúcsoknak egy olyan nem üres X részhalmazát, amelyből nem vezet ki kék él. Az -egyik- legkisebb költségű kivezető </a:t>
            </a:r>
            <a:r>
              <a:rPr lang="hu-HU" i="1" dirty="0"/>
              <a:t>színtelen</a:t>
            </a:r>
            <a:r>
              <a:rPr lang="hu-HU" dirty="0"/>
              <a:t> élt fessük kékre.</a:t>
            </a:r>
          </a:p>
          <a:p>
            <a:r>
              <a:rPr lang="hu-HU" b="1" dirty="0"/>
              <a:t>Piros szabály:</a:t>
            </a:r>
            <a:br>
              <a:rPr lang="hu-HU" dirty="0"/>
            </a:br>
            <a:br>
              <a:rPr lang="hu-HU" dirty="0"/>
            </a:br>
            <a:r>
              <a:rPr lang="hu-HU" dirty="0"/>
              <a:t>Tekintsünk egy olyan kört a gráfban, amely nem tartalmaz még piros élt. A kör -egyik-legnagyobb költségű </a:t>
            </a:r>
            <a:r>
              <a:rPr lang="hu-HU" i="1" dirty="0"/>
              <a:t>színtelen</a:t>
            </a:r>
            <a:r>
              <a:rPr lang="hu-HU" dirty="0"/>
              <a:t> élét fessük pirosra.</a:t>
            </a:r>
          </a:p>
          <a:p>
            <a:r>
              <a:rPr lang="hu-HU" dirty="0"/>
              <a:t>A definíciók fontos eleme a „színtelen” jelző. Mindig egy szintelen élt kell beszínezni, így nem akadhat el az algoritmus.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A88398-F9AA-4198-95F9-5701B5B8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21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395941-53B5-4D1F-B01E-83014A6F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10827"/>
          </a:xfrm>
        </p:spPr>
        <p:txBody>
          <a:bodyPr>
            <a:normAutofit/>
          </a:bodyPr>
          <a:lstStyle/>
          <a:p>
            <a:r>
              <a:rPr lang="hu-HU" sz="2800" dirty="0"/>
              <a:t>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7BBDBD-40C3-4D5F-AF4D-C7F09F06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0427"/>
            <a:ext cx="10353762" cy="4370773"/>
          </a:xfrm>
        </p:spPr>
        <p:txBody>
          <a:bodyPr/>
          <a:lstStyle/>
          <a:p>
            <a:r>
              <a:rPr lang="hu-HU" dirty="0"/>
              <a:t>Próbáljuk ki a piros/kék algoritmust. A mellékelt gráf valamennyi élét színezzük ki a szabályok szerint.</a:t>
            </a:r>
          </a:p>
          <a:p>
            <a:r>
              <a:rPr lang="hu-HU" dirty="0"/>
              <a:t>Ameddig lehet, felváltva használjuk a szabályokat, kezdjük kék szabállyal. </a:t>
            </a:r>
          </a:p>
          <a:p>
            <a:r>
              <a:rPr lang="hu-HU" dirty="0"/>
              <a:t>Piros_kek.xlsx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7E4736-17D8-46E2-94C3-623F7150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25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67A8CC0-66A5-41A8-8A0B-9E505497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18" y="2871297"/>
            <a:ext cx="5786230" cy="29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83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54963F-F71A-4B94-A76F-2D22C751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39806"/>
          </a:xfrm>
        </p:spPr>
        <p:txBody>
          <a:bodyPr/>
          <a:lstStyle/>
          <a:p>
            <a:r>
              <a:rPr lang="hu-HU" dirty="0"/>
              <a:t>Szorgalmi házi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E631E0-63F5-4228-A45B-8F9F9786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8183"/>
            <a:ext cx="10353762" cy="4353017"/>
          </a:xfrm>
        </p:spPr>
        <p:txBody>
          <a:bodyPr/>
          <a:lstStyle/>
          <a:p>
            <a:r>
              <a:rPr lang="hu-HU" dirty="0"/>
              <a:t>Készítsük el mélységi bejárás algoritmusának azt a módosított változatát, amelyre az erősen összefüggő komponensek meghatározásának harmadik lépésében van szükségünk.(Transzponált gráfon történő bejárás).</a:t>
            </a:r>
          </a:p>
          <a:p>
            <a:r>
              <a:rPr lang="hu-HU" dirty="0"/>
              <a:t>Legyen AT/1:Edge*[n] a transzponált gráf éllistás ábrázolása,</a:t>
            </a:r>
          </a:p>
          <a:p>
            <a:r>
              <a:rPr lang="hu-HU" dirty="0"/>
              <a:t>W:Stack, az első bejárásnál a csúcsokat ebbe a verembe raktuk befejezéskor,</a:t>
            </a:r>
          </a:p>
          <a:p>
            <a:r>
              <a:rPr lang="hu-HU" dirty="0"/>
              <a:t>K/1:N[n] – ebben a tömbben keletkeznek a komponensek: egy-egy természetes szám (1..n) ábrázolja, hogy a csúcs melyik komponensben van. A komponenseket 1-től sorszámozzuk.</a:t>
            </a:r>
          </a:p>
          <a:p>
            <a:r>
              <a:rPr lang="hu-HU" dirty="0"/>
              <a:t>A bejárásban nem lesz szükség a szülőre, és az időre, színek helyett is csak a K tömbre lesz szükség.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0636CC-8679-4113-A8BD-E099640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259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DA5A07-C35A-46F6-AA25-9B0F79B4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57200"/>
          </a:xfrm>
        </p:spPr>
        <p:txBody>
          <a:bodyPr>
            <a:normAutofit fontScale="90000"/>
          </a:bodyPr>
          <a:lstStyle/>
          <a:p>
            <a:pPr algn="l"/>
            <a:r>
              <a:rPr lang="hu-HU" sz="2800" dirty="0"/>
              <a:t>Fejtörő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1C349B-23DB-498C-ADBE-2731E343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10640"/>
            <a:ext cx="10353762" cy="4673600"/>
          </a:xfrm>
        </p:spPr>
        <p:txBody>
          <a:bodyPr/>
          <a:lstStyle/>
          <a:p>
            <a:r>
              <a:rPr lang="hu-HU" dirty="0"/>
              <a:t>Rajzoljon olyan három csúcsú, négy élű egyszerű gráfot, amelyben két egyszerű irányított kör van, és a DFS lehet, hogy megtalálja mindkettőt, de lehet, hogy csak az egyiket! Indokolja is az állítását!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5E1A60-B709-4F58-9A9B-1E73F07D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</a:t>
            </a:fld>
            <a:endParaRPr lang="hu-HU" dirty="0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814E53F2-19DB-4DD0-9E0F-6B34035CEFE1}"/>
              </a:ext>
            </a:extLst>
          </p:cNvPr>
          <p:cNvSpPr/>
          <p:nvPr/>
        </p:nvSpPr>
        <p:spPr>
          <a:xfrm>
            <a:off x="4307840" y="2377440"/>
            <a:ext cx="589280" cy="538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BF1EB34A-6CCF-4B69-8A25-755C62D16758}"/>
              </a:ext>
            </a:extLst>
          </p:cNvPr>
          <p:cNvSpPr/>
          <p:nvPr/>
        </p:nvSpPr>
        <p:spPr>
          <a:xfrm>
            <a:off x="6268720" y="2377440"/>
            <a:ext cx="589280" cy="538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E4FFB9C2-28D0-4BC9-AD1F-6C50B34952E5}"/>
              </a:ext>
            </a:extLst>
          </p:cNvPr>
          <p:cNvSpPr/>
          <p:nvPr/>
        </p:nvSpPr>
        <p:spPr>
          <a:xfrm>
            <a:off x="5313680" y="3378200"/>
            <a:ext cx="58928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A05E5D32-4F1B-451A-A093-AC4081DACE08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897120" y="2646680"/>
            <a:ext cx="1371600" cy="0"/>
          </a:xfrm>
          <a:prstGeom prst="straightConnector1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89FE9773-3AB3-4F8B-A1F0-018437917D13}"/>
              </a:ext>
            </a:extLst>
          </p:cNvPr>
          <p:cNvCxnSpPr>
            <a:stCxn id="7" idx="4"/>
            <a:endCxn id="9" idx="7"/>
          </p:cNvCxnSpPr>
          <p:nvPr/>
        </p:nvCxnSpPr>
        <p:spPr>
          <a:xfrm flipH="1">
            <a:off x="5816662" y="2915920"/>
            <a:ext cx="746698" cy="555274"/>
          </a:xfrm>
          <a:prstGeom prst="straightConnector1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E742676A-AE68-480E-9154-740EF1826D28}"/>
              </a:ext>
            </a:extLst>
          </p:cNvPr>
          <p:cNvCxnSpPr>
            <a:stCxn id="9" idx="1"/>
            <a:endCxn id="5" idx="5"/>
          </p:cNvCxnSpPr>
          <p:nvPr/>
        </p:nvCxnSpPr>
        <p:spPr>
          <a:xfrm flipH="1" flipV="1">
            <a:off x="4810822" y="2837061"/>
            <a:ext cx="589156" cy="634133"/>
          </a:xfrm>
          <a:prstGeom prst="straightConnector1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D389CE83-D2EB-4FEA-8B4E-5EFEF8861724}"/>
              </a:ext>
            </a:extLst>
          </p:cNvPr>
          <p:cNvCxnSpPr>
            <a:stCxn id="5" idx="4"/>
            <a:endCxn id="9" idx="2"/>
          </p:cNvCxnSpPr>
          <p:nvPr/>
        </p:nvCxnSpPr>
        <p:spPr>
          <a:xfrm>
            <a:off x="4602480" y="2915920"/>
            <a:ext cx="711200" cy="779780"/>
          </a:xfrm>
          <a:prstGeom prst="straightConnector1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F18AA9C0-D664-40B5-BBBE-2C4FB511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49" y="4333875"/>
            <a:ext cx="5153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DA5A07-C35A-46F6-AA25-9B0F79B4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2791"/>
            <a:ext cx="10353762" cy="457200"/>
          </a:xfrm>
        </p:spPr>
        <p:txBody>
          <a:bodyPr>
            <a:normAutofit fontScale="90000"/>
          </a:bodyPr>
          <a:lstStyle/>
          <a:p>
            <a:pPr algn="l"/>
            <a:r>
              <a:rPr lang="hu-HU" sz="2800" dirty="0"/>
              <a:t>Fejtörő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1C349B-23DB-498C-ADBE-2731E343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23483"/>
            <a:ext cx="5341090" cy="3699105"/>
          </a:xfrm>
        </p:spPr>
        <p:txBody>
          <a:bodyPr/>
          <a:lstStyle/>
          <a:p>
            <a:r>
              <a:rPr lang="hu-HU" dirty="0"/>
              <a:t>Adott egy irányított gráf, u és v a gráf két csúcsa. Létezik u és v között irányított út, </a:t>
            </a:r>
            <a:br>
              <a:rPr lang="hu-HU" dirty="0"/>
            </a:br>
            <a:r>
              <a:rPr lang="hu-HU" dirty="0"/>
              <a:t>d(u) &lt; d(v), és u mégsem őse v-nek a mélységi fában. Hogyan lehet ez?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5E1A60-B709-4F58-9A9B-1E73F07D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4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A2664EF-6407-4E29-8A12-744666D7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97" y="2103910"/>
            <a:ext cx="2963505" cy="24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9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05530-F7EF-4456-B307-D5392E71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570614"/>
          </a:xfrm>
        </p:spPr>
        <p:txBody>
          <a:bodyPr>
            <a:normAutofit/>
          </a:bodyPr>
          <a:lstStyle/>
          <a:p>
            <a:r>
              <a:rPr lang="hu-HU" sz="2800" dirty="0"/>
              <a:t>Irányított, körmentes gráf csúcsainak topolgikus rendezése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508CB8-98E7-4339-BD9C-D77A7B3D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1" y="1307805"/>
            <a:ext cx="10353762" cy="4575470"/>
          </a:xfrm>
        </p:spPr>
        <p:txBody>
          <a:bodyPr>
            <a:normAutofit/>
          </a:bodyPr>
          <a:lstStyle/>
          <a:p>
            <a:r>
              <a:rPr lang="hu-HU" b="1" dirty="0"/>
              <a:t>DAG (KIG) definíció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A G irányított gráf akkor DAG (Directed Acyclic Graph, vagy Körmentes Irányított Gráf), ha nem tartalmaz irányított kört.</a:t>
            </a:r>
          </a:p>
          <a:p>
            <a:r>
              <a:rPr lang="hu-HU" dirty="0"/>
              <a:t>Ezek nagyon fontos gráf típusok, ilyen például egy munkafolyamatot leíró gráf: a tevékenységek a csúcsok, az élek a tevékenységek egymás utáni elvégzését mutatják.</a:t>
            </a:r>
          </a:p>
          <a:p>
            <a:r>
              <a:rPr lang="hu-HU" b="1" dirty="0"/>
              <a:t>Tétel:</a:t>
            </a:r>
            <a:br>
              <a:rPr lang="hu-HU" dirty="0"/>
            </a:br>
            <a:r>
              <a:rPr lang="hu-HU" dirty="0"/>
              <a:t>G irányított gráf DAG </a:t>
            </a:r>
            <a:r>
              <a:rPr lang="hu-HU" dirty="0">
                <a:sym typeface="Symbol" panose="05050102010706020507" pitchFamily="18" charset="2"/>
              </a:rPr>
              <a:t> a mélységi bejárás nem talál visszaélt.</a:t>
            </a:r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31BC37-6E03-4080-9A31-0BDBF091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03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05530-F7EF-4456-B307-D5392E71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570614"/>
          </a:xfrm>
        </p:spPr>
        <p:txBody>
          <a:bodyPr>
            <a:normAutofit/>
          </a:bodyPr>
          <a:lstStyle/>
          <a:p>
            <a:r>
              <a:rPr lang="hu-HU" sz="2800" dirty="0"/>
              <a:t>Irányított, körmentes gráf csúcsainak topolgikus rendezése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508CB8-98E7-4339-BD9C-D77A7B3D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1" y="1307805"/>
            <a:ext cx="10353762" cy="4575470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sym typeface="Symbol" panose="05050102010706020507" pitchFamily="18" charset="2"/>
              </a:rPr>
              <a:t>Topologikus rendezés definíció: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Irányított gráf topologikus rendezése alatt a gráf csúcsainak olyan sorba rendezését értjük, amelyben minden él egy-egy később jövő csúcsba (szemléletesen: balról jobbra) mutat.</a:t>
            </a:r>
          </a:p>
          <a:p>
            <a:pPr marL="36900" indent="0">
              <a:buNone/>
            </a:pPr>
            <a:endParaRPr lang="hu-HU" dirty="0">
              <a:sym typeface="Symbol" panose="05050102010706020507" pitchFamily="18" charset="2"/>
            </a:endParaRPr>
          </a:p>
          <a:p>
            <a:endParaRPr lang="hu-HU" dirty="0">
              <a:sym typeface="Symbol" panose="05050102010706020507" pitchFamily="18" charset="2"/>
            </a:endParaRPr>
          </a:p>
          <a:p>
            <a:endParaRPr lang="hu-HU" dirty="0">
              <a:sym typeface="Symbol" panose="05050102010706020507" pitchFamily="18" charset="2"/>
            </a:endParaRPr>
          </a:p>
          <a:p>
            <a:endParaRPr lang="hu-HU" dirty="0">
              <a:sym typeface="Symbol" panose="05050102010706020507" pitchFamily="18" charset="2"/>
            </a:endParaRPr>
          </a:p>
          <a:p>
            <a:endParaRPr lang="hu-HU" dirty="0">
              <a:sym typeface="Symbol" panose="05050102010706020507" pitchFamily="18" charset="2"/>
            </a:endParaRPr>
          </a:p>
          <a:p>
            <a:endParaRPr lang="hu-HU" dirty="0">
              <a:sym typeface="Symbol" panose="05050102010706020507" pitchFamily="18" charset="2"/>
            </a:endParaRPr>
          </a:p>
          <a:p>
            <a:endParaRPr lang="hu-HU" dirty="0">
              <a:sym typeface="Symbol" panose="05050102010706020507" pitchFamily="18" charset="2"/>
            </a:endParaRPr>
          </a:p>
          <a:p>
            <a:r>
              <a:rPr lang="hu-HU" dirty="0">
                <a:sym typeface="Symbol" panose="05050102010706020507" pitchFamily="18" charset="2"/>
              </a:rPr>
              <a:t>Létezhet több helyes topologikus rendezés is egy gráfhoz.</a:t>
            </a:r>
            <a:endParaRPr lang="hu-HU" dirty="0"/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31BC37-6E03-4080-9A31-0BDBF091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6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FAAC942-9258-4D49-AD4A-8DBB97EA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92" y="2379663"/>
            <a:ext cx="7410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1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05530-F7EF-4456-B307-D5392E71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62" y="686171"/>
            <a:ext cx="6105570" cy="1217145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Irányított, körmentes gráf csúcsainak topolgikus rendezése mélységi bejárással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508CB8-98E7-4339-BD9C-D77A7B3D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1" y="2030506"/>
            <a:ext cx="10166838" cy="3852769"/>
          </a:xfrm>
        </p:spPr>
        <p:txBody>
          <a:bodyPr>
            <a:normAutofit/>
          </a:bodyPr>
          <a:lstStyle/>
          <a:p>
            <a:r>
              <a:rPr lang="hu-HU" b="1" dirty="0">
                <a:sym typeface="Symbol" panose="05050102010706020507" pitchFamily="18" charset="2"/>
              </a:rPr>
              <a:t>Topologikus rendezés algoritmusa mélységi bejárással:</a:t>
            </a:r>
          </a:p>
          <a:p>
            <a:r>
              <a:rPr lang="hu-HU" b="1" dirty="0">
                <a:sym typeface="Symbol" panose="05050102010706020507" pitchFamily="18" charset="2"/>
              </a:rPr>
              <a:t>Első lépés:</a:t>
            </a:r>
            <a:br>
              <a:rPr lang="hu-HU" b="1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futtassunk le egy mélységi bejárást  a gráfon. (Ismeretlen gráfban a mélységi bejárás közben ellenőrizzük, hogy nem található a gráfban visszaél.)</a:t>
            </a:r>
          </a:p>
          <a:p>
            <a:r>
              <a:rPr lang="hu-HU" b="1" dirty="0">
                <a:sym typeface="Symbol" panose="05050102010706020507" pitchFamily="18" charset="2"/>
              </a:rPr>
              <a:t>Második lépés: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Írjuk ki a gráf csúcsait befejezési idő szerint csökkenően. Az így kapott sorrend egy topologikus rendezése a gráf csúcsainak.</a:t>
            </a:r>
          </a:p>
          <a:p>
            <a:r>
              <a:rPr lang="hu-HU" i="1" dirty="0"/>
              <a:t>Második lépés implementációja:</a:t>
            </a:r>
            <a:br>
              <a:rPr lang="hu-HU" i="1" dirty="0"/>
            </a:br>
            <a:r>
              <a:rPr lang="hu-HU" dirty="0"/>
              <a:t>befejezéskor tegyük a csúcsot egy verembe, majd a bejárás végeztével írjuk ki a verem tartalmát. Így a </a:t>
            </a:r>
            <a:r>
              <a:rPr lang="hu-HU" dirty="0">
                <a:sym typeface="Symbol" panose="05050102010706020507" pitchFamily="18" charset="2"/>
              </a:rPr>
              <a:t>(n+m) műveletigény fenntartható.</a:t>
            </a:r>
            <a:endParaRPr lang="hu-HU" dirty="0"/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31BC37-6E03-4080-9A31-0BDBF091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7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569A994-32D5-445C-AB21-801EC8C9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73" y="701673"/>
            <a:ext cx="3789640" cy="1490197"/>
          </a:xfrm>
          <a:prstGeom prst="rect">
            <a:avLst/>
          </a:prstGeom>
        </p:spPr>
      </p:pic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30BBF67B-E60B-4F53-9C0B-23F2EF55929B}"/>
              </a:ext>
            </a:extLst>
          </p:cNvPr>
          <p:cNvCxnSpPr>
            <a:cxnSpLocks/>
          </p:cNvCxnSpPr>
          <p:nvPr/>
        </p:nvCxnSpPr>
        <p:spPr>
          <a:xfrm flipV="1">
            <a:off x="9987280" y="1903316"/>
            <a:ext cx="294640" cy="11650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53AD582F-7F60-41D6-AB22-2ABB9B6848B1}"/>
              </a:ext>
            </a:extLst>
          </p:cNvPr>
          <p:cNvCxnSpPr>
            <a:cxnSpLocks/>
          </p:cNvCxnSpPr>
          <p:nvPr/>
        </p:nvCxnSpPr>
        <p:spPr>
          <a:xfrm flipV="1">
            <a:off x="10281920" y="2191870"/>
            <a:ext cx="608863" cy="29706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14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75E71D-1F69-4E6C-B44C-05EFA1CC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00" y="1107142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Toplogikus rendezés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A99594-C96F-4A09-AAC0-86C679E5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69" y="2506765"/>
            <a:ext cx="3832412" cy="1844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Mélységi bejárással adjunk topologikus rendezést a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z ábrán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látható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gráf csúcsaira</a:t>
            </a:r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marL="0" indent="0">
              <a:buNone/>
            </a:pP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Melysegi_alkalmazasok_munkafuzet.xlsx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39ECD9-6028-428A-8B4D-E04C7CF0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49" y="830243"/>
            <a:ext cx="6431535" cy="5032675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4738BA-3BCF-4130-99EF-10F37491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10313"/>
            <a:ext cx="75354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6778EA8-6962-4B2B-9D2D-5A5BB541366A}" type="slidenum">
              <a:rPr lang="en-US">
                <a:solidFill>
                  <a:srgbClr val="F2F2F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4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62ABA7-4BAD-4F37-A683-940D0CB9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22" y="784697"/>
            <a:ext cx="4212682" cy="1122849"/>
          </a:xfrm>
        </p:spPr>
        <p:txBody>
          <a:bodyPr>
            <a:normAutofit/>
          </a:bodyPr>
          <a:lstStyle/>
          <a:p>
            <a:r>
              <a:rPr lang="hu-HU" sz="2400" dirty="0"/>
              <a:t>Topologikus rendezés a csúcsok befoka alapján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278C68-BDF8-4D83-B448-5A1BA6AE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531" y="2189650"/>
            <a:ext cx="5594009" cy="3693626"/>
          </a:xfrm>
        </p:spPr>
        <p:txBody>
          <a:bodyPr/>
          <a:lstStyle/>
          <a:p>
            <a:r>
              <a:rPr lang="hu-HU" b="1" dirty="0"/>
              <a:t>Az algoritmus:</a:t>
            </a:r>
          </a:p>
          <a:p>
            <a:pPr marL="494100" indent="-457200">
              <a:buFont typeface="+mj-lt"/>
              <a:buAutoNum type="arabicPeriod"/>
            </a:pPr>
            <a:r>
              <a:rPr lang="hu-HU" dirty="0"/>
              <a:t>Válasszunk egy nulla befokú csúcsot, írjuk ki.</a:t>
            </a:r>
          </a:p>
          <a:p>
            <a:pPr marL="494100" indent="-457200">
              <a:buFont typeface="+mj-lt"/>
              <a:buAutoNum type="arabicPeriod"/>
            </a:pPr>
            <a:r>
              <a:rPr lang="hu-HU" dirty="0"/>
              <a:t>Töröljük a gráfból a csúcsot, a belőle induló élekkel együtt</a:t>
            </a:r>
          </a:p>
          <a:p>
            <a:pPr marL="494100" indent="-457200">
              <a:buFont typeface="+mj-lt"/>
              <a:buAutoNum type="arabicPeriod"/>
            </a:pPr>
            <a:r>
              <a:rPr lang="hu-HU" dirty="0"/>
              <a:t>Ismételjük 1-től, amíg lehet.</a:t>
            </a:r>
          </a:p>
          <a:p>
            <a:pPr marL="494100" indent="-457200">
              <a:buFont typeface="+mj-lt"/>
              <a:buAutoNum type="arabicPeriod"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i="1" dirty="0"/>
              <a:t>Hogyan lehet implementálni, versenyképes-e hatékonyságát tekintve?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i="1" dirty="0"/>
              <a:t>Hogyan lehet észre venni, hogy a gráf nem DAG?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175D244-784F-4F4C-A2CF-47CB8322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9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C97A417-0223-44AD-A71A-139FAFF0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747" y="482634"/>
            <a:ext cx="32766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57CB792BC3953479F2173418FC4537A" ma:contentTypeVersion="2" ma:contentTypeDescription="Új dokumentum létrehozása." ma:contentTypeScope="" ma:versionID="02125c509f094352b09e13382d792e23">
  <xsd:schema xmlns:xsd="http://www.w3.org/2001/XMLSchema" xmlns:xs="http://www.w3.org/2001/XMLSchema" xmlns:p="http://schemas.microsoft.com/office/2006/metadata/properties" xmlns:ns2="858665df-9017-4b81-80d8-d30ba9b6e5ca" targetNamespace="http://schemas.microsoft.com/office/2006/metadata/properties" ma:root="true" ma:fieldsID="f8b0d3feebbf4ebd5b4c9d327fec03e0" ns2:_="">
    <xsd:import namespace="858665df-9017-4b81-80d8-d30ba9b6e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665df-9017-4b81-80d8-d30ba9b6e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D6A200-503A-4F5E-9D84-AAAED269FA4B}"/>
</file>

<file path=customXml/itemProps2.xml><?xml version="1.0" encoding="utf-8"?>
<ds:datastoreItem xmlns:ds="http://schemas.openxmlformats.org/officeDocument/2006/customXml" ds:itemID="{67D78C1B-6BB1-4653-976D-EFEC1582BA16}"/>
</file>

<file path=customXml/itemProps3.xml><?xml version="1.0" encoding="utf-8"?>
<ds:datastoreItem xmlns:ds="http://schemas.openxmlformats.org/officeDocument/2006/customXml" ds:itemID="{7677A824-C57F-48D2-A208-A7F652AED032}"/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1572</Words>
  <Application>Microsoft Office PowerPoint</Application>
  <PresentationFormat>Szélesvásznú</PresentationFormat>
  <Paragraphs>170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Calisto MT</vt:lpstr>
      <vt:lpstr>Wingdings</vt:lpstr>
      <vt:lpstr>Wingdings 2</vt:lpstr>
      <vt:lpstr>Pala</vt:lpstr>
      <vt:lpstr>Algoritmusok és adatszerkeztek II.</vt:lpstr>
      <vt:lpstr>Tartalom: Mélységi keresés alkalmazásai Élköltséges gráfok ábrázolása Minimális összköltségű feszítőfa I.</vt:lpstr>
      <vt:lpstr>Fejtörő kérdések</vt:lpstr>
      <vt:lpstr>Fejtörő kérdések</vt:lpstr>
      <vt:lpstr>Irányított, körmentes gráf csúcsainak topolgikus rendezése</vt:lpstr>
      <vt:lpstr>Irányított, körmentes gráf csúcsainak topolgikus rendezése</vt:lpstr>
      <vt:lpstr>Irányított, körmentes gráf csúcsainak topolgikus rendezése mélységi bejárással</vt:lpstr>
      <vt:lpstr>Toplogikus rendezés példa</vt:lpstr>
      <vt:lpstr>Topologikus rendezés a csúcsok befoka alapján</vt:lpstr>
      <vt:lpstr>Topologikus rendezés a csúcsok befoka alapján</vt:lpstr>
      <vt:lpstr>Az algoritmus éllistával ábrázolt gráfon</vt:lpstr>
      <vt:lpstr>Irányított gráf erősen összefüggő komponenseinek meghatározása</vt:lpstr>
      <vt:lpstr>Irányított gráf erősen összefüggő komponenseinek meghatározása mélységi bejárással</vt:lpstr>
      <vt:lpstr>Példa</vt:lpstr>
      <vt:lpstr>Irányított gráf félig összefüggő-e</vt:lpstr>
      <vt:lpstr>Irányított gráf félig összefüggő-e</vt:lpstr>
      <vt:lpstr>Irányított gráf félig összefüggő-e</vt:lpstr>
      <vt:lpstr>Irányított gráf félig összefüggő-e</vt:lpstr>
      <vt:lpstr>Példa</vt:lpstr>
      <vt:lpstr>Élsúlyozott gráfok ábrázolása</vt:lpstr>
      <vt:lpstr>Élsúlyozott gráfok ábrázolása</vt:lpstr>
      <vt:lpstr>Minimális összköltségű feszítőfa meghatározása</vt:lpstr>
      <vt:lpstr>Piros/kék algoritmus</vt:lpstr>
      <vt:lpstr>A szabályok</vt:lpstr>
      <vt:lpstr>Példa</vt:lpstr>
      <vt:lpstr>Szorgalmi házi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és adatszerkeztek II.</dc:title>
  <dc:creator>Veszprémi Anna</dc:creator>
  <cp:lastModifiedBy>Veszprémi Anna</cp:lastModifiedBy>
  <cp:revision>48</cp:revision>
  <dcterms:created xsi:type="dcterms:W3CDTF">2020-11-04T02:12:41Z</dcterms:created>
  <dcterms:modified xsi:type="dcterms:W3CDTF">2020-11-05T10:19:16Z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