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16" r:id="rId1"/>
  </p:sldMasterIdLst>
  <p:sldIdLst>
    <p:sldId id="268" r:id="rId2"/>
    <p:sldId id="272" r:id="rId3"/>
    <p:sldId id="355" r:id="rId4"/>
    <p:sldId id="273" r:id="rId5"/>
    <p:sldId id="356" r:id="rId6"/>
    <p:sldId id="351" r:id="rId7"/>
    <p:sldId id="352" r:id="rId8"/>
    <p:sldId id="354" r:id="rId9"/>
    <p:sldId id="373" r:id="rId10"/>
    <p:sldId id="374" r:id="rId11"/>
    <p:sldId id="372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70" r:id="rId25"/>
    <p:sldId id="371" r:id="rId26"/>
    <p:sldId id="369" r:id="rId27"/>
    <p:sldId id="353" r:id="rId2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05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204E-5E26-4F88-9536-3CB688B65172}" type="datetime1">
              <a:rPr lang="hu-HU" smtClean="0"/>
              <a:t>2020. 11. 12.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269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3BD0-8E26-4590-AB2A-18CA4E1E89BC}" type="datetime1">
              <a:rPr lang="hu-HU" smtClean="0"/>
              <a:t>2020. 11. 12.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897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A54082-B547-438C-B4FF-D5C54D019536}" type="datetime1">
              <a:rPr lang="hu-HU" smtClean="0"/>
              <a:t>2020. 11. 12.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778EA8-6962-4B2B-9D2D-5A5BB541366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903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18" r:id="rId1"/>
    <p:sldLayoutId id="2147484617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875EEB-9EDE-4369-9F68-68B5F7425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</p:spPr>
        <p:txBody>
          <a:bodyPr anchor="ctr">
            <a:normAutofit/>
          </a:bodyPr>
          <a:lstStyle/>
          <a:p>
            <a:pPr algn="r"/>
            <a:r>
              <a:rPr lang="hu-HU" sz="5400" dirty="0"/>
              <a:t>Algoritmusok és adatszerkeztek II.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6F8403-F45B-4245-BD76-3C601B9D8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121" y="965199"/>
            <a:ext cx="2950765" cy="4918075"/>
          </a:xfrm>
        </p:spPr>
        <p:txBody>
          <a:bodyPr anchor="ctr">
            <a:normAutofit/>
          </a:bodyPr>
          <a:lstStyle/>
          <a:p>
            <a:pPr algn="l"/>
            <a:r>
              <a:rPr lang="hu-HU" dirty="0"/>
              <a:t>9. gyakorlat</a:t>
            </a:r>
          </a:p>
          <a:p>
            <a:pPr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5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97B917-4C3B-4FF4-A5B9-963E729F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368" y="1460938"/>
            <a:ext cx="4159634" cy="599090"/>
          </a:xfrm>
        </p:spPr>
        <p:txBody>
          <a:bodyPr>
            <a:normAutofit/>
          </a:bodyPr>
          <a:lstStyle/>
          <a:p>
            <a:r>
              <a:rPr lang="hu-HU" sz="2800" dirty="0"/>
              <a:t>remMin() művelet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742B3E7-1972-4AEC-8AFA-ED75840A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10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4EA31F5-E3BE-4652-BE2D-2C15306D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519" y="672662"/>
            <a:ext cx="4159634" cy="2576094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71971EA9-141A-4B76-86DA-4D0782CD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462" y="3655019"/>
            <a:ext cx="4159634" cy="2525492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3153CBE-3DF8-4241-A726-DF0BB8596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519" y="3650192"/>
            <a:ext cx="4159634" cy="253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9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7D63FE-679A-46EB-A76C-8F061FDA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40828"/>
          </a:xfrm>
        </p:spPr>
        <p:txBody>
          <a:bodyPr>
            <a:normAutofit/>
          </a:bodyPr>
          <a:lstStyle/>
          <a:p>
            <a:r>
              <a:rPr lang="hu-HU" sz="2800" dirty="0"/>
              <a:t>Mit takar a Q.adjust(v) művelet?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8B14E2-059C-495D-A252-DF4456A32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7063"/>
            <a:ext cx="10353762" cy="725213"/>
          </a:xfrm>
        </p:spPr>
        <p:txBody>
          <a:bodyPr/>
          <a:lstStyle/>
          <a:p>
            <a:r>
              <a:rPr lang="hu-HU" dirty="0"/>
              <a:t>Kupaccal ábrázolt prioritásos sor esetén:</a:t>
            </a:r>
            <a:br>
              <a:rPr lang="hu-HU" dirty="0"/>
            </a:br>
            <a:r>
              <a:rPr lang="hu-HU" dirty="0"/>
              <a:t>ha csökken egy adott kulcs -&gt; felfelé kell a kupacban mozgatni az elemet.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4DB7C6C-BF2A-4E69-93FE-8E61A343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11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F8D4CF2-91F2-4E62-BAA4-EF7C6054D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08" y="2608262"/>
            <a:ext cx="98583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3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E6B1F3-0E21-41D1-BEFD-2E693606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3" y="1646653"/>
            <a:ext cx="2504660" cy="2656992"/>
          </a:xfrm>
        </p:spPr>
        <p:txBody>
          <a:bodyPr>
            <a:normAutofit/>
          </a:bodyPr>
          <a:lstStyle/>
          <a:p>
            <a:r>
              <a:rPr lang="hu-HU" sz="2400" dirty="0"/>
              <a:t>Implementáció,</a:t>
            </a:r>
            <a:br>
              <a:rPr lang="hu-HU" sz="2400" dirty="0"/>
            </a:br>
            <a:r>
              <a:rPr lang="hu-HU" sz="2400" dirty="0"/>
              <a:t> műveletigény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1DBE760-CDCA-4B89-BFE2-3B81B213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12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41639F8C-2513-42B1-9660-56B07069C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3" y="722329"/>
            <a:ext cx="8024319" cy="534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FB3579-1E57-4F55-96DD-14F64B9B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3" y="825224"/>
            <a:ext cx="4184979" cy="1030774"/>
          </a:xfrm>
        </p:spPr>
        <p:txBody>
          <a:bodyPr>
            <a:normAutofit fontScale="90000"/>
          </a:bodyPr>
          <a:lstStyle/>
          <a:p>
            <a:r>
              <a:rPr lang="hu-HU" dirty="0"/>
              <a:t>Kruskal 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AF63B9-F802-497F-958F-F9A4298E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2007086"/>
            <a:ext cx="5171556" cy="4058751"/>
          </a:xfrm>
        </p:spPr>
        <p:txBody>
          <a:bodyPr>
            <a:normAutofit lnSpcReduction="10000"/>
          </a:bodyPr>
          <a:lstStyle/>
          <a:p>
            <a:r>
              <a:rPr lang="hu-HU" dirty="0"/>
              <a:t>Csúcsokból halmazokat készítünk.</a:t>
            </a:r>
          </a:p>
          <a:p>
            <a:r>
              <a:rPr lang="hu-HU" dirty="0"/>
              <a:t>A halmazok mindig részei az –egyik lehetséges- minimális feszítő fának.</a:t>
            </a:r>
          </a:p>
          <a:p>
            <a:r>
              <a:rPr lang="hu-HU" dirty="0"/>
              <a:t>Ha a következő él két halmazt összekötő él, akkor hozzávesszük a megoldáshoz, és összevonjuk a halmazokat. Ilyenkor két feszítőfa részletet vonunk egybe.</a:t>
            </a:r>
          </a:p>
          <a:p>
            <a:r>
              <a:rPr lang="hu-HU" dirty="0"/>
              <a:t>Ha a következő él két végpontja ugyanabban a halmazban van, akkor kört hoz létre, nem vesszük be a megoldásba.</a:t>
            </a:r>
          </a:p>
          <a:p>
            <a:r>
              <a:rPr lang="hu-HU" dirty="0"/>
              <a:t>Ha n-1 kék élt találtunk (|A|=n-1), kész vagyunk, az algoritmus leállhat.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77995D-B82A-4558-A79B-E672BFA3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13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6E5575A4-4E6B-4650-AA4C-FE536486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186" y="1779587"/>
            <a:ext cx="39338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9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DDF986-A4CF-4E56-9CB0-81B4477C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57561"/>
          </a:xfrm>
        </p:spPr>
        <p:txBody>
          <a:bodyPr>
            <a:normAutofit/>
          </a:bodyPr>
          <a:lstStyle/>
          <a:p>
            <a:r>
              <a:rPr lang="hu-HU" sz="2800" dirty="0"/>
              <a:t>Kruskal algoritmus lejátszása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B4A37C-E730-41D5-B0BA-148DADEFB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Mutassuk be az algoritmus működését a mellékelt gráfon.</a:t>
            </a:r>
          </a:p>
          <a:p>
            <a:r>
              <a:rPr lang="hu-HU" dirty="0"/>
              <a:t>Lejátszás:</a:t>
            </a:r>
            <a:br>
              <a:rPr lang="hu-HU" dirty="0"/>
            </a:br>
            <a:r>
              <a:rPr lang="hu-HU" dirty="0"/>
              <a:t>Kruskal.xlsx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1A6EEA-802F-43A4-842C-D4CEFB86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14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C8CD451-6D8C-437B-BA51-D473D130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36" y="2442747"/>
            <a:ext cx="68865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4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11EDE5-F43B-4F04-9D94-DD2FC726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27953"/>
            <a:ext cx="10353762" cy="642151"/>
          </a:xfrm>
        </p:spPr>
        <p:txBody>
          <a:bodyPr>
            <a:normAutofit/>
          </a:bodyPr>
          <a:lstStyle/>
          <a:p>
            <a:r>
              <a:rPr lang="hu-HU" sz="2800" dirty="0"/>
              <a:t>Megoldás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41FA10-8DCE-40C3-87EC-2DB95CA2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15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1599E82-CB9B-44AA-A714-CE674EBBC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84" y="1242510"/>
            <a:ext cx="10152172" cy="46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3563FF-2A20-4079-87BD-96BE4F74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77662"/>
          </a:xfrm>
        </p:spPr>
        <p:txBody>
          <a:bodyPr>
            <a:normAutofit/>
          </a:bodyPr>
          <a:lstStyle/>
          <a:p>
            <a:r>
              <a:rPr lang="hu-HU" sz="2800" dirty="0"/>
              <a:t>Hogyan ábrázoljuk a halmazokat?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7165EE-FEBC-4B2A-9FC0-D1009BF8A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2571"/>
            <a:ext cx="10353762" cy="4308629"/>
          </a:xfrm>
        </p:spPr>
        <p:txBody>
          <a:bodyPr/>
          <a:lstStyle/>
          <a:p>
            <a:r>
              <a:rPr lang="hu-HU" dirty="0"/>
              <a:t>Milyen műveletnek kell hatékonynak lennie:</a:t>
            </a:r>
          </a:p>
          <a:p>
            <a:pPr lvl="1"/>
            <a:r>
              <a:rPr lang="hu-HU" dirty="0"/>
              <a:t>holvan(u) – melyik halmazban van az u csúcs</a:t>
            </a:r>
          </a:p>
          <a:p>
            <a:pPr lvl="1"/>
            <a:r>
              <a:rPr lang="hu-HU" dirty="0"/>
              <a:t>unió(x,y) – két halmaz uniójának létrehozása</a:t>
            </a:r>
          </a:p>
          <a:p>
            <a:r>
              <a:rPr lang="hu-HU" dirty="0"/>
              <a:t>Naiv ábrázolás H egész típusú tömbbel:</a:t>
            </a:r>
            <a:br>
              <a:rPr lang="hu-HU" dirty="0"/>
            </a:br>
            <a:r>
              <a:rPr lang="hu-HU" dirty="0"/>
              <a:t>holvan: </a:t>
            </a:r>
            <a:r>
              <a:rPr lang="hu-HU" dirty="0">
                <a:sym typeface="Symbol" panose="05050102010706020507" pitchFamily="18" charset="2"/>
              </a:rPr>
              <a:t>(1)</a:t>
            </a:r>
            <a:br>
              <a:rPr lang="hu-HU" dirty="0">
                <a:sym typeface="Symbol" panose="05050102010706020507" pitchFamily="18" charset="2"/>
              </a:rPr>
            </a:br>
            <a:r>
              <a:rPr lang="hu-HU" dirty="0">
                <a:sym typeface="Symbol" panose="05050102010706020507" pitchFamily="18" charset="2"/>
              </a:rPr>
              <a:t>unió: (n) – költséges!</a:t>
            </a:r>
            <a:br>
              <a:rPr lang="hu-HU" dirty="0">
                <a:sym typeface="Symbol" panose="05050102010706020507" pitchFamily="18" charset="2"/>
              </a:rPr>
            </a:br>
            <a:r>
              <a:rPr lang="hu-HU" dirty="0">
                <a:sym typeface="Symbol" panose="05050102010706020507" pitchFamily="18" charset="2"/>
              </a:rPr>
              <a:t>n-1 szer fog végrehajtódni!</a:t>
            </a:r>
          </a:p>
          <a:p>
            <a:r>
              <a:rPr lang="hu-HU" dirty="0">
                <a:sym typeface="Symbol" panose="05050102010706020507" pitchFamily="18" charset="2"/>
              </a:rPr>
              <a:t>Hatékony adatszerkezet:</a:t>
            </a:r>
            <a:br>
              <a:rPr lang="hu-HU" dirty="0">
                <a:sym typeface="Symbol" panose="05050102010706020507" pitchFamily="18" charset="2"/>
              </a:rPr>
            </a:br>
            <a:r>
              <a:rPr lang="hu-HU" dirty="0">
                <a:sym typeface="Symbol" panose="05050102010706020507" pitchFamily="18" charset="2"/>
              </a:rPr>
              <a:t>„unió_holvan fa”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F383635-049B-46ED-AEA4-5E1EB079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16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561E6C3-E9F3-43F4-8819-7671562C7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911" y="2724150"/>
            <a:ext cx="42291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8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BB125A-645B-4042-9A3C-2ECF2FD8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796" y="612913"/>
            <a:ext cx="4171100" cy="516256"/>
          </a:xfrm>
        </p:spPr>
        <p:txBody>
          <a:bodyPr>
            <a:normAutofit fontScale="90000"/>
          </a:bodyPr>
          <a:lstStyle/>
          <a:p>
            <a:r>
              <a:rPr lang="hu-HU" sz="2800" dirty="0"/>
              <a:t>Az unió-holvan adatszerkezet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70014C-684A-48EC-920E-44D5D051B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522" y="1251752"/>
            <a:ext cx="4568663" cy="4870752"/>
          </a:xfrm>
        </p:spPr>
        <p:txBody>
          <a:bodyPr/>
          <a:lstStyle/>
          <a:p>
            <a:r>
              <a:rPr lang="hu-HU" dirty="0"/>
              <a:t>A halmazokat fával ábrázoljuk.</a:t>
            </a:r>
          </a:p>
          <a:p>
            <a:r>
              <a:rPr lang="hu-HU" dirty="0"/>
              <a:t>Csak a szülő irányába mutató pointerre van szükség.</a:t>
            </a:r>
          </a:p>
          <a:p>
            <a:r>
              <a:rPr lang="hu-HU" dirty="0"/>
              <a:t>A gyökér reprezentálja a halmazt, azt is tárolja, hogy hány eleme van a halmaznak.</a:t>
            </a:r>
          </a:p>
          <a:p>
            <a:r>
              <a:rPr lang="hu-HU" dirty="0"/>
              <a:t>Holvan művelet: fellépegetünk a fa gyökerébe: ez a fa magasságával arányos lépésszámot jelent.</a:t>
            </a:r>
          </a:p>
          <a:p>
            <a:r>
              <a:rPr lang="hu-HU" dirty="0"/>
              <a:t>Unió: a nagyobbik fa gyökere alá befűzzük a kisebbik fát, az elemszámot módosítjuk: ez konstans lépésszámú művelet.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FB8B5D4-D10D-4DD2-890A-99BFB61F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17</a:t>
            </a:fld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7CDE1307-20B9-4559-9363-869562F3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03" y="1217267"/>
            <a:ext cx="5931055" cy="46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75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14030513-D95D-4D7B-93AD-EF85566C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71939"/>
          </a:xfrm>
        </p:spPr>
        <p:txBody>
          <a:bodyPr>
            <a:normAutofit/>
          </a:bodyPr>
          <a:lstStyle/>
          <a:p>
            <a:r>
              <a:rPr lang="hu-HU" sz="2800" dirty="0"/>
              <a:t>Rajzoljuk le unió-holvan fával a példában kapott halmazokat</a:t>
            </a:r>
          </a:p>
        </p:txBody>
      </p:sp>
      <p:pic>
        <p:nvPicPr>
          <p:cNvPr id="14" name="Tartalom helye 13">
            <a:extLst>
              <a:ext uri="{FF2B5EF4-FFF2-40B4-BE49-F238E27FC236}">
                <a16:creationId xmlns:a16="http://schemas.microsoft.com/office/drawing/2014/main" id="{5512D1EC-8308-40EE-9DA9-75A3BA4E5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6064" y="2555999"/>
            <a:ext cx="795749" cy="1255150"/>
          </a:xfr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4756784-4AFE-4DFD-A015-0B4615B9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18</a:t>
            </a:fld>
            <a:endParaRPr lang="hu-HU" dirty="0"/>
          </a:p>
        </p:txBody>
      </p:sp>
      <p:pic>
        <p:nvPicPr>
          <p:cNvPr id="19" name="Tartalom helye 13">
            <a:extLst>
              <a:ext uri="{FF2B5EF4-FFF2-40B4-BE49-F238E27FC236}">
                <a16:creationId xmlns:a16="http://schemas.microsoft.com/office/drawing/2014/main" id="{5DCFE73F-2C3E-487D-902F-D78A4C40A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882" y="4284876"/>
            <a:ext cx="795749" cy="12551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5EED8D94-22D6-4989-AA7A-9B86C3D1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706" y="4284875"/>
            <a:ext cx="798732" cy="1255150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BBE5C174-0705-4076-AB03-DEF0844FA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064" y="1644758"/>
            <a:ext cx="8260650" cy="515141"/>
          </a:xfrm>
          <a:prstGeom prst="rect">
            <a:avLst/>
          </a:prstGeom>
        </p:spPr>
      </p:pic>
      <p:pic>
        <p:nvPicPr>
          <p:cNvPr id="27" name="Kép 26">
            <a:extLst>
              <a:ext uri="{FF2B5EF4-FFF2-40B4-BE49-F238E27FC236}">
                <a16:creationId xmlns:a16="http://schemas.microsoft.com/office/drawing/2014/main" id="{93A0BE58-ED0E-425E-B9EC-A5369006D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970" y="2668132"/>
            <a:ext cx="6306586" cy="601054"/>
          </a:xfrm>
          <a:prstGeom prst="rect">
            <a:avLst/>
          </a:prstGeom>
        </p:spPr>
      </p:pic>
      <p:pic>
        <p:nvPicPr>
          <p:cNvPr id="31" name="Kép 30">
            <a:extLst>
              <a:ext uri="{FF2B5EF4-FFF2-40B4-BE49-F238E27FC236}">
                <a16:creationId xmlns:a16="http://schemas.microsoft.com/office/drawing/2014/main" id="{9E918470-E37F-41D5-A88A-5BB501879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200" y="1667387"/>
            <a:ext cx="2981325" cy="438150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122C9B67-60CD-43D2-A072-2F65834AF9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675" y="2840561"/>
            <a:ext cx="3076575" cy="428625"/>
          </a:xfrm>
          <a:prstGeom prst="rect">
            <a:avLst/>
          </a:prstGeom>
        </p:spPr>
      </p:pic>
      <p:pic>
        <p:nvPicPr>
          <p:cNvPr id="35" name="Kép 34">
            <a:extLst>
              <a:ext uri="{FF2B5EF4-FFF2-40B4-BE49-F238E27FC236}">
                <a16:creationId xmlns:a16="http://schemas.microsoft.com/office/drawing/2014/main" id="{18FEA1AB-4BC6-4A0D-BB51-5C6A28334C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200" y="4726712"/>
            <a:ext cx="3067050" cy="371475"/>
          </a:xfrm>
          <a:prstGeom prst="rect">
            <a:avLst/>
          </a:prstGeom>
        </p:spPr>
      </p:pic>
      <p:pic>
        <p:nvPicPr>
          <p:cNvPr id="37" name="Kép 36">
            <a:extLst>
              <a:ext uri="{FF2B5EF4-FFF2-40B4-BE49-F238E27FC236}">
                <a16:creationId xmlns:a16="http://schemas.microsoft.com/office/drawing/2014/main" id="{F8996DB7-417A-4918-BE8D-72BA4DCB0A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5061" y="4603127"/>
            <a:ext cx="828675" cy="495300"/>
          </a:xfrm>
          <a:prstGeom prst="rect">
            <a:avLst/>
          </a:prstGeom>
        </p:spPr>
      </p:pic>
      <p:pic>
        <p:nvPicPr>
          <p:cNvPr id="39" name="Kép 38">
            <a:extLst>
              <a:ext uri="{FF2B5EF4-FFF2-40B4-BE49-F238E27FC236}">
                <a16:creationId xmlns:a16="http://schemas.microsoft.com/office/drawing/2014/main" id="{A17EBD19-18E6-41DE-80F4-93C9373067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6033" y="4579074"/>
            <a:ext cx="37147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9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14030513-D95D-4D7B-93AD-EF85566C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71939"/>
          </a:xfrm>
        </p:spPr>
        <p:txBody>
          <a:bodyPr>
            <a:normAutofit/>
          </a:bodyPr>
          <a:lstStyle/>
          <a:p>
            <a:r>
              <a:rPr lang="hu-HU" sz="2800" dirty="0"/>
              <a:t>Rajzoljuk le unió-holvan fával a palában kapott halmazokat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4756784-4AFE-4DFD-A015-0B4615B9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19</a:t>
            </a:fld>
            <a:endParaRPr lang="hu-HU" dirty="0"/>
          </a:p>
        </p:txBody>
      </p:sp>
      <p:pic>
        <p:nvPicPr>
          <p:cNvPr id="19" name="Tartalom helye 13">
            <a:extLst>
              <a:ext uri="{FF2B5EF4-FFF2-40B4-BE49-F238E27FC236}">
                <a16:creationId xmlns:a16="http://schemas.microsoft.com/office/drawing/2014/main" id="{5DCFE73F-2C3E-487D-902F-D78A4C40A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69" y="1818011"/>
            <a:ext cx="795749" cy="12551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39" name="Kép 38">
            <a:extLst>
              <a:ext uri="{FF2B5EF4-FFF2-40B4-BE49-F238E27FC236}">
                <a16:creationId xmlns:a16="http://schemas.microsoft.com/office/drawing/2014/main" id="{A17EBD19-18E6-41DE-80F4-93C937306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404" y="2050350"/>
            <a:ext cx="3714750" cy="5429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88274F3-C9DB-4EAA-8F03-6A62A2039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67" y="2003042"/>
            <a:ext cx="3086100" cy="37147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BD4FD8F-A6BC-43C8-8778-CEF15D88F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8503" y="1818011"/>
            <a:ext cx="1134132" cy="1369682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C402341-1D14-49F2-9967-8D90B7F4DC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804" y="3721976"/>
            <a:ext cx="3019425" cy="3810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1EE7CB2F-9AB5-4E6D-AC64-4346AA5E7D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8941" y="3551791"/>
            <a:ext cx="2251350" cy="2148591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19CF3B7B-5F1A-43F5-9DFF-61B6EF569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764" y="4333545"/>
            <a:ext cx="37147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0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86F5CC-A0F5-433F-8A12-BDBFCBA5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r>
              <a:rPr lang="hu-HU" sz="2000" dirty="0"/>
              <a:t>Tartalom:</a:t>
            </a:r>
            <a:br>
              <a:rPr lang="hu-HU" sz="2000" dirty="0"/>
            </a:br>
            <a:br>
              <a:rPr lang="hu-HU" sz="2000" dirty="0"/>
            </a:br>
            <a:r>
              <a:rPr lang="hu-HU" sz="2000" dirty="0"/>
              <a:t>Minimális összköltségű feszítőfa II.</a:t>
            </a:r>
            <a:br>
              <a:rPr lang="hu-HU" sz="2000" dirty="0"/>
            </a:br>
            <a:br>
              <a:rPr lang="hu-HU" sz="2000" dirty="0"/>
            </a:br>
            <a:endParaRPr lang="hu-HU" sz="18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B42A97-CA6C-4AF7-B0B0-AF2A6A7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hu-HU" dirty="0">
                <a:hlinkClick r:id="rId3" action="ppaction://hlinksldjump"/>
              </a:rPr>
              <a:t>Minimális összköltségű feszítőfa általános algoritmus</a:t>
            </a:r>
            <a:endParaRPr lang="hu-HU" dirty="0"/>
          </a:p>
          <a:p>
            <a:r>
              <a:rPr lang="hu-HU" dirty="0">
                <a:hlinkClick r:id="rId4" action="ppaction://hlinksldjump"/>
              </a:rPr>
              <a:t>Prim algoritmus</a:t>
            </a:r>
            <a:endParaRPr lang="hu-HU" dirty="0"/>
          </a:p>
          <a:p>
            <a:r>
              <a:rPr lang="hu-HU" dirty="0">
                <a:hlinkClick r:id="rId5" action="ppaction://hlinksldjump"/>
              </a:rPr>
              <a:t>Az algoritmus lejátszása</a:t>
            </a:r>
            <a:endParaRPr lang="hu-HU" dirty="0"/>
          </a:p>
          <a:p>
            <a:r>
              <a:rPr lang="hu-HU" dirty="0">
                <a:hlinkClick r:id="rId6" action="ppaction://hlinksldjump"/>
              </a:rPr>
              <a:t>Prim algoritmus implementációk, műveletigény</a:t>
            </a:r>
            <a:endParaRPr lang="hu-HU" dirty="0"/>
          </a:p>
          <a:p>
            <a:r>
              <a:rPr lang="hu-HU" dirty="0">
                <a:hlinkClick r:id="" action="ppaction://noaction"/>
              </a:rPr>
              <a:t>Kruskal algoritmus</a:t>
            </a:r>
          </a:p>
          <a:p>
            <a:r>
              <a:rPr lang="hu-HU" dirty="0">
                <a:hlinkClick r:id="" action="ppaction://noaction"/>
              </a:rPr>
              <a:t>Az algoritmus lejátszása</a:t>
            </a:r>
          </a:p>
          <a:p>
            <a:r>
              <a:rPr lang="hu-HU" dirty="0">
                <a:hlinkClick r:id="" action="ppaction://noaction"/>
              </a:rPr>
              <a:t>Az unió-holvan adatszerkezet</a:t>
            </a:r>
          </a:p>
          <a:p>
            <a:r>
              <a:rPr lang="hu-HU" dirty="0">
                <a:hlinkClick r:id="" action="ppaction://noaction"/>
              </a:rPr>
              <a:t>Kruskal algoritmus műveletigénye</a:t>
            </a:r>
          </a:p>
          <a:p>
            <a:r>
              <a:rPr lang="hu-HU" dirty="0">
                <a:hlinkClick r:id="" action="ppaction://noaction"/>
              </a:rPr>
              <a:t>Szorgalmi házi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DA016A9-6CE8-48D5-A309-EEEFE28E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586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14030513-D95D-4D7B-93AD-EF85566C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71939"/>
          </a:xfrm>
        </p:spPr>
        <p:txBody>
          <a:bodyPr>
            <a:normAutofit/>
          </a:bodyPr>
          <a:lstStyle/>
          <a:p>
            <a:r>
              <a:rPr lang="hu-HU" sz="2800" dirty="0"/>
              <a:t>Rajzoljuk le unió-holvan fával a palában kapott halmazokat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4756784-4AFE-4DFD-A015-0B4615B9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20</a:t>
            </a:fld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68524F9-D259-4783-BA0B-90E804962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6" y="1653408"/>
            <a:ext cx="2971800" cy="4191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ABB4AE0-2867-4CDC-9446-09C7F157B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852" y="1653408"/>
            <a:ext cx="910459" cy="1365688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8C717784-3C33-4FA5-BF0E-950594EEA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012" y="1653408"/>
            <a:ext cx="2187220" cy="2087388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F2D682A9-8B83-4229-9AAC-14007F03A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2992" y="1698077"/>
            <a:ext cx="1866900" cy="619125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A9D6124D-98DE-43D8-80B9-40EB25D8E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556" y="4566418"/>
            <a:ext cx="3019425" cy="438150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9E84047E-3D17-4E9E-87C2-CB3C66928B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2147" y="4203419"/>
            <a:ext cx="2805934" cy="1862418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292C8574-2804-4759-8C7C-1EFE4A867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9365" y="4695005"/>
            <a:ext cx="18669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14030513-D95D-4D7B-93AD-EF85566C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71939"/>
          </a:xfrm>
        </p:spPr>
        <p:txBody>
          <a:bodyPr>
            <a:normAutofit/>
          </a:bodyPr>
          <a:lstStyle/>
          <a:p>
            <a:r>
              <a:rPr lang="hu-HU" sz="2800" dirty="0"/>
              <a:t>Rajzoljuk le unió-holvan fával a palában kapott halmazokat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4756784-4AFE-4DFD-A015-0B4615B9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21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109131D-0343-4194-BDF8-54172FBA8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44" y="1798747"/>
            <a:ext cx="3009900" cy="48577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63538D7-1FE7-43AF-9E00-3322A55BA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574" y="1798747"/>
            <a:ext cx="3250758" cy="194178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D0E52C5-A8CD-4B68-80E1-3196D982B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44" y="4555086"/>
            <a:ext cx="3057525" cy="523875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E6DF2D4D-6873-4F70-B19B-8D4881738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574" y="4238635"/>
            <a:ext cx="3821989" cy="2009765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7B3F31DB-5DB1-461D-9493-49334FEF14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2563" y="1798747"/>
            <a:ext cx="706656" cy="46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0C7C6A-CE3F-4935-9EF0-FB12C105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20110"/>
          </a:xfrm>
        </p:spPr>
        <p:txBody>
          <a:bodyPr>
            <a:normAutofit/>
          </a:bodyPr>
          <a:lstStyle/>
          <a:p>
            <a:r>
              <a:rPr lang="hu-HU" sz="2800" dirty="0"/>
              <a:t>Milyen magas lehet a fa?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6BCF67-0D2E-4BA9-819E-B0D7856D7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76855"/>
            <a:ext cx="10353762" cy="4414345"/>
          </a:xfrm>
        </p:spPr>
        <p:txBody>
          <a:bodyPr/>
          <a:lstStyle/>
          <a:p>
            <a:r>
              <a:rPr lang="hu-HU" dirty="0"/>
              <a:t>Láttuk, hogy inkább terebélyes, mint magas a halmazokat ábrázoló fa.</a:t>
            </a:r>
          </a:p>
          <a:p>
            <a:r>
              <a:rPr lang="hu-HU" dirty="0"/>
              <a:t>Minél szélesebb, annál előnyösebb, mert a holvan műveletnél gyorsabban felérünk a gyökérhez. Legideálisabb azaz alak, amikor közvetlenül a gyökér alá van bekötve valamennyi csúcs.</a:t>
            </a:r>
          </a:p>
          <a:p>
            <a:r>
              <a:rPr lang="hu-HU" dirty="0"/>
              <a:t>Vizsgáljuk meg milyen magasságú lehet a fa.</a:t>
            </a:r>
          </a:p>
          <a:p>
            <a:r>
              <a:rPr lang="hu-HU" dirty="0"/>
              <a:t>Unió műveletnél nő a magasság, mindig eggyel. A kisebbik fa bekötődik a nagyobb alá, így legrosszabb esetben is megduplázódik a kisebb elemszámú fa. Ez legfeljebb log2 n-szer történhet meg =&gt; a fa magassága legfeljebb log2n lehet.</a:t>
            </a:r>
          </a:p>
          <a:p>
            <a:r>
              <a:rPr lang="hu-HU" dirty="0"/>
              <a:t>Hogyan érhető el, hogy minél szélesebb fákat kapjunk? </a:t>
            </a:r>
          </a:p>
          <a:p>
            <a:r>
              <a:rPr lang="hu-HU" dirty="0"/>
              <a:t>A holvan művelet részeként végrehajtunk egy úgynevezett „Útösszenyomás” lépést is.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6E8DA21-EC7B-4600-B408-2AECEE82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177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FB363DEE-8B60-4B42-B311-D0265731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176502" cy="746234"/>
          </a:xfrm>
        </p:spPr>
        <p:txBody>
          <a:bodyPr>
            <a:normAutofit/>
          </a:bodyPr>
          <a:lstStyle/>
          <a:p>
            <a:r>
              <a:rPr lang="hu-HU" sz="2800" dirty="0"/>
              <a:t>Útösszenyomás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B4A6E69-3BC1-463E-BD96-4E3DE437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9625"/>
            <a:ext cx="3519660" cy="2983190"/>
          </a:xfrm>
        </p:spPr>
        <p:txBody>
          <a:bodyPr/>
          <a:lstStyle/>
          <a:p>
            <a:r>
              <a:rPr lang="hu-HU" dirty="0"/>
              <a:t>Holvan művelet közben az úton érintett csúcsokat megjegyezzük (például egy sorban)</a:t>
            </a:r>
          </a:p>
          <a:p>
            <a:r>
              <a:rPr lang="hu-HU" dirty="0"/>
              <a:t>A gyökérhez felérve az úton érintett csúcsokat a sorból kivéve, bekötjük közvetlenül a gyökér alá.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E70F539-A865-4AE0-8B5D-3EBDB82B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23</a:t>
            </a:fld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E234289C-3B5B-4073-8A8E-BF457EB92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793" y="982717"/>
            <a:ext cx="7276234" cy="3675146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05918C7D-C6C7-4E34-A8EF-F2FF096DBBEE}"/>
              </a:ext>
            </a:extLst>
          </p:cNvPr>
          <p:cNvSpPr txBox="1"/>
          <p:nvPr/>
        </p:nvSpPr>
        <p:spPr>
          <a:xfrm>
            <a:off x="1439917" y="5034456"/>
            <a:ext cx="9312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Útösszenyomást használva, igen nagy méretű gráfok esetén is a fák magassága 4 körül tartható! (Forrás: Rónyai-Ivanyos-Szabó: Algoritmusok)</a:t>
            </a:r>
            <a:endParaRPr lang="hu-HU" baseline="30000" dirty="0"/>
          </a:p>
        </p:txBody>
      </p:sp>
    </p:spTree>
    <p:extLst>
      <p:ext uri="{BB962C8B-B14F-4D97-AF65-F5344CB8AC3E}">
        <p14:creationId xmlns:p14="http://schemas.microsoft.com/office/powerpoint/2010/main" val="3220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0372C6-13D3-4133-B32A-371FEAD8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828" y="717694"/>
            <a:ext cx="3952357" cy="803564"/>
          </a:xfrm>
        </p:spPr>
        <p:txBody>
          <a:bodyPr>
            <a:normAutofit fontScale="90000"/>
          </a:bodyPr>
          <a:lstStyle/>
          <a:p>
            <a:r>
              <a:rPr lang="hu-HU" sz="2800" dirty="0"/>
              <a:t>Történne-e útösszenyomás a példában, ha igen hol?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43D32E-9E7E-45B3-B37F-39C6AC976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2527" y="1897117"/>
            <a:ext cx="5465029" cy="4351283"/>
          </a:xfrm>
        </p:spPr>
        <p:txBody>
          <a:bodyPr/>
          <a:lstStyle/>
          <a:p>
            <a:r>
              <a:rPr lang="hu-HU" dirty="0"/>
              <a:t>{A,B,C,D,E} halmaznál a (B,D) él feldolgozásakor:</a:t>
            </a:r>
            <a:br>
              <a:rPr lang="hu-HU" dirty="0"/>
            </a:br>
            <a:r>
              <a:rPr lang="hu-HU" dirty="0"/>
              <a:t>holvan(B) után B közvetlenül a gyökér alá fűződik át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1E2345A-C93A-4221-A150-F0063685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24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C9A1CD7-114D-4B89-9A81-54C294478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36" y="1262235"/>
            <a:ext cx="4190410" cy="498616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DB622D4-768C-4EB1-8173-1D79E4AB9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95399"/>
            <a:ext cx="4810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3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0372C6-13D3-4133-B32A-371FEAD8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92163"/>
            <a:ext cx="3952357" cy="803564"/>
          </a:xfrm>
        </p:spPr>
        <p:txBody>
          <a:bodyPr>
            <a:normAutofit fontScale="90000"/>
          </a:bodyPr>
          <a:lstStyle/>
          <a:p>
            <a:r>
              <a:rPr lang="hu-HU" sz="2800" dirty="0"/>
              <a:t>Történne-e útösszenyomás a példában, ha igen hol?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43D32E-9E7E-45B3-B37F-39C6AC976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584" y="1897117"/>
            <a:ext cx="5465029" cy="4351283"/>
          </a:xfrm>
        </p:spPr>
        <p:txBody>
          <a:bodyPr/>
          <a:lstStyle/>
          <a:p>
            <a:r>
              <a:rPr lang="hu-HU" dirty="0"/>
              <a:t>{A,B,C,D,E,F,G,H} halmaznál a (G,H) él feldolgozásakor:</a:t>
            </a:r>
            <a:br>
              <a:rPr lang="hu-HU" dirty="0"/>
            </a:br>
            <a:r>
              <a:rPr lang="hu-HU" dirty="0"/>
              <a:t>holvan(G) után G közvetlenül a gyökér alá fűződik át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1E2345A-C93A-4221-A150-F0063685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25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C9A1CD7-114D-4B89-9A81-54C294478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9" y="901412"/>
            <a:ext cx="4039554" cy="480666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CF9F66D-B5F9-40A0-B4F4-54533D84A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608" y="3304308"/>
            <a:ext cx="6790635" cy="183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3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E6E641-BAAC-4091-9B32-102D3031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46234"/>
          </a:xfrm>
        </p:spPr>
        <p:txBody>
          <a:bodyPr>
            <a:normAutofit/>
          </a:bodyPr>
          <a:lstStyle/>
          <a:p>
            <a:r>
              <a:rPr lang="hu-HU" sz="2800" dirty="0"/>
              <a:t>Kruskal műveletigény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B005E09-06DD-4619-AC9C-B97ADEF9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26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E50E1F7-3050-4E83-B504-CFCE9B94C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38" y="1530350"/>
            <a:ext cx="77628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62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F48DC-D9BB-4E40-8861-65D95DE4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Szorgalmi házi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40DA47-4401-4BFA-8D9E-A411C5D7D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818848" cy="4419873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Készítsük el a Prim algoritmust szomszédossági mátrixszal ábrázolt gráfra. Felhasznált adatszerkezetek:</a:t>
            </a:r>
          </a:p>
          <a:p>
            <a:pPr lvl="1"/>
            <a:r>
              <a:rPr lang="hu-HU" dirty="0"/>
              <a:t>A gráfot az A/1:R[n,n] mátrix ábrázolja.</a:t>
            </a:r>
          </a:p>
          <a:p>
            <a:pPr lvl="1"/>
            <a:r>
              <a:rPr lang="hu-HU" dirty="0"/>
              <a:t>c/1:R[n] tömb a csúcsokhoz tartozó értékeket tárolja.</a:t>
            </a:r>
          </a:p>
          <a:p>
            <a:pPr lvl="1"/>
            <a:r>
              <a:rPr lang="hu-HU" dirty="0"/>
              <a:t>p/1:N[n] tömb a szülő értékeket tárolja.</a:t>
            </a:r>
          </a:p>
          <a:p>
            <a:pPr lvl="1"/>
            <a:r>
              <a:rPr lang="hu-HU" dirty="0"/>
              <a:t>in/1:L[n] logikai tömb </a:t>
            </a:r>
          </a:p>
          <a:p>
            <a:pPr lvl="2"/>
            <a:r>
              <a:rPr lang="hu-HU" dirty="0"/>
              <a:t>a prioritásos sort nem ábrázoljuk külön minPrQueue-val, hanem a c tömbben lévő értékek, és az in logikai tömb  együttesen ábrázolják, </a:t>
            </a:r>
          </a:p>
          <a:p>
            <a:pPr lvl="2"/>
            <a:r>
              <a:rPr lang="hu-HU" dirty="0"/>
              <a:t>in[i]=true, akkor az </a:t>
            </a:r>
            <a:r>
              <a:rPr lang="hu-HU" i="1" dirty="0"/>
              <a:t>i</a:t>
            </a:r>
            <a:r>
              <a:rPr lang="hu-HU" dirty="0"/>
              <a:t> csúcs a sorban van, ha in[i]=false, akkor már nincs,</a:t>
            </a:r>
          </a:p>
          <a:p>
            <a:pPr lvl="2"/>
            <a:r>
              <a:rPr lang="hu-HU" dirty="0"/>
              <a:t>a remMin() műveletet egy feltételes minimum kereséssel valósítjuk meg: a sorban lévő csúcsok c értékeinek minimumát választjuk ki. Használjuk ehhez a tanult feltételes minimum keresés programozási tételét.</a:t>
            </a:r>
          </a:p>
          <a:p>
            <a:pPr lvl="1"/>
            <a:r>
              <a:rPr lang="hu-HU" dirty="0"/>
              <a:t>Számítsuk ki az elkészült algoritmus műveletigényét. </a:t>
            </a:r>
          </a:p>
          <a:p>
            <a:pPr lvl="1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4359A4F-B5F4-4B3D-AE4C-E889F4FA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27</a:t>
            </a:fld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2D677AB-BE09-461C-B012-5347B67BC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005" y="1732449"/>
            <a:ext cx="35052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2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A05530-F7EF-4456-B307-D5392E71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570614"/>
          </a:xfrm>
        </p:spPr>
        <p:txBody>
          <a:bodyPr>
            <a:normAutofit/>
          </a:bodyPr>
          <a:lstStyle/>
          <a:p>
            <a:r>
              <a:rPr lang="hu-HU" sz="2800" dirty="0"/>
              <a:t>Egy általános algoritmus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031BC37-6E03-4080-9A31-0BDBF091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69395C08-7166-4224-A97E-46FBFF90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22" y="1180215"/>
            <a:ext cx="7758320" cy="251099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ECB0C36-9032-4C94-819E-524088ACA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122" y="3856383"/>
            <a:ext cx="4917799" cy="264380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A13C6BBA-506D-4735-B1DD-27C29447CE9C}"/>
              </a:ext>
            </a:extLst>
          </p:cNvPr>
          <p:cNvSpPr txBox="1"/>
          <p:nvPr/>
        </p:nvSpPr>
        <p:spPr>
          <a:xfrm>
            <a:off x="7248112" y="4261821"/>
            <a:ext cx="2977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Vágás szemléltetése:</a:t>
            </a:r>
            <a:br>
              <a:rPr lang="hu-HU" dirty="0"/>
            </a:br>
            <a:r>
              <a:rPr lang="hu-HU" dirty="0"/>
              <a:t>S={A,B,C,E}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Keresztező élek: zöld színűek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Könnyű él: (D,E)</a:t>
            </a:r>
          </a:p>
        </p:txBody>
      </p:sp>
    </p:spTree>
    <p:extLst>
      <p:ext uri="{BB962C8B-B14F-4D97-AF65-F5344CB8AC3E}">
        <p14:creationId xmlns:p14="http://schemas.microsoft.com/office/powerpoint/2010/main" val="269911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A05530-F7EF-4456-B307-D5392E71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570614"/>
          </a:xfrm>
        </p:spPr>
        <p:txBody>
          <a:bodyPr>
            <a:normAutofit/>
          </a:bodyPr>
          <a:lstStyle/>
          <a:p>
            <a:r>
              <a:rPr lang="hu-HU" sz="2800" dirty="0"/>
              <a:t>Egy általános algoritmus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031BC37-6E03-4080-9A31-0BDBF091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4</a:t>
            </a:fld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9A3E4DD1-3464-47BB-A7F2-2D8B0A150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54" y="1276703"/>
            <a:ext cx="7758320" cy="2255041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B9A5B884-C1DC-4361-A482-40698CDCA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54" y="3745236"/>
            <a:ext cx="4445370" cy="2389831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E0D92785-84BD-4AB0-B70F-91F53758F8BA}"/>
              </a:ext>
            </a:extLst>
          </p:cNvPr>
          <p:cNvSpPr txBox="1"/>
          <p:nvPr/>
        </p:nvSpPr>
        <p:spPr>
          <a:xfrm>
            <a:off x="6065683" y="3997437"/>
            <a:ext cx="4029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Az </a:t>
            </a:r>
            <a:r>
              <a:rPr lang="hu-HU" i="1" dirty="0"/>
              <a:t>A</a:t>
            </a:r>
            <a:r>
              <a:rPr lang="hu-HU" dirty="0"/>
              <a:t> élhalmaz:</a:t>
            </a:r>
            <a:br>
              <a:rPr lang="hu-HU" dirty="0"/>
            </a:br>
            <a:r>
              <a:rPr lang="hu-HU" dirty="0"/>
              <a:t>A={(A,B),(B,C),(C,E)}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A vágás elkerüli az A élhalmazt,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/>
              <a:t>A vágás könnyű éle: (D,E), biztonságosan hozzávehető az A halmazhoz.</a:t>
            </a:r>
          </a:p>
        </p:txBody>
      </p:sp>
    </p:spTree>
    <p:extLst>
      <p:ext uri="{BB962C8B-B14F-4D97-AF65-F5344CB8AC3E}">
        <p14:creationId xmlns:p14="http://schemas.microsoft.com/office/powerpoint/2010/main" val="279035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506C2172-C75C-48FE-8738-F52CA5FB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 tételből kapott algoritmus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285F07C-99ED-4A02-945C-78B04B96F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4" y="1918252"/>
            <a:ext cx="4045936" cy="4147585"/>
          </a:xfrm>
        </p:spPr>
        <p:txBody>
          <a:bodyPr>
            <a:normAutofit lnSpcReduction="10000"/>
          </a:bodyPr>
          <a:lstStyle/>
          <a:p>
            <a:r>
              <a:rPr lang="hu-HU" dirty="0"/>
              <a:t>Vessük össze a tanult piros-kék algoritmussal:</a:t>
            </a:r>
          </a:p>
          <a:p>
            <a:r>
              <a:rPr lang="hu-HU" dirty="0"/>
              <a:t>Amikor a kék szabályt használjuk, egy vágást hozunk létre a gráfban.</a:t>
            </a:r>
          </a:p>
          <a:p>
            <a:r>
              <a:rPr lang="hu-HU" dirty="0"/>
              <a:t>Ha a választott halmazban vannak már kék élek, akkor azok tartoznak az A halmazba, ha nincsenek, akkor A={}</a:t>
            </a:r>
          </a:p>
          <a:p>
            <a:r>
              <a:rPr lang="hu-HU" dirty="0"/>
              <a:t>Kék él lesz a vágás könnyű éle.</a:t>
            </a:r>
          </a:p>
          <a:p>
            <a:r>
              <a:rPr lang="hu-HU" dirty="0"/>
              <a:t>Ezt biztonságosan hozzávehetjük A-hoz.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6605029-A726-4C16-9CE8-3D38FCE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5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B97CD81-681D-487D-9C2D-386596C9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245761"/>
            <a:ext cx="57531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9E96DF-411C-4A57-833D-C217F12D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Prim algoritmus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66E9739-9B10-479F-888B-97FBE424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6</a:t>
            </a:fld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B2B6E08-E243-4131-8BCA-1F159369E6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50" y="1669638"/>
            <a:ext cx="5578465" cy="351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E7380F9-73A8-4113-AA22-AD14C5669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574" y="1669638"/>
            <a:ext cx="3274316" cy="395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2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39E2976B-EB84-45E1-8E63-B91FCFAA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Mutassuk be az algoritmus működését az alábbi gráfon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933435-C33C-4ED3-926E-6C4D076DE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Kezdőcsúcs: A</a:t>
            </a:r>
          </a:p>
          <a:p>
            <a:r>
              <a:rPr lang="hu-HU" dirty="0"/>
              <a:t>Lejátszás:</a:t>
            </a:r>
            <a:br>
              <a:rPr lang="hu-HU" dirty="0"/>
            </a:br>
            <a:r>
              <a:rPr lang="hu-HU" dirty="0"/>
              <a:t>Prim.xlsx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A4FEDAE-473A-4D6B-9CAE-3531CD2D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7</a:t>
            </a:fld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DCE227F3-FE40-421D-A1D4-3D0DE5D1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431" y="2262672"/>
            <a:ext cx="60007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9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02CC10-43F9-4D6A-9713-F8EA8934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39806"/>
          </a:xfrm>
        </p:spPr>
        <p:txBody>
          <a:bodyPr>
            <a:normAutofit/>
          </a:bodyPr>
          <a:lstStyle/>
          <a:p>
            <a:r>
              <a:rPr lang="hu-HU" sz="2800" dirty="0"/>
              <a:t>A lejátszás végeredménye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C751D2-513A-4742-B91D-3F2CAE83B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21" y="1455070"/>
            <a:ext cx="10353762" cy="4353017"/>
          </a:xfrm>
        </p:spPr>
        <p:txBody>
          <a:bodyPr>
            <a:normAutofit/>
          </a:bodyPr>
          <a:lstStyle/>
          <a:p>
            <a:r>
              <a:rPr lang="hu-HU" sz="1800" dirty="0"/>
              <a:t>Kék élek jelzik a kapott feszítőfát</a:t>
            </a:r>
          </a:p>
          <a:p>
            <a:r>
              <a:rPr lang="hu-HU" sz="1800" dirty="0"/>
              <a:t>A csúcsok c() értékeit összeadva</a:t>
            </a:r>
            <a:br>
              <a:rPr lang="hu-HU" sz="1800" dirty="0"/>
            </a:br>
            <a:r>
              <a:rPr lang="hu-HU" sz="1800" dirty="0"/>
              <a:t>kapjuk meg a feszítőfa összköltségét.</a:t>
            </a:r>
          </a:p>
          <a:p>
            <a:r>
              <a:rPr lang="hu-HU" sz="1800" dirty="0"/>
              <a:t>A p() értékek határozzák meg a </a:t>
            </a:r>
            <a:br>
              <a:rPr lang="hu-HU" sz="1800" dirty="0"/>
            </a:br>
            <a:r>
              <a:rPr lang="hu-HU" sz="1800" dirty="0"/>
              <a:t>feszítőfa éleit: (v,p(v))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4DC9481-F18F-4A0A-8F72-A7C6D127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8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861F77D-11B1-47FE-A17C-CC8CA8282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19" y="3386368"/>
            <a:ext cx="4149380" cy="194182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5C8D7AFE-6CF8-45D6-8572-4D3F226E0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796" y="1744231"/>
            <a:ext cx="64198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3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90186A-0137-4F35-B6E8-EF6CD294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minPrQueue kupacának és a gráfnak a kapcsolata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8C3628-C844-4AEA-AF2F-875EB722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899" y="1824524"/>
            <a:ext cx="4257294" cy="4058751"/>
          </a:xfrm>
        </p:spPr>
        <p:txBody>
          <a:bodyPr/>
          <a:lstStyle/>
          <a:p>
            <a:r>
              <a:rPr lang="hu-HU" dirty="0"/>
              <a:t>Kétirányú kapcsolat kell:</a:t>
            </a:r>
          </a:p>
          <a:p>
            <a:r>
              <a:rPr lang="hu-HU" dirty="0"/>
              <a:t>remMin() művelet után meg kell tudni, melyik csúcsot vettük ki: kupac elemei a c() érték mellett a csúcs azonosítóját is tartalmazzák.</a:t>
            </a:r>
          </a:p>
          <a:p>
            <a:r>
              <a:rPr lang="hu-HU" dirty="0"/>
              <a:t>A közelítő ciklusban egy (u,v) él mentén v csúcs vizsgálatakor szükségünk van c(v) értékre. Ez a kupacból olvasható ki! Ezért a csúcsnak „tudnia” kell, hogy hol van a kupacban a helye.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AE172B8-33D6-4542-8825-63E69DCD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9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6E05E57E-7EAE-4FB4-AE00-4A6E59A1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083" y="2390610"/>
            <a:ext cx="52197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C57CB792BC3953479F2173418FC4537A" ma:contentTypeVersion="2" ma:contentTypeDescription="Új dokumentum létrehozása." ma:contentTypeScope="" ma:versionID="02125c509f094352b09e13382d792e23">
  <xsd:schema xmlns:xsd="http://www.w3.org/2001/XMLSchema" xmlns:xs="http://www.w3.org/2001/XMLSchema" xmlns:p="http://schemas.microsoft.com/office/2006/metadata/properties" xmlns:ns2="858665df-9017-4b81-80d8-d30ba9b6e5ca" targetNamespace="http://schemas.microsoft.com/office/2006/metadata/properties" ma:root="true" ma:fieldsID="f8b0d3feebbf4ebd5b4c9d327fec03e0" ns2:_="">
    <xsd:import namespace="858665df-9017-4b81-80d8-d30ba9b6e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665df-9017-4b81-80d8-d30ba9b6e5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37E0A2-643F-4C65-9E2A-7C5E0F6EA842}"/>
</file>

<file path=customXml/itemProps2.xml><?xml version="1.0" encoding="utf-8"?>
<ds:datastoreItem xmlns:ds="http://schemas.openxmlformats.org/officeDocument/2006/customXml" ds:itemID="{3D10864B-C463-4006-A517-CC52805D4FD4}"/>
</file>

<file path=customXml/itemProps3.xml><?xml version="1.0" encoding="utf-8"?>
<ds:datastoreItem xmlns:ds="http://schemas.openxmlformats.org/officeDocument/2006/customXml" ds:itemID="{269AE971-72DD-42BE-8513-44812684E88E}"/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1091</Words>
  <Application>Microsoft Office PowerPoint</Application>
  <PresentationFormat>Szélesvásznú</PresentationFormat>
  <Paragraphs>120</Paragraphs>
  <Slides>27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31" baseType="lpstr">
      <vt:lpstr>Calisto MT</vt:lpstr>
      <vt:lpstr>Wingdings</vt:lpstr>
      <vt:lpstr>Wingdings 2</vt:lpstr>
      <vt:lpstr>Pala</vt:lpstr>
      <vt:lpstr>Algoritmusok és adatszerkeztek II.</vt:lpstr>
      <vt:lpstr>Tartalom:  Minimális összköltségű feszítőfa II.  </vt:lpstr>
      <vt:lpstr>Egy általános algoritmus</vt:lpstr>
      <vt:lpstr>Egy általános algoritmus</vt:lpstr>
      <vt:lpstr>A tételből kapott algoritmus</vt:lpstr>
      <vt:lpstr>Prim algoritmus</vt:lpstr>
      <vt:lpstr>Mutassuk be az algoritmus működését az alábbi gráfon</vt:lpstr>
      <vt:lpstr>A lejátszás végeredménye</vt:lpstr>
      <vt:lpstr>minPrQueue kupacának és a gráfnak a kapcsolata</vt:lpstr>
      <vt:lpstr>remMin() művelet</vt:lpstr>
      <vt:lpstr>Mit takar a Q.adjust(v) művelet?</vt:lpstr>
      <vt:lpstr>Implementáció,  műveletigény</vt:lpstr>
      <vt:lpstr>Kruskal algoritmus</vt:lpstr>
      <vt:lpstr>Kruskal algoritmus lejátszása</vt:lpstr>
      <vt:lpstr>Megoldás</vt:lpstr>
      <vt:lpstr>Hogyan ábrázoljuk a halmazokat?</vt:lpstr>
      <vt:lpstr>Az unió-holvan adatszerkezet</vt:lpstr>
      <vt:lpstr>Rajzoljuk le unió-holvan fával a példában kapott halmazokat</vt:lpstr>
      <vt:lpstr>Rajzoljuk le unió-holvan fával a palában kapott halmazokat</vt:lpstr>
      <vt:lpstr>Rajzoljuk le unió-holvan fával a palában kapott halmazokat</vt:lpstr>
      <vt:lpstr>Rajzoljuk le unió-holvan fával a palában kapott halmazokat</vt:lpstr>
      <vt:lpstr>Milyen magas lehet a fa?</vt:lpstr>
      <vt:lpstr>Útösszenyomás</vt:lpstr>
      <vt:lpstr>Történne-e útösszenyomás a példában, ha igen hol?</vt:lpstr>
      <vt:lpstr>Történne-e útösszenyomás a példában, ha igen hol?</vt:lpstr>
      <vt:lpstr>Kruskal műveletigény</vt:lpstr>
      <vt:lpstr>Szorgalmi házi feladat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Algoritmusok és adatszerkeztek II.</dc:title>
  <dc:creator>Veszprémi Anna</dc:creator>
  <cp:lastModifiedBy>Veszprémi Anna</cp:lastModifiedBy>
  <cp:revision>105</cp:revision>
  <dcterms:created xsi:type="dcterms:W3CDTF">2020-11-04T02:12:41Z</dcterms:created>
  <dcterms:modified xsi:type="dcterms:W3CDTF">2020-11-12T10:56:41Z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0x010100C57CB792BC3953479F2173418FC4537A</vt:lpwstr>
  </property>
</Properties>
</file>