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6" r:id="rId1"/>
  </p:sldMasterIdLst>
  <p:sldIdLst>
    <p:sldId id="268" r:id="rId2"/>
    <p:sldId id="272" r:id="rId3"/>
    <p:sldId id="370" r:id="rId4"/>
    <p:sldId id="371" r:id="rId5"/>
    <p:sldId id="372" r:id="rId6"/>
    <p:sldId id="373" r:id="rId7"/>
    <p:sldId id="374" r:id="rId8"/>
    <p:sldId id="351" r:id="rId9"/>
    <p:sldId id="352" r:id="rId10"/>
    <p:sldId id="354" r:id="rId11"/>
    <p:sldId id="357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5" r:id="rId20"/>
    <p:sldId id="382" r:id="rId21"/>
    <p:sldId id="383" r:id="rId22"/>
    <p:sldId id="384" r:id="rId23"/>
    <p:sldId id="359" r:id="rId24"/>
    <p:sldId id="386" r:id="rId25"/>
    <p:sldId id="353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05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2020. 11. 19.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2020. 11. 19.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2020. 11. 19.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7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25.xml"/><Relationship Id="rId4" Type="http://schemas.openxmlformats.org/officeDocument/2006/relationships/slide" Target="slide5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adatszerkeztek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10. gyakorlat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02CC10-43F9-4D6A-9713-F8EA8934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39806"/>
          </a:xfrm>
        </p:spPr>
        <p:txBody>
          <a:bodyPr>
            <a:normAutofit/>
          </a:bodyPr>
          <a:lstStyle/>
          <a:p>
            <a:r>
              <a:rPr lang="hu-HU" sz="2800" dirty="0"/>
              <a:t>A lejátszás végeredménye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C751D2-513A-4742-B91D-3F2CAE83B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1" y="1455070"/>
            <a:ext cx="10353762" cy="4353017"/>
          </a:xfrm>
        </p:spPr>
        <p:txBody>
          <a:bodyPr>
            <a:normAutofit/>
          </a:bodyPr>
          <a:lstStyle/>
          <a:p>
            <a:r>
              <a:rPr lang="hu-HU" sz="1800" dirty="0"/>
              <a:t>Kék élek jelzik az optimális utakat.</a:t>
            </a:r>
          </a:p>
          <a:p>
            <a:r>
              <a:rPr lang="hu-HU" sz="1800" dirty="0"/>
              <a:t>A csúcsok d() értékei a csúcsokhoz vezető</a:t>
            </a:r>
            <a:br>
              <a:rPr lang="hu-HU" sz="1800" dirty="0"/>
            </a:br>
            <a:r>
              <a:rPr lang="hu-HU" sz="1800" dirty="0"/>
              <a:t>minimális költségű útnak a költsége.</a:t>
            </a:r>
          </a:p>
          <a:p>
            <a:r>
              <a:rPr lang="hu-HU" sz="1800" dirty="0"/>
              <a:t>A p() értékek határozzák meg a csúcshoz </a:t>
            </a:r>
            <a:br>
              <a:rPr lang="hu-HU" sz="1800" dirty="0"/>
            </a:br>
            <a:r>
              <a:rPr lang="hu-HU" sz="1800" dirty="0"/>
              <a:t>vezető úton a szülő csúcsot.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DC9481-F18F-4A0A-8F72-A7C6D127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10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74265B1-CC80-45F4-9337-5FB809F5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4781550" cy="2552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892035-78E6-430B-B0E7-B3EBA328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19" y="1594356"/>
            <a:ext cx="53721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3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E6B1F3-0E21-41D1-BEFD-2E693606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21" y="812317"/>
            <a:ext cx="2504660" cy="1280006"/>
          </a:xfrm>
        </p:spPr>
        <p:txBody>
          <a:bodyPr>
            <a:normAutofit/>
          </a:bodyPr>
          <a:lstStyle/>
          <a:p>
            <a:r>
              <a:rPr lang="hu-HU" sz="2400" dirty="0"/>
              <a:t>Implementáció,</a:t>
            </a:r>
            <a:br>
              <a:rPr lang="hu-HU" sz="2400" dirty="0"/>
            </a:br>
            <a:r>
              <a:rPr lang="hu-HU" sz="2400" dirty="0"/>
              <a:t> műveletigény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DBE760-CDCA-4B89-BFE2-3B81B213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330B3B4-8D23-4677-803E-762DD3FE78DF}"/>
              </a:ext>
            </a:extLst>
          </p:cNvPr>
          <p:cNvSpPr txBox="1"/>
          <p:nvPr/>
        </p:nvSpPr>
        <p:spPr>
          <a:xfrm>
            <a:off x="8881388" y="2276457"/>
            <a:ext cx="2504660" cy="280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1600" dirty="0"/>
              <a:t>MT(n,m) és mT(n,m) különbözhetnek!</a:t>
            </a:r>
          </a:p>
          <a:p>
            <a:r>
              <a:rPr lang="hu-HU" sz="1600" dirty="0"/>
              <a:t>Ha s-ből nincs kiinduló él, akkor a második ciklus egyszer fut le, szomszédok nincsnek, a belső ciklus 0-szor hajtódik végre, csak a Q.remMin() költségével kell számolni, ami kupacnál O(log n), felt.min.ker esetén </a:t>
            </a:r>
            <a:r>
              <a:rPr lang="hu-HU" sz="1600" dirty="0">
                <a:sym typeface="Symbol" panose="05050102010706020507" pitchFamily="18" charset="2"/>
              </a:rPr>
              <a:t>(n)</a:t>
            </a:r>
            <a:endParaRPr lang="hu-HU" sz="16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80F3D43-AE05-417C-A7C7-D6EF14BF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812317"/>
            <a:ext cx="7745759" cy="54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74F107-908A-4146-AB80-F0E84EF2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8885"/>
          </a:xfrm>
        </p:spPr>
        <p:txBody>
          <a:bodyPr>
            <a:normAutofit/>
          </a:bodyPr>
          <a:lstStyle/>
          <a:p>
            <a:r>
              <a:rPr lang="hu-HU" sz="2800" dirty="0"/>
              <a:t>Megfontolások az algoritmussal kapcsolatosan (1.)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4DB57E-DFFD-4A5F-B760-5B035553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84917"/>
            <a:ext cx="10353762" cy="4406283"/>
          </a:xfrm>
        </p:spPr>
        <p:txBody>
          <a:bodyPr/>
          <a:lstStyle/>
          <a:p>
            <a:r>
              <a:rPr lang="hu-HU" dirty="0"/>
              <a:t>Ritka gráf és kupaccal megvalósított prioritásos sor esetén ugyanúgy, mint a Prim algoritmusnál a kupac elemeiben a d() érték mellett a csúcs azonosítóját is tárolni kell.</a:t>
            </a:r>
          </a:p>
          <a:p>
            <a:r>
              <a:rPr lang="hu-HU" dirty="0"/>
              <a:t>Továbbá szükség van egy, a csúcsokkal indexelhető segéd tömbre, ha a közelítő ciklusban a csúcs távolsága csökken, akkor a csúcshoz tartozó kupac-beli elemhez konstans lépésben eljussunk.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3C22CC8-4D2D-4147-87FA-435BE793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3C7AED1-256E-4336-AE6A-AAD5FAD1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38" y="3333448"/>
            <a:ext cx="7757905" cy="29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3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74F107-908A-4146-AB80-F0E84EF2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121" y="473765"/>
            <a:ext cx="7291905" cy="593035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Megfontolások az algoritmussal kapcsolatosan (2.)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4DB57E-DFFD-4A5F-B760-5B035553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121" y="1066801"/>
            <a:ext cx="7858436" cy="4724400"/>
          </a:xfrm>
        </p:spPr>
        <p:txBody>
          <a:bodyPr/>
          <a:lstStyle/>
          <a:p>
            <a:r>
              <a:rPr lang="hu-HU" dirty="0"/>
              <a:t>Miért nem működik az algoritmus negatív élköltség esetén?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3C22CC8-4D2D-4147-87FA-435BE793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9837682-2914-4B90-9A14-9B7851C2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1" y="1206013"/>
            <a:ext cx="2862366" cy="332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2C25958-4A18-409A-BCD1-A12F1D41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858" y="1556602"/>
            <a:ext cx="7400925" cy="297180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84AF655C-0467-4C1D-AF28-058422608575}"/>
              </a:ext>
            </a:extLst>
          </p:cNvPr>
          <p:cNvSpPr txBox="1"/>
          <p:nvPr/>
        </p:nvSpPr>
        <p:spPr>
          <a:xfrm>
            <a:off x="884583" y="4914036"/>
            <a:ext cx="100062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 feldolgozása közben lecsökkenne d(D) nullára, de ekkor D már egy kiterjesztett csúcs, nincs már Q-ban, így a belőle elérhető E csúcs d(E) költsége már nem fog változni!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Dijkstra algoritmus „mohó” módon választja mindig a még nem kész csúcsok közül  a legkisebb d()-jű csúcsot, de ez csak akkor működhet, ha ennek a csúcsnak a távolsága már biztosan nem csökkenhet.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Negatív élsúly esetén ez a feltétel nem adott!</a:t>
            </a:r>
          </a:p>
        </p:txBody>
      </p:sp>
    </p:spTree>
    <p:extLst>
      <p:ext uri="{BB962C8B-B14F-4D97-AF65-F5344CB8AC3E}">
        <p14:creationId xmlns:p14="http://schemas.microsoft.com/office/powerpoint/2010/main" val="15347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74F107-908A-4146-AB80-F0E84EF2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816" y="473764"/>
            <a:ext cx="7291905" cy="593035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Megfontolások az algoritmussal kapcsolatosan (3.)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4DB57E-DFFD-4A5F-B760-5B035553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882" y="1454300"/>
            <a:ext cx="7858436" cy="3368127"/>
          </a:xfrm>
        </p:spPr>
        <p:txBody>
          <a:bodyPr/>
          <a:lstStyle/>
          <a:p>
            <a:r>
              <a:rPr lang="hu-HU" dirty="0"/>
              <a:t>Vajon kereshetünk vele maximális költségű utat?</a:t>
            </a:r>
          </a:p>
          <a:p>
            <a:r>
              <a:rPr lang="hu-HU" dirty="0"/>
              <a:t>Módosítsuk az algoritmust a következők szerint:</a:t>
            </a:r>
          </a:p>
          <a:p>
            <a:pPr lvl="1"/>
            <a:r>
              <a:rPr lang="hu-HU" dirty="0"/>
              <a:t>d(v) = </a:t>
            </a:r>
            <a:r>
              <a:rPr lang="hu-HU" dirty="0">
                <a:sym typeface="Symbol" panose="05050102010706020507" pitchFamily="18" charset="2"/>
              </a:rPr>
              <a:t> helyett </a:t>
            </a:r>
            <a:r>
              <a:rPr lang="hu-HU" dirty="0"/>
              <a:t>d(v) = - </a:t>
            </a:r>
            <a:r>
              <a:rPr lang="hu-HU" dirty="0">
                <a:sym typeface="Symbol" panose="05050102010706020507" pitchFamily="18" charset="2"/>
              </a:rPr>
              <a:t></a:t>
            </a:r>
          </a:p>
          <a:p>
            <a:pPr lvl="1"/>
            <a:r>
              <a:rPr lang="hu-HU" dirty="0">
                <a:sym typeface="Symbol" panose="05050102010706020507" pitchFamily="18" charset="2"/>
              </a:rPr>
              <a:t>minQueue helyett maxQueue</a:t>
            </a:r>
          </a:p>
          <a:p>
            <a:pPr lvl="1"/>
            <a:r>
              <a:rPr lang="hu-HU" dirty="0">
                <a:sym typeface="Symbol" panose="05050102010706020507" pitchFamily="18" charset="2"/>
              </a:rPr>
              <a:t>d(v) &gt; d(u) + G.w(u,v) helyett d(v) &lt; d(u) + G.w(u,v)</a:t>
            </a:r>
          </a:p>
          <a:p>
            <a:pPr lvl="1"/>
            <a:r>
              <a:rPr lang="hu-HU" dirty="0">
                <a:sym typeface="Symbol" panose="05050102010706020507" pitchFamily="18" charset="2"/>
              </a:rPr>
              <a:t>remMin() helyett remMax()</a:t>
            </a:r>
          </a:p>
          <a:p>
            <a:r>
              <a:rPr lang="hu-HU" dirty="0">
                <a:sym typeface="Symbol" panose="05050102010706020507" pitchFamily="18" charset="2"/>
              </a:rPr>
              <a:t>Működne ez a változat? 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3C22CC8-4D2D-4147-87FA-435BE793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F6D049A3-0903-491E-A3AB-BA616969B258}"/>
              </a:ext>
            </a:extLst>
          </p:cNvPr>
          <p:cNvSpPr/>
          <p:nvPr/>
        </p:nvSpPr>
        <p:spPr>
          <a:xfrm>
            <a:off x="4698124" y="4719145"/>
            <a:ext cx="3783724" cy="116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Helyes válasz: nem!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2B22B7A-18CA-42EE-9ECB-BE648BC1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2" y="1454300"/>
            <a:ext cx="3790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3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932EC1-ACE5-4275-9098-86580B69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74" y="630069"/>
            <a:ext cx="6944939" cy="770973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Egy példán nézzük meg, miért nem működne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85F973E-B233-4F16-9D4D-A96E494E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1120D84-68F5-4071-85FD-A817BFF0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53" y="1401042"/>
            <a:ext cx="5295900" cy="18002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8A63616-DAA0-4DAE-9CC3-93E684C9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429000"/>
            <a:ext cx="4991100" cy="2105025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FFAA3AB6-6A21-4E5B-B3E5-96F4CA4D3CAA}"/>
              </a:ext>
            </a:extLst>
          </p:cNvPr>
          <p:cNvSpPr txBox="1"/>
          <p:nvPr/>
        </p:nvSpPr>
        <p:spPr>
          <a:xfrm>
            <a:off x="6679096" y="4147791"/>
            <a:ext cx="4830417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„mohó” stratégia itt sem működik, ugyanis a minimális utaknál az eredmény út rész-útjai is minimálisak.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maximális útra viszont nem igaz.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Rész-út alatt az s-ből egy adott, az úton szereplő csúcsig tartó utat értjük.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63B19871-6E7A-46BD-9D2B-50FC08107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44" y="659396"/>
            <a:ext cx="3010522" cy="32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D4A2BF-5324-44AB-9563-7E522F4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580008"/>
          </a:xfrm>
        </p:spPr>
        <p:txBody>
          <a:bodyPr>
            <a:normAutofit/>
          </a:bodyPr>
          <a:lstStyle/>
          <a:p>
            <a:r>
              <a:rPr lang="hu-HU" sz="2800" dirty="0"/>
              <a:t>Megfontolások az algoritmussal kapcsolatosan (4.)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7E0807-8145-4C18-BE1C-9894C896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9507"/>
            <a:ext cx="10353762" cy="4521693"/>
          </a:xfrm>
        </p:spPr>
        <p:txBody>
          <a:bodyPr/>
          <a:lstStyle/>
          <a:p>
            <a:r>
              <a:rPr lang="hu-HU" dirty="0"/>
              <a:t>Az algoritmus nagyon hasonlít a Prim algoritmusra, ezért könnyen összekeverhető.</a:t>
            </a:r>
          </a:p>
          <a:p>
            <a:r>
              <a:rPr lang="hu-HU" dirty="0"/>
              <a:t>Álljon itt egy egyszerű példa, hogy miért nem helyes megoldás a minimális feszítőfa a minimális utak egy forrásból feladat megoldására.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6B5AAD-7170-49DF-AD60-B9CF568A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1EC8C4C-63D9-4F24-AB2F-DDCD3294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560886"/>
            <a:ext cx="2753692" cy="332238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93748BC-5560-4B13-B8E2-96ACDAF7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375" y="2236718"/>
            <a:ext cx="2019300" cy="413385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065C87E-1BF6-4732-ADEC-688B7EB2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12" y="2560886"/>
            <a:ext cx="2862366" cy="332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C147C9B-9CD1-4C03-906C-B21AD8A4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37460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Egy „maximális” út, amire mégis megoldást ad a Dijkstra algoritmus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96A4A28-8229-411C-A835-4829A5D9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19385"/>
            <a:ext cx="10353762" cy="318578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Feladat:</a:t>
            </a:r>
          </a:p>
          <a:p>
            <a:r>
              <a:rPr lang="hu-HU" dirty="0"/>
              <a:t>Adott egy számítógépes hálózat, a gépek a csúcsok, a közöttük lévő kapcsolatok az élek.</a:t>
            </a:r>
          </a:p>
          <a:p>
            <a:r>
              <a:rPr lang="hu-HU" dirty="0"/>
              <a:t>Egy (u,v) él súlya annak valószínűsége, hogy u-ból v-be hibátlanul tovább jut a csomag, legyen p(u,v).</a:t>
            </a:r>
          </a:p>
          <a:p>
            <a:r>
              <a:rPr lang="hu-HU" dirty="0"/>
              <a:t>Nyilvánvaló, hogy 0 </a:t>
            </a:r>
            <a:r>
              <a:rPr lang="hu-HU" dirty="0">
                <a:sym typeface="Symbol" panose="05050102010706020507" pitchFamily="18" charset="2"/>
              </a:rPr>
              <a:t>&lt; p(u,v)  1 tetszőleges (u,v) él esetén fennál.</a:t>
            </a:r>
          </a:p>
          <a:p>
            <a:r>
              <a:rPr lang="hu-HU" dirty="0">
                <a:sym typeface="Symbol" panose="05050102010706020507" pitchFamily="18" charset="2"/>
              </a:rPr>
              <a:t>Egy s,u</a:t>
            </a:r>
            <a:r>
              <a:rPr lang="hu-HU" baseline="-25000" dirty="0">
                <a:sym typeface="Symbol" panose="05050102010706020507" pitchFamily="18" charset="2"/>
              </a:rPr>
              <a:t>1</a:t>
            </a:r>
            <a:r>
              <a:rPr lang="hu-HU" dirty="0">
                <a:sym typeface="Symbol" panose="05050102010706020507" pitchFamily="18" charset="2"/>
              </a:rPr>
              <a:t>,u</a:t>
            </a:r>
            <a:r>
              <a:rPr lang="hu-HU" baseline="-25000" dirty="0">
                <a:sym typeface="Symbol" panose="05050102010706020507" pitchFamily="18" charset="2"/>
              </a:rPr>
              <a:t>2</a:t>
            </a:r>
            <a:r>
              <a:rPr lang="hu-HU" dirty="0">
                <a:sym typeface="Symbol" panose="05050102010706020507" pitchFamily="18" charset="2"/>
              </a:rPr>
              <a:t>,…u</a:t>
            </a:r>
            <a:r>
              <a:rPr lang="hu-HU" baseline="-25000" dirty="0">
                <a:sym typeface="Symbol" panose="05050102010706020507" pitchFamily="18" charset="2"/>
              </a:rPr>
              <a:t>m</a:t>
            </a:r>
            <a:r>
              <a:rPr lang="hu-HU" dirty="0">
                <a:sym typeface="Symbol" panose="05050102010706020507" pitchFamily="18" charset="2"/>
              </a:rPr>
              <a:t>,v út megbízhatóságát az úton lévő élek megbízhatóságának szorzatával adhatjuk meg: p(s,u</a:t>
            </a:r>
            <a:r>
              <a:rPr lang="hu-HU" baseline="-25000" dirty="0">
                <a:sym typeface="Symbol" panose="05050102010706020507" pitchFamily="18" charset="2"/>
              </a:rPr>
              <a:t>1</a:t>
            </a:r>
            <a:r>
              <a:rPr lang="hu-HU" dirty="0">
                <a:sym typeface="Symbol" panose="05050102010706020507" pitchFamily="18" charset="2"/>
              </a:rPr>
              <a:t>)*p(u</a:t>
            </a:r>
            <a:r>
              <a:rPr lang="hu-HU" baseline="-25000" dirty="0">
                <a:sym typeface="Symbol" panose="05050102010706020507" pitchFamily="18" charset="2"/>
              </a:rPr>
              <a:t>1</a:t>
            </a:r>
            <a:r>
              <a:rPr lang="hu-HU" dirty="0">
                <a:sym typeface="Symbol" panose="05050102010706020507" pitchFamily="18" charset="2"/>
              </a:rPr>
              <a:t>,u</a:t>
            </a:r>
            <a:r>
              <a:rPr lang="hu-HU" baseline="-25000" dirty="0">
                <a:sym typeface="Symbol" panose="05050102010706020507" pitchFamily="18" charset="2"/>
              </a:rPr>
              <a:t>2</a:t>
            </a:r>
            <a:r>
              <a:rPr lang="hu-HU" dirty="0">
                <a:sym typeface="Symbol" panose="05050102010706020507" pitchFamily="18" charset="2"/>
              </a:rPr>
              <a:t>) *  …  *p(u</a:t>
            </a:r>
            <a:r>
              <a:rPr lang="hu-HU" baseline="-25000" dirty="0">
                <a:sym typeface="Symbol" panose="05050102010706020507" pitchFamily="18" charset="2"/>
              </a:rPr>
              <a:t>m</a:t>
            </a:r>
            <a:r>
              <a:rPr lang="hu-HU" dirty="0">
                <a:sym typeface="Symbol" panose="05050102010706020507" pitchFamily="18" charset="2"/>
              </a:rPr>
              <a:t>,v)</a:t>
            </a:r>
          </a:p>
          <a:p>
            <a:r>
              <a:rPr lang="hu-HU" dirty="0">
                <a:sym typeface="Symbol" panose="05050102010706020507" pitchFamily="18" charset="2"/>
              </a:rPr>
              <a:t>Adjuk meg egy s csúcsból kiinduló legbiztonságosabb utakat. 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F46E3A-A93C-4CCD-B24A-AD49983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AD80AC9B-47A8-4895-BB3F-FA44261A40F5}"/>
              </a:ext>
            </a:extLst>
          </p:cNvPr>
          <p:cNvSpPr/>
          <p:nvPr/>
        </p:nvSpPr>
        <p:spPr>
          <a:xfrm>
            <a:off x="3559946" y="4705165"/>
            <a:ext cx="4208015" cy="1296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Hogyan lehetséges ez?</a:t>
            </a:r>
          </a:p>
        </p:txBody>
      </p:sp>
    </p:spTree>
    <p:extLst>
      <p:ext uri="{BB962C8B-B14F-4D97-AF65-F5344CB8AC3E}">
        <p14:creationId xmlns:p14="http://schemas.microsoft.com/office/powerpoint/2010/main" val="28379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664796-483C-48E2-ABD5-BD09469C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19705"/>
          </a:xfrm>
        </p:spPr>
        <p:txBody>
          <a:bodyPr>
            <a:normAutofit/>
          </a:bodyPr>
          <a:lstStyle/>
          <a:p>
            <a:r>
              <a:rPr lang="hu-HU" sz="2800" dirty="0"/>
              <a:t>Legmegbízhatóbb útvonal keresése Dijkstra algoritmussal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F671361-68EB-4ABC-8281-AA45DB4EA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3931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Miért működik? Indoklás vázlata:</a:t>
                </a:r>
              </a:p>
              <a:p>
                <a:r>
                  <a:rPr lang="hu-HU" dirty="0" err="1"/>
                  <a:t>s</a:t>
                </a:r>
                <a:r>
                  <a:rPr lang="hu-HU" dirty="0" err="1">
                    <a:sym typeface="Symbol" panose="05050102010706020507" pitchFamily="18" charset="2"/>
                  </a:rPr>
                  <a:t>v</a:t>
                </a:r>
                <a:r>
                  <a:rPr lang="hu-HU" dirty="0">
                    <a:sym typeface="Symbol" panose="05050102010706020507" pitchFamily="18" charset="2"/>
                  </a:rPr>
                  <a:t> utakra a </a:t>
                </a:r>
                <a:r>
                  <a:rPr lang="hu-HU" dirty="0" err="1"/>
                  <a:t>max</a:t>
                </a:r>
                <a:r>
                  <a:rPr lang="hu-HU" dirty="0"/>
                  <a:t>(</a:t>
                </a:r>
                <a:r>
                  <a:rPr lang="hu-HU" dirty="0">
                    <a:sym typeface="Symbol" panose="05050102010706020507" pitchFamily="18" charset="2"/>
                  </a:rPr>
                  <a:t>p(s,u</a:t>
                </a:r>
                <a:r>
                  <a:rPr lang="hu-HU" baseline="-25000" dirty="0">
                    <a:sym typeface="Symbol" panose="05050102010706020507" pitchFamily="18" charset="2"/>
                  </a:rPr>
                  <a:t>1</a:t>
                </a:r>
                <a:r>
                  <a:rPr lang="hu-HU" dirty="0">
                    <a:sym typeface="Symbol" panose="05050102010706020507" pitchFamily="18" charset="2"/>
                  </a:rPr>
                  <a:t>)*p(u</a:t>
                </a:r>
                <a:r>
                  <a:rPr lang="hu-HU" baseline="-25000" dirty="0">
                    <a:sym typeface="Symbol" panose="05050102010706020507" pitchFamily="18" charset="2"/>
                  </a:rPr>
                  <a:t>1</a:t>
                </a:r>
                <a:r>
                  <a:rPr lang="hu-HU" dirty="0">
                    <a:sym typeface="Symbol" panose="05050102010706020507" pitchFamily="18" charset="2"/>
                  </a:rPr>
                  <a:t>,u</a:t>
                </a:r>
                <a:r>
                  <a:rPr lang="hu-HU" baseline="-25000" dirty="0">
                    <a:sym typeface="Symbol" panose="05050102010706020507" pitchFamily="18" charset="2"/>
                  </a:rPr>
                  <a:t>2</a:t>
                </a:r>
                <a:r>
                  <a:rPr lang="hu-HU" dirty="0">
                    <a:sym typeface="Symbol" panose="05050102010706020507" pitchFamily="18" charset="2"/>
                  </a:rPr>
                  <a:t>) *  …  *p(</a:t>
                </a:r>
                <a:r>
                  <a:rPr lang="hu-HU" dirty="0" err="1">
                    <a:sym typeface="Symbol" panose="05050102010706020507" pitchFamily="18" charset="2"/>
                  </a:rPr>
                  <a:t>u</a:t>
                </a:r>
                <a:r>
                  <a:rPr lang="hu-HU" baseline="-25000" dirty="0" err="1">
                    <a:sym typeface="Symbol" panose="05050102010706020507" pitchFamily="18" charset="2"/>
                  </a:rPr>
                  <a:t>m</a:t>
                </a:r>
                <a:r>
                  <a:rPr lang="hu-HU" dirty="0" err="1">
                    <a:sym typeface="Symbol" panose="05050102010706020507" pitchFamily="18" charset="2"/>
                  </a:rPr>
                  <a:t>,v</a:t>
                </a:r>
                <a:r>
                  <a:rPr lang="hu-HU" dirty="0">
                    <a:sym typeface="Symbol" panose="05050102010706020507" pitchFamily="18" charset="2"/>
                  </a:rPr>
                  <a:t>)) meghatározása a feladat</a:t>
                </a:r>
              </a:p>
              <a:p>
                <a:r>
                  <a:rPr lang="hu-HU" dirty="0">
                    <a:sym typeface="Symbol" panose="05050102010706020507" pitchFamily="18" charset="2"/>
                  </a:rPr>
                  <a:t>ha a fentiérték maximumát keressük, akkor ez ugyanaz a feladat, mintha</a:t>
                </a:r>
                <a:br>
                  <a:rPr lang="hu-HU" dirty="0"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∗…∗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dirty="0"/>
                  <a:t> minimumát keresnénk.</a:t>
                </a:r>
              </a:p>
              <a:p>
                <a:r>
                  <a:rPr lang="hu-HU" dirty="0"/>
                  <a:t>A logaritmus monoton növő, tehát vehetjük a fenti kifejezés logaritmusát:</a:t>
                </a:r>
                <a:br>
                  <a:rPr lang="hu-HU" dirty="0"/>
                </a:br>
                <a:r>
                  <a:rPr lang="hu-HU" dirty="0"/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∗…∗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hu-HU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/>
                  <a:t>A feladat átfogalmazva: min(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hu-HU" i="1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log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hu-H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r>
                  <a:rPr lang="hu-HU" dirty="0"/>
                  <a:t>Mivel 0 &lt;</a:t>
                </a:r>
                <a:r>
                  <a:rPr lang="hu-HU" dirty="0">
                    <a:sym typeface="Symbol" panose="05050102010706020507" pitchFamily="18" charset="2"/>
                  </a:rPr>
                  <a:t> p(u,v)  1, ezért 0 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hu-HU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⁡(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hu-HU" dirty="0"/>
                  <a:t> tejesül.</a:t>
                </a:r>
              </a:p>
              <a:p>
                <a:r>
                  <a:rPr lang="hu-HU" dirty="0"/>
                  <a:t>Így a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hu-HU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⁡(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hu-HU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hu-HU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hu-HU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hu-HU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hu-HU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hu-HU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  <m:r>
                      <a:rPr lang="hu-HU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hu-HU" dirty="0"/>
                  <a:t> élsúlyú gráfon  a feladatot a Dijkstra algoritmus megoldja. 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F671361-68EB-4ABC-8281-AA45DB4EA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3931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F16414-83DB-4F8F-B3AA-C21156D4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217DF-E0B4-49B6-ADD7-CE5BA126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46338"/>
          </a:xfrm>
        </p:spPr>
        <p:txBody>
          <a:bodyPr>
            <a:normAutofit/>
          </a:bodyPr>
          <a:lstStyle/>
          <a:p>
            <a:r>
              <a:rPr lang="hu-HU" sz="2800" dirty="0"/>
              <a:t>Dijkstra „kitalálós”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B0CFBE-DA68-4D20-833D-1DE26A3C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irányított gráfon lefuttattuk a Dijkstra algoritmust, a d() értékek változásai rendelkezésre állnak. Rekonstruáljuk a p() értékeket, és adjuk meg milyen élei voltak biztosan a gráfnak!</a:t>
            </a:r>
          </a:p>
          <a:p>
            <a:r>
              <a:rPr lang="hu-HU" dirty="0"/>
              <a:t> Dijkstra.xlsx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FDEDE1F-A527-4083-9737-6A28EBF4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04F3106-D5C6-48DC-BDBD-9EBAEFD8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89" y="3543300"/>
            <a:ext cx="6238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br>
              <a:rPr lang="hu-HU" sz="2000" dirty="0"/>
            </a:br>
            <a:r>
              <a:rPr lang="hu-HU" sz="2000" dirty="0"/>
              <a:t>Legrövidebb utak egy forrásból.</a:t>
            </a:r>
            <a:br>
              <a:rPr lang="hu-HU" sz="2000" dirty="0"/>
            </a:br>
            <a:br>
              <a:rPr lang="hu-HU" sz="2000" dirty="0"/>
            </a:br>
            <a:endParaRPr lang="hu-HU" sz="18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Szorgalmi házi feladat megoldása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Legrövidebb utak egy forrásból probléma</a:t>
            </a:r>
            <a:endParaRPr lang="hu-HU" dirty="0"/>
          </a:p>
          <a:p>
            <a:r>
              <a:rPr lang="hu-HU" dirty="0">
                <a:hlinkClick r:id="rId5" action="ppaction://hlinksldjump"/>
              </a:rPr>
              <a:t>Dijkstra algoritmus</a:t>
            </a:r>
            <a:endParaRPr lang="hu-HU" dirty="0"/>
          </a:p>
          <a:p>
            <a:r>
              <a:rPr lang="hu-HU" dirty="0">
                <a:hlinkClick r:id="rId6" action="ppaction://hlinksldjump"/>
              </a:rPr>
              <a:t>Dijkstra algoritmus lejátszása</a:t>
            </a:r>
            <a:endParaRPr lang="hu-HU" dirty="0"/>
          </a:p>
          <a:p>
            <a:r>
              <a:rPr lang="hu-HU" dirty="0">
                <a:hlinkClick r:id="rId7" action="ppaction://hlinksldjump"/>
              </a:rPr>
              <a:t>Dijkstra algoritmus műveletigénye</a:t>
            </a:r>
            <a:endParaRPr lang="hu-HU" dirty="0">
              <a:hlinkClick r:id="" action="ppaction://noaction"/>
            </a:endParaRPr>
          </a:p>
          <a:p>
            <a:r>
              <a:rPr lang="hu-HU" dirty="0">
                <a:hlinkClick r:id="rId8" action="ppaction://hlinksldjump"/>
              </a:rPr>
              <a:t>Dijkstra algoritmus vizsgálata néhány feladattal kapcsolatosan</a:t>
            </a:r>
            <a:endParaRPr lang="hu-HU" dirty="0">
              <a:hlinkClick r:id="" action="ppaction://noaction"/>
            </a:endParaRPr>
          </a:p>
          <a:p>
            <a:r>
              <a:rPr lang="hu-HU" dirty="0">
                <a:hlinkClick r:id="rId9" action="ppaction://hlinksldjump"/>
              </a:rPr>
              <a:t>Legrövidebb utak egy forrásból DAG esetén</a:t>
            </a:r>
            <a:endParaRPr lang="hu-HU" dirty="0">
              <a:hlinkClick r:id="" action="ppaction://noaction"/>
            </a:endParaRPr>
          </a:p>
          <a:p>
            <a:r>
              <a:rPr lang="hu-HU" dirty="0">
                <a:hlinkClick r:id="rId10" action="ppaction://hlinksldjump"/>
              </a:rPr>
              <a:t>Szorgalmi házi feladat</a:t>
            </a:r>
            <a:endParaRPr lang="hu-HU" dirty="0">
              <a:hlinkClick r:id="" action="ppaction://noaction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8406DB9-128D-42E4-86CD-46A40ED2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21026"/>
          </a:xfrm>
        </p:spPr>
        <p:txBody>
          <a:bodyPr>
            <a:normAutofit/>
          </a:bodyPr>
          <a:lstStyle/>
          <a:p>
            <a:r>
              <a:rPr lang="hu-HU" sz="2800" dirty="0"/>
              <a:t>Egy forrásból származó minimális út meghatározása DAG gráfban.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9033C7C-7A94-479E-A23E-DBF2F913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algoritmus első lépése a gráf csúcsainak topologikus rendezése:</a:t>
            </a:r>
          </a:p>
          <a:p>
            <a:pPr lvl="1"/>
            <a:r>
              <a:rPr lang="hu-HU" dirty="0"/>
              <a:t>mélységi bejárással, vagy</a:t>
            </a:r>
          </a:p>
          <a:p>
            <a:pPr lvl="1"/>
            <a:r>
              <a:rPr lang="hu-HU" dirty="0"/>
              <a:t>befokok alapján.</a:t>
            </a:r>
          </a:p>
          <a:p>
            <a:pPr lvl="1"/>
            <a:r>
              <a:rPr lang="hu-HU" dirty="0"/>
              <a:t>Megjegyzés: elegendő egy részleges rendezést előállítani, a start csúccsal kezdve egy mélységi fának a felépítését elvégezni, de végezhetünk teljes sorbarendezést is.</a:t>
            </a:r>
          </a:p>
          <a:p>
            <a:pPr lvl="1"/>
            <a:r>
              <a:rPr lang="hu-HU" dirty="0"/>
              <a:t>Menet közben ellenőrizhető a DAG tulajdonság.</a:t>
            </a:r>
          </a:p>
          <a:p>
            <a:r>
              <a:rPr lang="hu-HU" dirty="0"/>
              <a:t>Ezután a kezdőcsúcsból indulva, végezzük el a csúcsok kiterjesztését, a topologikus sorrend szerint.</a:t>
            </a:r>
          </a:p>
          <a:p>
            <a:r>
              <a:rPr lang="hu-HU" dirty="0"/>
              <a:t>A topologikus sorrend biztosítja, hogy mikor egy adott csúcs feldolgozásához érünk, már az összes hozzá vezető utat megvizsgáltuk.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F0F7552-AD3B-49F6-87FD-3A1FA541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88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5B841A-D740-4C5F-B61E-AE753351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36028"/>
          </a:xfrm>
        </p:spPr>
        <p:txBody>
          <a:bodyPr>
            <a:normAutofit/>
          </a:bodyPr>
          <a:lstStyle/>
          <a:p>
            <a:r>
              <a:rPr lang="hu-HU" sz="2800" dirty="0"/>
              <a:t>Az algoritmus a jegyzetből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06DF05B-A7BD-4C67-B32D-A7106283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3E87757-D330-48D9-815A-BEAA4CB9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1" y="1525954"/>
            <a:ext cx="4295775" cy="256222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6B71A17-8134-4D81-BA1B-EF01A00B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16" y="1525954"/>
            <a:ext cx="5175972" cy="3806091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4C2F9DA-E18B-4965-94AB-363D8324BBF3}"/>
              </a:ext>
            </a:extLst>
          </p:cNvPr>
          <p:cNvSpPr txBox="1"/>
          <p:nvPr/>
        </p:nvSpPr>
        <p:spPr>
          <a:xfrm>
            <a:off x="825623" y="4385569"/>
            <a:ext cx="3941686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szögletes zárójelben lévő részek elhagyhatók.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dcg változó a kör jelzésére szolgál, belőle elindulva a kör kiírható, ennek algoritmusát a 8. gyakorlaton vettük!</a:t>
            </a:r>
          </a:p>
        </p:txBody>
      </p:sp>
    </p:spTree>
    <p:extLst>
      <p:ext uri="{BB962C8B-B14F-4D97-AF65-F5344CB8AC3E}">
        <p14:creationId xmlns:p14="http://schemas.microsoft.com/office/powerpoint/2010/main" val="222913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5B841A-D740-4C5F-B61E-AE753351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36028"/>
          </a:xfrm>
        </p:spPr>
        <p:txBody>
          <a:bodyPr>
            <a:normAutofit/>
          </a:bodyPr>
          <a:lstStyle/>
          <a:p>
            <a:r>
              <a:rPr lang="hu-HU" sz="2800" dirty="0"/>
              <a:t>Az algoritmus a jegyzetből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06DF05B-A7BD-4C67-B32D-A7106283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3E87757-D330-48D9-815A-BEAA4CB9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3" y="1610139"/>
            <a:ext cx="3671383" cy="218980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4C2F9DA-E18B-4965-94AB-363D8324BBF3}"/>
              </a:ext>
            </a:extLst>
          </p:cNvPr>
          <p:cNvSpPr txBox="1"/>
          <p:nvPr/>
        </p:nvSpPr>
        <p:spPr>
          <a:xfrm>
            <a:off x="825623" y="4047532"/>
            <a:ext cx="3941686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S nevű veremben kapja meg a topologikus sorrendet, amely csak az s-ből elérhető csúcsok sorba rendezése.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MT(n,m)=</a:t>
            </a:r>
            <a:r>
              <a:rPr lang="hu-HU" dirty="0">
                <a:sym typeface="Symbol" panose="05050102010706020507" pitchFamily="18" charset="2"/>
              </a:rPr>
              <a:t>(n+m)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ym typeface="Symbol" panose="05050102010706020507" pitchFamily="18" charset="2"/>
              </a:rPr>
              <a:t>mT(n,m)= (n) (ha s-nek nincs rákövetkezője a rendezésben)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2105B81-A2B4-4D88-A512-12F311E8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83" y="1418959"/>
            <a:ext cx="6906747" cy="40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DF986-A4CF-4E56-9CB0-81B4477C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57561"/>
          </a:xfrm>
        </p:spPr>
        <p:txBody>
          <a:bodyPr>
            <a:normAutofit/>
          </a:bodyPr>
          <a:lstStyle/>
          <a:p>
            <a:r>
              <a:rPr lang="hu-HU" sz="2800" dirty="0"/>
              <a:t>Az algoritmus lejátszása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B4A37C-E730-41D5-B0BA-148DADEF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Mutassuk be az algoritmus működését a mellékelt gráfon.</a:t>
            </a:r>
          </a:p>
          <a:p>
            <a:r>
              <a:rPr lang="hu-HU" dirty="0"/>
              <a:t>Lejátszás:</a:t>
            </a:r>
            <a:br>
              <a:rPr lang="hu-HU" dirty="0"/>
            </a:br>
            <a:r>
              <a:rPr lang="hu-HU" dirty="0"/>
              <a:t>DAG.xlsx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1A6EEA-802F-43A4-842C-D4CEFB8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AB08234-01A7-41ED-9A91-461A9B37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55" y="2631591"/>
            <a:ext cx="46863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DF986-A4CF-4E56-9CB0-81B4477C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27043"/>
            <a:ext cx="2793501" cy="1507435"/>
          </a:xfrm>
        </p:spPr>
        <p:txBody>
          <a:bodyPr>
            <a:normAutofit/>
          </a:bodyPr>
          <a:lstStyle/>
          <a:p>
            <a:r>
              <a:rPr lang="hu-HU" sz="2400" dirty="0"/>
              <a:t>A megoldás: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B4A37C-E730-41D5-B0BA-148DADEF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85998"/>
            <a:ext cx="2882953" cy="2650708"/>
          </a:xfrm>
        </p:spPr>
        <p:txBody>
          <a:bodyPr/>
          <a:lstStyle/>
          <a:p>
            <a:r>
              <a:rPr lang="hu-HU" dirty="0"/>
              <a:t>Mutassuk be az algoritmus működését a mellékelt gráfon.</a:t>
            </a:r>
          </a:p>
          <a:p>
            <a:r>
              <a:rPr lang="hu-HU" dirty="0"/>
              <a:t>Lejátszás:</a:t>
            </a:r>
            <a:br>
              <a:rPr lang="hu-HU" dirty="0"/>
            </a:br>
            <a:r>
              <a:rPr lang="hu-HU" dirty="0"/>
              <a:t>DAG.xlsx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1A6EEA-802F-43A4-842C-D4CEFB8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24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3DB523E-03D4-444E-A017-14FB22F4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69" y="765313"/>
            <a:ext cx="4588565" cy="244828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1A8D86F-CB7F-4EF6-82F5-401DF68C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70" y="3419475"/>
            <a:ext cx="5934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2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F48DC-D9BB-4E40-8861-65D95DE4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Szorgalmi házi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40DA47-4401-4BFA-8D9E-A411C5D7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18848" cy="4419873"/>
          </a:xfrm>
        </p:spPr>
        <p:txBody>
          <a:bodyPr>
            <a:normAutofit/>
          </a:bodyPr>
          <a:lstStyle/>
          <a:p>
            <a:r>
              <a:rPr lang="hu-HU" dirty="0"/>
              <a:t>A Dijkstra algoritmus átírása a legmegbízhatóbb útvonalak meghatározására.</a:t>
            </a:r>
          </a:p>
          <a:p>
            <a:r>
              <a:rPr lang="hu-HU" dirty="0"/>
              <a:t>Módosítsuk úgy az algoritmust, hogy az éleken megadott p(u,v) valószínűséggel számolva, egy adott s csúcsból meghatározza az elérhető csúcsokhoz vezető legbiztonságosabb utakat.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359A4F-B5F4-4B3D-AE4C-E889F4FA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25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F9DBD6E-C2F4-442B-B92A-76D1C6F9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643" y="1767805"/>
            <a:ext cx="2862366" cy="332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2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F48DC-D9BB-4E40-8861-65D95DE4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Szorgalmi házi feladat megoldása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40DA47-4401-4BFA-8D9E-A411C5D7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18848" cy="4419873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Készítsük el a Prim algoritmust szomszédossági mátrixszal ábrázolt gráfra. Felhasznált adatszerkezetek:</a:t>
            </a:r>
          </a:p>
          <a:p>
            <a:pPr lvl="1"/>
            <a:r>
              <a:rPr lang="hu-HU" dirty="0"/>
              <a:t>A gráfot az A/1:R[n,n] mátrix ábrázolja.</a:t>
            </a:r>
          </a:p>
          <a:p>
            <a:pPr lvl="1"/>
            <a:r>
              <a:rPr lang="hu-HU" dirty="0"/>
              <a:t>c/1:R[n] tömb a csúcsokhoz tartozó értékeket tárolja.</a:t>
            </a:r>
          </a:p>
          <a:p>
            <a:pPr lvl="1"/>
            <a:r>
              <a:rPr lang="hu-HU" dirty="0"/>
              <a:t>p/1:N[n] tömb a szülő értékeket tárolja.</a:t>
            </a:r>
          </a:p>
          <a:p>
            <a:pPr lvl="1"/>
            <a:r>
              <a:rPr lang="hu-HU" dirty="0"/>
              <a:t>in/1:L[n] logikai tömb </a:t>
            </a:r>
          </a:p>
          <a:p>
            <a:pPr lvl="2"/>
            <a:r>
              <a:rPr lang="hu-HU" dirty="0"/>
              <a:t>a prioritásos sort nem ábrázoljuk külön minPrQueue-val, hanem a c tömbben lévő értékek, és az in logikai tömb  együttesen ábrázolják, </a:t>
            </a:r>
          </a:p>
          <a:p>
            <a:pPr lvl="2"/>
            <a:r>
              <a:rPr lang="hu-HU" dirty="0"/>
              <a:t>in[i]=true, akkor az </a:t>
            </a:r>
            <a:r>
              <a:rPr lang="hu-HU" i="1" dirty="0"/>
              <a:t>i</a:t>
            </a:r>
            <a:r>
              <a:rPr lang="hu-HU" dirty="0"/>
              <a:t> csúcs a sorban van, ha in[i]=false, akkor már nincs,</a:t>
            </a:r>
          </a:p>
          <a:p>
            <a:pPr lvl="2"/>
            <a:r>
              <a:rPr lang="hu-HU" dirty="0"/>
              <a:t>a remMin() műveletet egy feltételes minimum kereséssel valósítjuk meg: a sorban lévő csúcsok c értékeinek minimumát választjuk ki. Használjuk ehhez a tanult feltételes minimum keresés programozási tételét.</a:t>
            </a:r>
          </a:p>
          <a:p>
            <a:pPr lvl="1"/>
            <a:r>
              <a:rPr lang="hu-HU" dirty="0"/>
              <a:t>Számítsuk ki az elkészült algoritmus műveletigényét. </a:t>
            </a:r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359A4F-B5F4-4B3D-AE4C-E889F4FA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2D677AB-BE09-461C-B012-5347B67B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005" y="1732449"/>
            <a:ext cx="3505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3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41A31-6A1D-4B63-9CA8-95BAA9D8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99" y="613386"/>
            <a:ext cx="2228900" cy="522478"/>
          </a:xfrm>
        </p:spPr>
        <p:txBody>
          <a:bodyPr/>
          <a:lstStyle/>
          <a:p>
            <a:pPr marL="36900" indent="0">
              <a:buNone/>
            </a:pPr>
            <a:r>
              <a:rPr lang="hu-HU" dirty="0"/>
              <a:t>Megoldás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509B01-F807-48AF-8C50-5A28B916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1D36F7D-35B0-47F4-8C45-FA5982F5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19" y="1542679"/>
            <a:ext cx="2409928" cy="290763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791E0B8-47F6-4790-A446-C9380DDC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276" y="1460745"/>
            <a:ext cx="8120063" cy="42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E495FA-CB5F-4C06-8AA7-477A67B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36712"/>
            <a:ext cx="10353762" cy="625893"/>
          </a:xfrm>
        </p:spPr>
        <p:txBody>
          <a:bodyPr>
            <a:normAutofit/>
          </a:bodyPr>
          <a:lstStyle/>
          <a:p>
            <a:r>
              <a:rPr lang="hu-HU" sz="2800" dirty="0"/>
              <a:t>Legrövidebb utak egy forrásból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97D3BF-572E-4B59-94D7-1F924C44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924" y="1402592"/>
            <a:ext cx="10353762" cy="2314643"/>
          </a:xfrm>
        </p:spPr>
        <p:txBody>
          <a:bodyPr/>
          <a:lstStyle/>
          <a:p>
            <a:r>
              <a:rPr lang="hu-HU" dirty="0"/>
              <a:t>Általános megfogalmazása a feladatnak:</a:t>
            </a:r>
          </a:p>
          <a:p>
            <a:r>
              <a:rPr lang="hu-HU" dirty="0"/>
              <a:t>Adott egy élsúlyozott irányított/irányítatlan gráf, és annak egy s kezdőcsúcsa.</a:t>
            </a:r>
          </a:p>
          <a:p>
            <a:r>
              <a:rPr lang="hu-HU" dirty="0"/>
              <a:t>Határozzuk meg az s-ből elérhető csúcsokhoz az – egyik –  minimális költségű utat.</a:t>
            </a:r>
          </a:p>
          <a:p>
            <a:r>
              <a:rPr lang="hu-HU" dirty="0"/>
              <a:t>Ha negatív súlyú él szerepel a gráfban, akkor nem tartalmazhat negatív összköltségű kört, emiatt negatív élsúly esetén a gráf csak irányított lehet.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7343C1F-9BAB-41B3-9078-CD6AFF06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81AC384-A3FD-4E27-8CEB-65972804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05" y="3627437"/>
            <a:ext cx="3057525" cy="16192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8520DC29-6DD2-47C1-AA30-C6C548867E1F}"/>
              </a:ext>
            </a:extLst>
          </p:cNvPr>
          <p:cNvSpPr txBox="1"/>
          <p:nvPr/>
        </p:nvSpPr>
        <p:spPr>
          <a:xfrm>
            <a:off x="1827491" y="5455408"/>
            <a:ext cx="349857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/>
              <a:t>Az a </a:t>
            </a:r>
            <a:r>
              <a:rPr lang="hu-HU" dirty="0">
                <a:sym typeface="Symbol" panose="05050102010706020507" pitchFamily="18" charset="2"/>
              </a:rPr>
              <a:t></a:t>
            </a:r>
            <a:r>
              <a:rPr lang="hu-HU" dirty="0"/>
              <a:t> d út költsége a kör mentén folyamatosan csökken, a feladat nem oldható meg!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1B7707-A725-4FF4-A7F5-27D98C223669}"/>
              </a:ext>
            </a:extLst>
          </p:cNvPr>
          <p:cNvSpPr txBox="1"/>
          <p:nvPr/>
        </p:nvSpPr>
        <p:spPr>
          <a:xfrm>
            <a:off x="5974843" y="5421610"/>
            <a:ext cx="349857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/>
              <a:t>(b,c) él egy irányított kört képez, mely például az a </a:t>
            </a:r>
            <a:r>
              <a:rPr lang="hu-HU" dirty="0">
                <a:sym typeface="Symbol" panose="05050102010706020507" pitchFamily="18" charset="2"/>
              </a:rPr>
              <a:t></a:t>
            </a:r>
            <a:r>
              <a:rPr lang="hu-HU" dirty="0"/>
              <a:t> d út költségét folyamatosan csökkenti!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CFCDE93-3CFD-4921-8575-75B0A9B1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65" y="3627437"/>
            <a:ext cx="3705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938B1-4D81-41B8-9E90-82856C70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9907"/>
          </a:xfrm>
        </p:spPr>
        <p:txBody>
          <a:bodyPr>
            <a:normAutofit/>
          </a:bodyPr>
          <a:lstStyle/>
          <a:p>
            <a:r>
              <a:rPr lang="hu-HU" sz="2800" dirty="0"/>
              <a:t>Megoldó algoritmusok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E45E39-51CD-4719-9195-0B26233E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3795"/>
            <a:ext cx="10353762" cy="4397406"/>
          </a:xfrm>
        </p:spPr>
        <p:txBody>
          <a:bodyPr/>
          <a:lstStyle/>
          <a:p>
            <a:r>
              <a:rPr lang="hu-HU" dirty="0"/>
              <a:t>Dijkstra algoritmus</a:t>
            </a:r>
          </a:p>
          <a:p>
            <a:pPr lvl="1"/>
            <a:r>
              <a:rPr lang="hu-HU" dirty="0"/>
              <a:t>Nem lehet negatív költségű él a gráfban, azaz G</a:t>
            </a:r>
            <a:r>
              <a:rPr lang="hu-HU" baseline="-25000" dirty="0"/>
              <a:t>w</a:t>
            </a:r>
            <a:r>
              <a:rPr lang="hu-HU" dirty="0"/>
              <a:t>=(V,E), w: E</a:t>
            </a:r>
            <a:r>
              <a:rPr lang="hu-HU" dirty="0">
                <a:sym typeface="Symbol" panose="05050102010706020507" pitchFamily="18" charset="2"/>
              </a:rPr>
              <a:t>R</a:t>
            </a:r>
            <a:r>
              <a:rPr lang="hu-HU" baseline="-25000" dirty="0">
                <a:sym typeface="Symbol" panose="05050102010706020507" pitchFamily="18" charset="2"/>
              </a:rPr>
              <a:t>0</a:t>
            </a:r>
            <a:r>
              <a:rPr lang="hu-HU" baseline="30000" dirty="0">
                <a:sym typeface="Symbol" panose="05050102010706020507" pitchFamily="18" charset="2"/>
              </a:rPr>
              <a:t>+</a:t>
            </a:r>
          </a:p>
          <a:p>
            <a:r>
              <a:rPr lang="hu-HU" dirty="0"/>
              <a:t>Legrövidebb utak egy forrásból DAG esetén</a:t>
            </a:r>
          </a:p>
          <a:p>
            <a:pPr lvl="1"/>
            <a:r>
              <a:rPr lang="hu-HU" dirty="0"/>
              <a:t>Lehet negatív élsúly a gráfban, </a:t>
            </a:r>
          </a:p>
          <a:p>
            <a:pPr lvl="1"/>
            <a:r>
              <a:rPr lang="hu-HU" dirty="0"/>
              <a:t>de mivel a gráf körmentes, így negatív kör nyilván nincs a gráfban.</a:t>
            </a:r>
          </a:p>
          <a:p>
            <a:r>
              <a:rPr lang="hu-HU" dirty="0"/>
              <a:t>Bellman-Ford algoritmus</a:t>
            </a:r>
          </a:p>
          <a:p>
            <a:pPr lvl="1"/>
            <a:r>
              <a:rPr lang="hu-HU" dirty="0"/>
              <a:t>Lehet negatív súlyú él a gráfban, de nem lehet benne negatív összköltségű kör.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3C9EAC-9F86-45A9-A2BD-31A25486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007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938B1-4D81-41B8-9E90-82856C70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9907"/>
          </a:xfrm>
        </p:spPr>
        <p:txBody>
          <a:bodyPr>
            <a:normAutofit/>
          </a:bodyPr>
          <a:lstStyle/>
          <a:p>
            <a:r>
              <a:rPr lang="hu-HU" sz="2800" dirty="0"/>
              <a:t>Az algoritmusok eredménye,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E45E39-51CD-4719-9195-0B26233E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3795"/>
            <a:ext cx="10353762" cy="4397406"/>
          </a:xfrm>
        </p:spPr>
        <p:txBody>
          <a:bodyPr/>
          <a:lstStyle/>
          <a:p>
            <a:r>
              <a:rPr lang="hu-HU" dirty="0"/>
              <a:t>A csúcsok cimkéi:</a:t>
            </a:r>
          </a:p>
          <a:p>
            <a:r>
              <a:rPr lang="hu-HU" dirty="0"/>
              <a:t>d(u) – az út költsége s-ből u-ig (végtelen, ha nincs út)</a:t>
            </a:r>
          </a:p>
          <a:p>
            <a:r>
              <a:rPr lang="hu-HU" dirty="0"/>
              <a:t>p(u) – u szülője az s</a:t>
            </a:r>
            <a:r>
              <a:rPr lang="hu-HU" dirty="0">
                <a:sym typeface="Symbol" panose="05050102010706020507" pitchFamily="18" charset="2"/>
              </a:rPr>
              <a:t>u úton</a:t>
            </a:r>
          </a:p>
          <a:p>
            <a:r>
              <a:rPr lang="hu-HU" dirty="0"/>
              <a:t>Az említett algoritmusok a fokozatos közelítés technikáját alkalmazzák a legrövidebb utak kiszámításához: </a:t>
            </a:r>
          </a:p>
          <a:p>
            <a:pPr lvl="1"/>
            <a:r>
              <a:rPr lang="hu-HU" dirty="0"/>
              <a:t>Minden u </a:t>
            </a:r>
            <a:r>
              <a:rPr lang="hu-HU" dirty="0">
                <a:sym typeface="Symbol" panose="05050102010706020507" pitchFamily="18" charset="2"/>
              </a:rPr>
              <a:t></a:t>
            </a:r>
            <a:r>
              <a:rPr lang="hu-HU" dirty="0"/>
              <a:t> G.V csúcs esetén nyilvántartjuk az oda vezető eddig talált legrövidebb út hosszát.</a:t>
            </a:r>
          </a:p>
          <a:p>
            <a:pPr lvl="1"/>
            <a:r>
              <a:rPr lang="hu-HU" dirty="0"/>
              <a:t>Az algoritmus működése során amennyiben egy v </a:t>
            </a:r>
            <a:r>
              <a:rPr lang="hu-HU" dirty="0">
                <a:sym typeface="Symbol" panose="05050102010706020507" pitchFamily="18" charset="2"/>
              </a:rPr>
              <a:t></a:t>
            </a:r>
            <a:r>
              <a:rPr lang="hu-HU" dirty="0"/>
              <a:t> G.V csúcshoz az eddigieknél rövidebb utat találunk, akkor módosítjuk a csúcshoz tartozó d(v) és p(v) értékeket. </a:t>
            </a:r>
          </a:p>
          <a:p>
            <a:pPr lvl="1"/>
            <a:r>
              <a:rPr lang="hu-HU" dirty="0"/>
              <a:t>A start csúcsra d(s) = 0 és p(s) = 0 </a:t>
            </a:r>
          </a:p>
          <a:p>
            <a:pPr lvl="1"/>
            <a:r>
              <a:rPr lang="hu-HU" dirty="0"/>
              <a:t>ha pedig egy v csúcs nem érhető el s-ből, akkor d(v) = </a:t>
            </a:r>
            <a:r>
              <a:rPr lang="hu-HU" dirty="0">
                <a:sym typeface="Symbol" panose="05050102010706020507" pitchFamily="18" charset="2"/>
              </a:rPr>
              <a:t></a:t>
            </a:r>
            <a:r>
              <a:rPr lang="hu-HU" dirty="0"/>
              <a:t> és  p(v) = 0.</a:t>
            </a:r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3C9EAC-9F86-45A9-A2BD-31A25486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28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E96DF-411C-4A57-833D-C217F12D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Dijkstra algoritmus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66E9739-9B10-479F-888B-97FBE424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8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1A003FE-A96D-43D9-ADC5-9CD3FB8B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1436451"/>
            <a:ext cx="6275933" cy="398509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9CF0AD4-EAA6-42DB-9B9B-C4E2F1FA995A}"/>
              </a:ext>
            </a:extLst>
          </p:cNvPr>
          <p:cNvSpPr txBox="1"/>
          <p:nvPr/>
        </p:nvSpPr>
        <p:spPr>
          <a:xfrm>
            <a:off x="1208690" y="5738648"/>
            <a:ext cx="429873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/>
              <a:t>v </a:t>
            </a:r>
            <a:r>
              <a:rPr lang="hu-HU" dirty="0">
                <a:sym typeface="Symbol" panose="05050102010706020507" pitchFamily="18" charset="2"/>
              </a:rPr>
              <a:t> Q opcionális, gyorsítja az algoritmust, ha a művelet létezik, és költsége konstans.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689DD73-1B63-4ED6-93AF-0A9D6DE7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839" y="1429112"/>
            <a:ext cx="36957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39E2976B-EB84-45E1-8E63-B91FCFAA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Mutassuk be az algoritmus működését az alábbi gráfon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933435-C33C-4ED3-926E-6C4D076D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Kezdőcsúcs: A</a:t>
            </a:r>
          </a:p>
          <a:p>
            <a:r>
              <a:rPr lang="hu-HU" dirty="0"/>
              <a:t>Lejátszás:</a:t>
            </a:r>
            <a:br>
              <a:rPr lang="hu-HU" dirty="0"/>
            </a:br>
            <a:r>
              <a:rPr lang="hu-HU" dirty="0"/>
              <a:t>Dijkstra.xlsx</a:t>
            </a:r>
          </a:p>
          <a:p>
            <a:r>
              <a:rPr lang="hu-HU" dirty="0"/>
              <a:t>Gyakorló feladat:</a:t>
            </a:r>
            <a:br>
              <a:rPr lang="hu-HU" dirty="0"/>
            </a:br>
            <a:r>
              <a:rPr lang="hu-HU" dirty="0"/>
              <a:t>Dijkstra.xlsx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A4FEDAE-473A-4D6B-9CAE-3531CD2D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7A5C974-532C-4734-8727-0338C554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96" y="2143125"/>
            <a:ext cx="4924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91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57CB792BC3953479F2173418FC4537A" ma:contentTypeVersion="2" ma:contentTypeDescription="Új dokumentum létrehozása." ma:contentTypeScope="" ma:versionID="02125c509f094352b09e13382d792e23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f8b0d3feebbf4ebd5b4c9d327fec03e0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A664D-FABD-40A3-A05A-30C09CD6D8FF}"/>
</file>

<file path=customXml/itemProps2.xml><?xml version="1.0" encoding="utf-8"?>
<ds:datastoreItem xmlns:ds="http://schemas.openxmlformats.org/officeDocument/2006/customXml" ds:itemID="{EF512C97-896B-4610-834B-FE0B6DBE1D12}"/>
</file>

<file path=customXml/itemProps3.xml><?xml version="1.0" encoding="utf-8"?>
<ds:datastoreItem xmlns:ds="http://schemas.openxmlformats.org/officeDocument/2006/customXml" ds:itemID="{AF42E0C2-B711-4919-9F92-A3C25C74812A}"/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1624</Words>
  <Application>Microsoft Office PowerPoint</Application>
  <PresentationFormat>Szélesvásznú</PresentationFormat>
  <Paragraphs>150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0" baseType="lpstr">
      <vt:lpstr>Arial</vt:lpstr>
      <vt:lpstr>Calisto MT</vt:lpstr>
      <vt:lpstr>Cambria Math</vt:lpstr>
      <vt:lpstr>Wingdings 2</vt:lpstr>
      <vt:lpstr>Pala</vt:lpstr>
      <vt:lpstr>Algoritmusok és adatszerkeztek II.</vt:lpstr>
      <vt:lpstr>Tartalom:  Legrövidebb utak egy forrásból.  </vt:lpstr>
      <vt:lpstr>Szorgalmi házi feladat megoldása</vt:lpstr>
      <vt:lpstr>PowerPoint-bemutató</vt:lpstr>
      <vt:lpstr>Legrövidebb utak egy forrásból</vt:lpstr>
      <vt:lpstr>Megoldó algoritmusok</vt:lpstr>
      <vt:lpstr>Az algoritmusok eredménye, működése</vt:lpstr>
      <vt:lpstr>Dijkstra algoritmus</vt:lpstr>
      <vt:lpstr>Mutassuk be az algoritmus működését az alábbi gráfon</vt:lpstr>
      <vt:lpstr>A lejátszás végeredménye</vt:lpstr>
      <vt:lpstr>Implementáció,  műveletigény</vt:lpstr>
      <vt:lpstr>Megfontolások az algoritmussal kapcsolatosan (1.)</vt:lpstr>
      <vt:lpstr>Megfontolások az algoritmussal kapcsolatosan (2.)</vt:lpstr>
      <vt:lpstr>Megfontolások az algoritmussal kapcsolatosan (3.)</vt:lpstr>
      <vt:lpstr>Egy példán nézzük meg, miért nem működne</vt:lpstr>
      <vt:lpstr>Megfontolások az algoritmussal kapcsolatosan (4.)</vt:lpstr>
      <vt:lpstr>Egy „maximális” út, amire mégis megoldást ad a Dijkstra algoritmus</vt:lpstr>
      <vt:lpstr>Legmegbízhatóbb útvonal keresése Dijkstra algoritmussal</vt:lpstr>
      <vt:lpstr>Dijkstra „kitalálós” feladat</vt:lpstr>
      <vt:lpstr>Egy forrásból származó minimális út meghatározása DAG gráfban.</vt:lpstr>
      <vt:lpstr>Az algoritmus a jegyzetből</vt:lpstr>
      <vt:lpstr>Az algoritmus a jegyzetből</vt:lpstr>
      <vt:lpstr>Az algoritmus lejátszása</vt:lpstr>
      <vt:lpstr>A megoldás:</vt:lpstr>
      <vt:lpstr>Szorgalmi házi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II.</dc:title>
  <dc:creator>Veszprémi Anna</dc:creator>
  <cp:lastModifiedBy>Veszprémi Anna</cp:lastModifiedBy>
  <cp:revision>163</cp:revision>
  <dcterms:created xsi:type="dcterms:W3CDTF">2020-11-04T02:12:41Z</dcterms:created>
  <dcterms:modified xsi:type="dcterms:W3CDTF">2020-11-19T10:01:37Z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