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6" r:id="rId4"/>
  </p:sldMasterIdLst>
  <p:sldIdLst>
    <p:sldId id="268" r:id="rId5"/>
    <p:sldId id="272" r:id="rId6"/>
    <p:sldId id="387" r:id="rId7"/>
    <p:sldId id="388" r:id="rId8"/>
    <p:sldId id="389" r:id="rId9"/>
    <p:sldId id="391" r:id="rId10"/>
    <p:sldId id="390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05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04E-5E26-4F88-9536-3CB688B65172}" type="datetime1">
              <a:rPr lang="hu-HU" smtClean="0"/>
              <a:t>2022. 11. 10.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9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3BD0-8E26-4590-AB2A-18CA4E1E89BC}" type="datetime1">
              <a:rPr lang="hu-HU" smtClean="0"/>
              <a:t>2022. 11. 10.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89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A54082-B547-438C-B4FF-D5C54D019536}" type="datetime1">
              <a:rPr lang="hu-HU" smtClean="0"/>
              <a:t>2022. 11. 10.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90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7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21.xml"/><Relationship Id="rId5" Type="http://schemas.openxmlformats.org/officeDocument/2006/relationships/slide" Target="slide5.xml"/><Relationship Id="rId10" Type="http://schemas.openxmlformats.org/officeDocument/2006/relationships/slide" Target="slide15.xml"/><Relationship Id="rId4" Type="http://schemas.openxmlformats.org/officeDocument/2006/relationships/slide" Target="slide3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75EEB-9EDE-4369-9F68-68B5F742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/>
              <a:t>Algoritmusok és adatszerkeztek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6F8403-F45B-4245-BD76-3C601B9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11. gyakorlat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D70A02-C20B-4C5F-9FDB-D923F865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Az algoritmussal kapott megoldás, </a:t>
            </a:r>
            <a:br>
              <a:rPr lang="hu-HU" sz="2800" dirty="0"/>
            </a:br>
            <a:r>
              <a:rPr lang="hu-HU" sz="2800" dirty="0"/>
              <a:t>és a működést szemléltető táblázat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F28284E-3189-433B-9F28-BB190FE3C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172" y="1916310"/>
            <a:ext cx="6848475" cy="2990850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8ECEA64-1293-47C4-A560-C45DEF91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10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99B450A-38BA-4991-97C5-2853C0C1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6" y="2092522"/>
            <a:ext cx="34575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B241DA6-BDBB-42AC-B318-2CC51175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444" y="872542"/>
            <a:ext cx="6905764" cy="840828"/>
          </a:xfrm>
        </p:spPr>
        <p:txBody>
          <a:bodyPr>
            <a:normAutofit/>
          </a:bodyPr>
          <a:lstStyle/>
          <a:p>
            <a:r>
              <a:rPr lang="hu-HU" sz="2800" dirty="0"/>
              <a:t>Negatív kör felfedezése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D61840C9-A32A-4915-A6EF-4200F8F96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94" y="3463762"/>
            <a:ext cx="2552700" cy="2181225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B925CE-2F94-4FF4-8742-358D5F48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11</a:t>
            </a:fld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8008C38E-A449-46E3-8B36-399702F9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08" y="2082668"/>
            <a:ext cx="7048500" cy="124777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F5A25352-D17A-420F-A4CE-B7C7BABA3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333" y="4123516"/>
            <a:ext cx="7029450" cy="40957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53B4BF1B-2808-4B60-A6EC-2ACE2F15B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808" y="4703126"/>
            <a:ext cx="7029450" cy="43815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C3A22B4B-2CE7-4688-95D3-5DF637CA4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758" y="3503839"/>
            <a:ext cx="7029450" cy="409575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805C6F99-7126-4117-BE9E-1B09BC390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808" y="5301959"/>
            <a:ext cx="7048500" cy="428625"/>
          </a:xfrm>
          <a:prstGeom prst="rect">
            <a:avLst/>
          </a:prstGeom>
        </p:spPr>
      </p:pic>
      <p:pic>
        <p:nvPicPr>
          <p:cNvPr id="23" name="Tartalom helye 5">
            <a:extLst>
              <a:ext uri="{FF2B5EF4-FFF2-40B4-BE49-F238E27FC236}">
                <a16:creationId xmlns:a16="http://schemas.microsoft.com/office/drawing/2014/main" id="{3870DA3A-9175-49E1-9BC6-DC3D3328F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797" y="616499"/>
            <a:ext cx="3294802" cy="2644079"/>
          </a:xfrm>
          <a:prstGeom prst="rect">
            <a:avLst/>
          </a:prstGeom>
        </p:spPr>
      </p:pic>
      <p:sp>
        <p:nvSpPr>
          <p:cNvPr id="24" name="Téglalap 23">
            <a:extLst>
              <a:ext uri="{FF2B5EF4-FFF2-40B4-BE49-F238E27FC236}">
                <a16:creationId xmlns:a16="http://schemas.microsoft.com/office/drawing/2014/main" id="{06648B0C-C701-4460-9C3C-F9F1691375BE}"/>
              </a:ext>
            </a:extLst>
          </p:cNvPr>
          <p:cNvSpPr/>
          <p:nvPr/>
        </p:nvSpPr>
        <p:spPr>
          <a:xfrm>
            <a:off x="739294" y="2333297"/>
            <a:ext cx="2708099" cy="2102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5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C27F77-ECC3-416D-A025-3F91F93E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288" y="609600"/>
            <a:ext cx="2428495" cy="5370786"/>
          </a:xfrm>
        </p:spPr>
        <p:txBody>
          <a:bodyPr/>
          <a:lstStyle/>
          <a:p>
            <a:r>
              <a:rPr lang="hu-HU" dirty="0"/>
              <a:t>Feladat: Írjuk fel az algoritmust csúcsmátrixszal ábrázolt gráfra, a csúcsok </a:t>
            </a:r>
            <a:r>
              <a:rPr lang="hu-HU" dirty="0" err="1"/>
              <a:t>cimkéit</a:t>
            </a:r>
            <a:r>
              <a:rPr lang="hu-HU" dirty="0"/>
              <a:t> tömbökkel </a:t>
            </a:r>
            <a:r>
              <a:rPr lang="hu-HU" dirty="0" err="1"/>
              <a:t>megvaósítva</a:t>
            </a:r>
            <a:r>
              <a:rPr lang="hu-HU" dirty="0"/>
              <a:t>.</a:t>
            </a:r>
          </a:p>
          <a:p>
            <a:r>
              <a:rPr lang="hu-HU" dirty="0"/>
              <a:t>A csúcsokat 1..n sorszámokkal azonosítjuk.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1A229C6-0773-4DF8-9266-8807748F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12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A2022F-0BFB-4BE7-99E9-A906E1A9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66" y="530266"/>
            <a:ext cx="7016420" cy="57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2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4B4C2-485B-44FD-8B1D-A18BCE41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8276"/>
          </a:xfrm>
        </p:spPr>
        <p:txBody>
          <a:bodyPr>
            <a:normAutofit/>
          </a:bodyPr>
          <a:lstStyle/>
          <a:p>
            <a:r>
              <a:rPr lang="hu-HU" sz="2800" dirty="0"/>
              <a:t>Legrövidebb utak minden csúcspárra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12CAAA-D1FF-4014-ACDA-07CB3495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05565"/>
            <a:ext cx="10353762" cy="4277710"/>
          </a:xfrm>
        </p:spPr>
        <p:txBody>
          <a:bodyPr/>
          <a:lstStyle/>
          <a:p>
            <a:r>
              <a:rPr lang="hu-HU" dirty="0"/>
              <a:t>Feladat: Adott egy élsúlyozott gráf, keressük minden csúcspárra a két csúcs között lévő legrövidebb utat. </a:t>
            </a:r>
          </a:p>
          <a:p>
            <a:r>
              <a:rPr lang="hu-HU" dirty="0"/>
              <a:t>Ilyen feladat adódik például egy autóstérkép készítésekor is (városok közötti távolság táblázat).</a:t>
            </a:r>
          </a:p>
          <a:p>
            <a:r>
              <a:rPr lang="hu-HU" dirty="0"/>
              <a:t>Irányított gráf esetén megengedünk negatív éleket, negatív összsúlyú köröket azonban nem, irányítatlan esetben negatív éleket sem engedünk meg.</a:t>
            </a:r>
          </a:p>
          <a:p>
            <a:r>
              <a:rPr lang="hu-HU" dirty="0"/>
              <a:t>A feladatot megoldhatjuk a </a:t>
            </a:r>
            <a:r>
              <a:rPr lang="hu-HU" dirty="0" err="1"/>
              <a:t>Dijkstra</a:t>
            </a:r>
            <a:r>
              <a:rPr lang="hu-HU" dirty="0"/>
              <a:t> vagy a Bellman-Ford algoritmussal is, vizsgáljuk meg, hogy ez milyen futási idő költséggel járna.</a:t>
            </a:r>
          </a:p>
          <a:p>
            <a:r>
              <a:rPr lang="hu-HU" dirty="0"/>
              <a:t>A megoldást úgy kaphatjuk meg, hogy minden csúcsból, elindítjuk az algoritmusokat.</a:t>
            </a:r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78F67D-B133-4A1F-8C38-F84677EC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90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DA87C7-6710-4B8C-8F0A-5F6679264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1"/>
            <a:ext cx="10353762" cy="5181600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Dijkstra</a:t>
            </a:r>
            <a:r>
              <a:rPr lang="hu-HU" dirty="0"/>
              <a:t> algoritmus:</a:t>
            </a:r>
          </a:p>
          <a:p>
            <a:pPr lvl="1"/>
            <a:r>
              <a:rPr lang="hu-HU" dirty="0"/>
              <a:t>Ritka gráfon, kupacos </a:t>
            </a:r>
            <a:r>
              <a:rPr lang="hu-HU" dirty="0" err="1"/>
              <a:t>minQueue</a:t>
            </a:r>
            <a:r>
              <a:rPr lang="hu-HU" dirty="0"/>
              <a:t> esetén, egy csúcsból elindítva MT(</a:t>
            </a:r>
            <a:r>
              <a:rPr lang="hu-HU" dirty="0" err="1"/>
              <a:t>n,m</a:t>
            </a:r>
            <a:r>
              <a:rPr lang="hu-HU" dirty="0"/>
              <a:t>)=O((</a:t>
            </a:r>
            <a:r>
              <a:rPr lang="hu-HU" dirty="0" err="1"/>
              <a:t>n+m</a:t>
            </a:r>
            <a:r>
              <a:rPr lang="hu-HU" dirty="0"/>
              <a:t>)*log n)</a:t>
            </a:r>
          </a:p>
          <a:p>
            <a:pPr lvl="1"/>
            <a:r>
              <a:rPr lang="hu-HU" dirty="0"/>
              <a:t>Minden csúcsból elindítva: O(n*(</a:t>
            </a:r>
            <a:r>
              <a:rPr lang="hu-HU" dirty="0" err="1"/>
              <a:t>n+m</a:t>
            </a:r>
            <a:r>
              <a:rPr lang="hu-HU" dirty="0"/>
              <a:t>)*log n), feltéve, hogy m </a:t>
            </a:r>
            <a:r>
              <a:rPr lang="hu-HU" dirty="0">
                <a:sym typeface="Symbol" panose="05050102010706020507" pitchFamily="18" charset="2"/>
              </a:rPr>
              <a:t>(n)  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MT(</a:t>
            </a:r>
            <a:r>
              <a:rPr lang="hu-HU" dirty="0" err="1">
                <a:sym typeface="Symbol" panose="05050102010706020507" pitchFamily="18" charset="2"/>
              </a:rPr>
              <a:t>n,m</a:t>
            </a:r>
            <a:r>
              <a:rPr lang="hu-HU" dirty="0">
                <a:sym typeface="Symbol" panose="05050102010706020507" pitchFamily="18" charset="2"/>
              </a:rPr>
              <a:t>)=O(n</a:t>
            </a:r>
            <a:r>
              <a:rPr lang="hu-HU" baseline="30000" dirty="0">
                <a:sym typeface="Symbol" panose="05050102010706020507" pitchFamily="18" charset="2"/>
              </a:rPr>
              <a:t>2</a:t>
            </a:r>
            <a:r>
              <a:rPr lang="hu-HU" dirty="0">
                <a:sym typeface="Symbol" panose="05050102010706020507" pitchFamily="18" charset="2"/>
              </a:rPr>
              <a:t>*log n)</a:t>
            </a:r>
          </a:p>
          <a:p>
            <a:pPr lvl="1"/>
            <a:r>
              <a:rPr lang="hu-HU" dirty="0">
                <a:sym typeface="Symbol" panose="05050102010706020507" pitchFamily="18" charset="2"/>
              </a:rPr>
              <a:t>Sűrű gráfon, rendezetlen tömböt használva </a:t>
            </a:r>
            <a:r>
              <a:rPr lang="hu-HU" dirty="0" err="1">
                <a:sym typeface="Symbol" panose="05050102010706020507" pitchFamily="18" charset="2"/>
              </a:rPr>
              <a:t>minQueue</a:t>
            </a:r>
            <a:r>
              <a:rPr lang="hu-HU" dirty="0">
                <a:sym typeface="Symbol" panose="05050102010706020507" pitchFamily="18" charset="2"/>
              </a:rPr>
              <a:t> helyett, egy csúcsból elindítva: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MT(</a:t>
            </a:r>
            <a:r>
              <a:rPr lang="hu-HU" dirty="0" err="1">
                <a:sym typeface="Symbol" panose="05050102010706020507" pitchFamily="18" charset="2"/>
              </a:rPr>
              <a:t>n,m</a:t>
            </a:r>
            <a:r>
              <a:rPr lang="hu-HU" dirty="0">
                <a:sym typeface="Symbol" panose="05050102010706020507" pitchFamily="18" charset="2"/>
              </a:rPr>
              <a:t>)= (n</a:t>
            </a:r>
            <a:r>
              <a:rPr lang="hu-HU" baseline="30000" dirty="0">
                <a:sym typeface="Symbol" panose="05050102010706020507" pitchFamily="18" charset="2"/>
              </a:rPr>
              <a:t>2</a:t>
            </a:r>
            <a:r>
              <a:rPr lang="hu-HU" dirty="0">
                <a:sym typeface="Symbol" panose="05050102010706020507" pitchFamily="18" charset="2"/>
              </a:rPr>
              <a:t>) feltéve, hogy </a:t>
            </a:r>
            <a:r>
              <a:rPr lang="hu-HU" dirty="0"/>
              <a:t>m </a:t>
            </a:r>
            <a:r>
              <a:rPr lang="hu-HU" dirty="0">
                <a:sym typeface="Symbol" panose="05050102010706020507" pitchFamily="18" charset="2"/>
              </a:rPr>
              <a:t>(n</a:t>
            </a:r>
            <a:r>
              <a:rPr lang="hu-HU" baseline="30000" dirty="0">
                <a:sym typeface="Symbol" panose="05050102010706020507" pitchFamily="18" charset="2"/>
              </a:rPr>
              <a:t>2</a:t>
            </a:r>
            <a:r>
              <a:rPr lang="hu-HU" dirty="0">
                <a:sym typeface="Symbol" panose="05050102010706020507" pitchFamily="18" charset="2"/>
              </a:rPr>
              <a:t>) </a:t>
            </a:r>
          </a:p>
          <a:p>
            <a:pPr lvl="1"/>
            <a:r>
              <a:rPr lang="hu-HU" dirty="0">
                <a:sym typeface="Symbol" panose="05050102010706020507" pitchFamily="18" charset="2"/>
              </a:rPr>
              <a:t>Minden csúcsból elindítva: MT(</a:t>
            </a:r>
            <a:r>
              <a:rPr lang="hu-HU" dirty="0" err="1">
                <a:sym typeface="Symbol" panose="05050102010706020507" pitchFamily="18" charset="2"/>
              </a:rPr>
              <a:t>n,m</a:t>
            </a:r>
            <a:r>
              <a:rPr lang="hu-HU" dirty="0">
                <a:sym typeface="Symbol" panose="05050102010706020507" pitchFamily="18" charset="2"/>
              </a:rPr>
              <a:t>)= (n</a:t>
            </a:r>
            <a:r>
              <a:rPr lang="hu-HU" baseline="30000" dirty="0">
                <a:sym typeface="Symbol" panose="05050102010706020507" pitchFamily="18" charset="2"/>
              </a:rPr>
              <a:t>3</a:t>
            </a:r>
            <a:r>
              <a:rPr lang="hu-HU" dirty="0">
                <a:sym typeface="Symbol" panose="05050102010706020507" pitchFamily="18" charset="2"/>
              </a:rPr>
              <a:t>) </a:t>
            </a:r>
          </a:p>
          <a:p>
            <a:r>
              <a:rPr lang="hu-HU" dirty="0">
                <a:sym typeface="Symbol" panose="05050102010706020507" pitchFamily="18" charset="2"/>
              </a:rPr>
              <a:t>Bellman-Ford algoritmus:</a:t>
            </a:r>
          </a:p>
          <a:p>
            <a:pPr lvl="1"/>
            <a:r>
              <a:rPr lang="hu-HU" dirty="0">
                <a:sym typeface="Symbol" panose="05050102010706020507" pitchFamily="18" charset="2"/>
              </a:rPr>
              <a:t>Egy csúcsra elindítva: MT(</a:t>
            </a:r>
            <a:r>
              <a:rPr lang="hu-HU" dirty="0" err="1">
                <a:sym typeface="Symbol" panose="05050102010706020507" pitchFamily="18" charset="2"/>
              </a:rPr>
              <a:t>n,m</a:t>
            </a:r>
            <a:r>
              <a:rPr lang="hu-HU" dirty="0">
                <a:sym typeface="Symbol" panose="05050102010706020507" pitchFamily="18" charset="2"/>
              </a:rPr>
              <a:t>)=O(n*m)</a:t>
            </a:r>
          </a:p>
          <a:p>
            <a:pPr lvl="1"/>
            <a:r>
              <a:rPr lang="hu-HU" dirty="0">
                <a:sym typeface="Symbol" panose="05050102010706020507" pitchFamily="18" charset="2"/>
              </a:rPr>
              <a:t>Ritka gráfon, minden csúcsból elindítva MT(</a:t>
            </a:r>
            <a:r>
              <a:rPr lang="hu-HU" dirty="0" err="1">
                <a:sym typeface="Symbol" panose="05050102010706020507" pitchFamily="18" charset="2"/>
              </a:rPr>
              <a:t>n,m</a:t>
            </a:r>
            <a:r>
              <a:rPr lang="hu-HU" dirty="0">
                <a:sym typeface="Symbol" panose="05050102010706020507" pitchFamily="18" charset="2"/>
              </a:rPr>
              <a:t>)=O(n</a:t>
            </a:r>
            <a:r>
              <a:rPr lang="hu-HU" baseline="30000" dirty="0">
                <a:sym typeface="Symbol" panose="05050102010706020507" pitchFamily="18" charset="2"/>
              </a:rPr>
              <a:t>2</a:t>
            </a:r>
            <a:r>
              <a:rPr lang="hu-HU" dirty="0">
                <a:sym typeface="Symbol" panose="05050102010706020507" pitchFamily="18" charset="2"/>
              </a:rPr>
              <a:t>*m)=O(n</a:t>
            </a:r>
            <a:r>
              <a:rPr lang="hu-HU" baseline="30000" dirty="0">
                <a:sym typeface="Symbol" panose="05050102010706020507" pitchFamily="18" charset="2"/>
              </a:rPr>
              <a:t>3</a:t>
            </a:r>
            <a:r>
              <a:rPr lang="hu-HU" dirty="0">
                <a:sym typeface="Symbol" panose="05050102010706020507" pitchFamily="18" charset="2"/>
              </a:rPr>
              <a:t>), </a:t>
            </a:r>
            <a:r>
              <a:rPr lang="hu-HU" dirty="0"/>
              <a:t>m </a:t>
            </a:r>
            <a:r>
              <a:rPr lang="hu-HU" dirty="0">
                <a:sym typeface="Symbol" panose="05050102010706020507" pitchFamily="18" charset="2"/>
              </a:rPr>
              <a:t>(n) esetén.</a:t>
            </a:r>
          </a:p>
          <a:p>
            <a:pPr lvl="1"/>
            <a:r>
              <a:rPr lang="hu-HU" dirty="0">
                <a:sym typeface="Symbol" panose="05050102010706020507" pitchFamily="18" charset="2"/>
              </a:rPr>
              <a:t>Sűrű gráfra: MT(</a:t>
            </a:r>
            <a:r>
              <a:rPr lang="hu-HU" dirty="0" err="1">
                <a:sym typeface="Symbol" panose="05050102010706020507" pitchFamily="18" charset="2"/>
              </a:rPr>
              <a:t>n,m</a:t>
            </a:r>
            <a:r>
              <a:rPr lang="hu-HU" dirty="0">
                <a:sym typeface="Symbol" panose="05050102010706020507" pitchFamily="18" charset="2"/>
              </a:rPr>
              <a:t>)=O(n</a:t>
            </a:r>
            <a:r>
              <a:rPr lang="hu-HU" baseline="30000" dirty="0">
                <a:sym typeface="Symbol" panose="05050102010706020507" pitchFamily="18" charset="2"/>
              </a:rPr>
              <a:t>2</a:t>
            </a:r>
            <a:r>
              <a:rPr lang="hu-HU" dirty="0">
                <a:sym typeface="Symbol" panose="05050102010706020507" pitchFamily="18" charset="2"/>
              </a:rPr>
              <a:t>*m)=O(n</a:t>
            </a:r>
            <a:r>
              <a:rPr lang="hu-HU" baseline="30000" dirty="0">
                <a:sym typeface="Symbol" panose="05050102010706020507" pitchFamily="18" charset="2"/>
              </a:rPr>
              <a:t>4</a:t>
            </a:r>
            <a:r>
              <a:rPr lang="hu-HU" dirty="0">
                <a:sym typeface="Symbol" panose="05050102010706020507" pitchFamily="18" charset="2"/>
              </a:rPr>
              <a:t>), mivel m (n</a:t>
            </a:r>
            <a:r>
              <a:rPr lang="hu-HU" baseline="30000" dirty="0">
                <a:sym typeface="Symbol" panose="05050102010706020507" pitchFamily="18" charset="2"/>
              </a:rPr>
              <a:t>2</a:t>
            </a:r>
            <a:r>
              <a:rPr lang="hu-HU" dirty="0">
                <a:sym typeface="Symbol" panose="05050102010706020507" pitchFamily="18" charset="2"/>
              </a:rPr>
              <a:t>) ilyenkor.</a:t>
            </a:r>
          </a:p>
          <a:p>
            <a:r>
              <a:rPr lang="hu-HU" dirty="0">
                <a:sym typeface="Symbol" panose="05050102010706020507" pitchFamily="18" charset="2"/>
              </a:rPr>
              <a:t>Floyd-</a:t>
            </a:r>
            <a:r>
              <a:rPr lang="hu-HU" dirty="0" err="1">
                <a:sym typeface="Symbol" panose="05050102010706020507" pitchFamily="18" charset="2"/>
              </a:rPr>
              <a:t>Warshall</a:t>
            </a:r>
            <a:r>
              <a:rPr lang="hu-HU" dirty="0">
                <a:sym typeface="Symbol" panose="05050102010706020507" pitchFamily="18" charset="2"/>
              </a:rPr>
              <a:t> algoritmus: (n</a:t>
            </a:r>
            <a:r>
              <a:rPr lang="hu-HU" baseline="30000" dirty="0">
                <a:sym typeface="Symbol" panose="05050102010706020507" pitchFamily="18" charset="2"/>
              </a:rPr>
              <a:t>3</a:t>
            </a:r>
            <a:r>
              <a:rPr lang="hu-HU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hu-HU" dirty="0">
                <a:sym typeface="Symbol" panose="05050102010706020507" pitchFamily="18" charset="2"/>
              </a:rPr>
              <a:t>közelítő ciklusa annyira egyszerű, hogy hatékonyabb, mint például a </a:t>
            </a:r>
            <a:r>
              <a:rPr lang="hu-HU" dirty="0" err="1">
                <a:sym typeface="Symbol" panose="05050102010706020507" pitchFamily="18" charset="2"/>
              </a:rPr>
              <a:t>Dijkstra</a:t>
            </a:r>
            <a:r>
              <a:rPr lang="hu-HU" dirty="0">
                <a:sym typeface="Symbol" panose="05050102010706020507" pitchFamily="18" charset="2"/>
              </a:rPr>
              <a:t> algoritmus, vagy a sor alapú </a:t>
            </a:r>
            <a:r>
              <a:rPr lang="hu-HU" dirty="0" err="1">
                <a:sym typeface="Symbol" panose="05050102010706020507" pitchFamily="18" charset="2"/>
              </a:rPr>
              <a:t>Belmann</a:t>
            </a:r>
            <a:r>
              <a:rPr lang="hu-HU" dirty="0">
                <a:sym typeface="Symbol" panose="05050102010706020507" pitchFamily="18" charset="2"/>
              </a:rPr>
              <a:t> Ford.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98167A-F955-484F-97EB-80D0C743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85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C2B08FC3-09E1-4028-8D23-85511AD1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Floyd-</a:t>
            </a:r>
            <a:r>
              <a:rPr lang="hu-HU" sz="2800" dirty="0" err="1"/>
              <a:t>Warshall</a:t>
            </a:r>
            <a:r>
              <a:rPr lang="hu-HU" sz="2800" dirty="0"/>
              <a:t> algoritmus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7DA85C5-D011-4DC7-AC9A-79756D0E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Tegyük fel, hogy G gráf csúcsmátrixos reprezentációval adott. </a:t>
            </a:r>
          </a:p>
          <a:p>
            <a:r>
              <a:rPr lang="hu-HU" dirty="0"/>
              <a:t>Az egyes csúcsok közötti távolságok számításához egy D-vel jelölt mátrixot fogunk használni, D[</a:t>
            </a:r>
            <a:r>
              <a:rPr lang="hu-HU" dirty="0" err="1"/>
              <a:t>i,j</a:t>
            </a:r>
            <a:r>
              <a:rPr lang="hu-HU" dirty="0"/>
              <a:t>] az i és j csúcs közti optimális út hosszát tartalmazza. </a:t>
            </a:r>
          </a:p>
          <a:p>
            <a:r>
              <a:rPr lang="hu-HU" dirty="0"/>
              <a:t>Egy </a:t>
            </a:r>
            <a:r>
              <a:rPr lang="hu-HU" dirty="0">
                <a:sym typeface="Symbol" panose="05050102010706020507" pitchFamily="18" charset="2"/>
              </a:rPr>
              <a:t></a:t>
            </a:r>
            <a:r>
              <a:rPr lang="hu-HU" dirty="0"/>
              <a:t> mátrixban a csúcsokhoz vezető optimális utakat tartjuk </a:t>
            </a:r>
            <a:r>
              <a:rPr lang="hu-HU" dirty="0" err="1"/>
              <a:t>nyiltván</a:t>
            </a:r>
            <a:r>
              <a:rPr lang="hu-HU" dirty="0"/>
              <a:t>: a közvetlen megelőző csúcsokat tároljuk. </a:t>
            </a:r>
            <a:r>
              <a:rPr lang="hu-HU" dirty="0">
                <a:sym typeface="Symbol" panose="05050102010706020507" pitchFamily="18" charset="2"/>
              </a:rPr>
              <a:t> [</a:t>
            </a:r>
            <a:r>
              <a:rPr lang="hu-HU" dirty="0" err="1">
                <a:sym typeface="Symbol" panose="05050102010706020507" pitchFamily="18" charset="2"/>
              </a:rPr>
              <a:t>i,j</a:t>
            </a:r>
            <a:r>
              <a:rPr lang="hu-HU" dirty="0">
                <a:sym typeface="Symbol" panose="05050102010706020507" pitchFamily="18" charset="2"/>
              </a:rPr>
              <a:t>]</a:t>
            </a:r>
            <a:r>
              <a:rPr lang="hu-HU" dirty="0"/>
              <a:t> az i és j csúcs között vezető optimális úton j csúcs közvetlen megelőzőjét tartalmazza. </a:t>
            </a:r>
          </a:p>
          <a:p>
            <a:r>
              <a:rPr lang="hu-HU" dirty="0"/>
              <a:t>Az optimális utakat úgynevezett </a:t>
            </a:r>
            <a:r>
              <a:rPr lang="hu-HU" i="1" dirty="0"/>
              <a:t>belső csúcsok</a:t>
            </a:r>
            <a:r>
              <a:rPr lang="hu-HU" dirty="0"/>
              <a:t> mentén keressük a </a:t>
            </a:r>
            <a:r>
              <a:rPr lang="hu-HU" i="1" dirty="0"/>
              <a:t>dinamikus programozás</a:t>
            </a:r>
            <a:r>
              <a:rPr lang="hu-HU" dirty="0"/>
              <a:t> tervezési módszert használva. </a:t>
            </a:r>
          </a:p>
          <a:p>
            <a:r>
              <a:rPr lang="hu-HU" dirty="0"/>
              <a:t>Egy v</a:t>
            </a:r>
            <a:r>
              <a:rPr lang="hu-HU" baseline="-25000" dirty="0"/>
              <a:t>1</a:t>
            </a:r>
            <a:r>
              <a:rPr lang="hu-HU" dirty="0"/>
              <a:t>,v</a:t>
            </a:r>
            <a:r>
              <a:rPr lang="hu-HU" baseline="-25000" dirty="0"/>
              <a:t>2</a:t>
            </a:r>
            <a:r>
              <a:rPr lang="hu-HU" dirty="0"/>
              <a:t>,…,</a:t>
            </a:r>
            <a:r>
              <a:rPr lang="hu-HU" dirty="0" err="1"/>
              <a:t>v</a:t>
            </a:r>
            <a:r>
              <a:rPr lang="hu-HU" baseline="-25000" dirty="0" err="1"/>
              <a:t>m</a:t>
            </a:r>
            <a:r>
              <a:rPr lang="hu-HU" dirty="0"/>
              <a:t> út belső csúcsai: v</a:t>
            </a:r>
            <a:r>
              <a:rPr lang="hu-HU" baseline="-25000" dirty="0"/>
              <a:t>2</a:t>
            </a:r>
            <a:r>
              <a:rPr lang="hu-HU" dirty="0"/>
              <a:t>,..v</a:t>
            </a:r>
            <a:r>
              <a:rPr lang="hu-HU" baseline="-25000" dirty="0"/>
              <a:t>m-1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59366C-D054-429D-8D5C-8913D31F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838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C2B08FC3-09E1-4028-8D23-85511AD1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Floyd-</a:t>
            </a:r>
            <a:r>
              <a:rPr lang="hu-HU" sz="2800" dirty="0" err="1"/>
              <a:t>Warshall</a:t>
            </a:r>
            <a:r>
              <a:rPr lang="hu-HU" sz="2800" dirty="0"/>
              <a:t> algoritmus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7DA85C5-D011-4DC7-AC9A-79756D0E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947943" cy="4058751"/>
          </a:xfrm>
        </p:spPr>
        <p:txBody>
          <a:bodyPr>
            <a:normAutofit/>
          </a:bodyPr>
          <a:lstStyle/>
          <a:p>
            <a:r>
              <a:rPr lang="hu-HU" dirty="0"/>
              <a:t>Az algoritmus n lépésben határozza meg a csúcspárok közti legrövidebb utakat. </a:t>
            </a:r>
          </a:p>
          <a:p>
            <a:r>
              <a:rPr lang="hu-HU" dirty="0"/>
              <a:t>A k-</a:t>
            </a:r>
            <a:r>
              <a:rPr lang="hu-HU" dirty="0" err="1"/>
              <a:t>adik</a:t>
            </a:r>
            <a:r>
              <a:rPr lang="hu-HU" dirty="0"/>
              <a:t> lépése után a D</a:t>
            </a:r>
            <a:r>
              <a:rPr lang="hu-HU" baseline="30000" dirty="0"/>
              <a:t>(k)</a:t>
            </a:r>
            <a:r>
              <a:rPr lang="hu-HU" dirty="0"/>
              <a:t>[</a:t>
            </a:r>
            <a:r>
              <a:rPr lang="hu-HU" dirty="0" err="1"/>
              <a:t>i,j</a:t>
            </a:r>
            <a:r>
              <a:rPr lang="hu-HU" dirty="0"/>
              <a:t>] az i és j csúcsok között lévő optimális út hosszát tartalmazza, úgy, hogy, a belső csúcsok címkéje legfeljebb k, a k címkéjű csúcs vagy szerepel az úton vagy nem, attól függően, hogy az út ettől optimálisabb lesz-e vagy sem.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59366C-D054-429D-8D5C-8913D31F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16</a:t>
            </a:fld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437E077-8D68-4AF5-B240-4C841A3E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446" y="2133049"/>
            <a:ext cx="2952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C2B08FC3-09E1-4028-8D23-85511AD1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Floyd-</a:t>
            </a:r>
            <a:r>
              <a:rPr lang="hu-HU" sz="2800" dirty="0" err="1"/>
              <a:t>Warshall</a:t>
            </a:r>
            <a:r>
              <a:rPr lang="hu-HU" sz="2800" dirty="0"/>
              <a:t> algoritmus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7DA85C5-D011-4DC7-AC9A-79756D0E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947943" cy="4058751"/>
          </a:xfrm>
        </p:spPr>
        <p:txBody>
          <a:bodyPr>
            <a:normAutofit/>
          </a:bodyPr>
          <a:lstStyle/>
          <a:p>
            <a:r>
              <a:rPr lang="hu-HU" dirty="0" err="1"/>
              <a:t>D</a:t>
            </a:r>
            <a:r>
              <a:rPr lang="hu-HU" baseline="-25000" dirty="0" err="1"/>
              <a:t>ij</a:t>
            </a:r>
            <a:r>
              <a:rPr lang="hu-HU" dirty="0"/>
              <a:t> rekurzív számítása:</a:t>
            </a:r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59366C-D054-429D-8D5C-8913D31F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17</a:t>
            </a:fld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437E077-8D68-4AF5-B240-4C841A3E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978" y="2133049"/>
            <a:ext cx="2952750" cy="16287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169BE2-1B05-45A0-9EDC-238C9E60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19" y="2327877"/>
            <a:ext cx="4000500" cy="157162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28F7A9C-1DEA-445E-AF68-09BCFFDAF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19" y="4051901"/>
            <a:ext cx="5448300" cy="10668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8CD55B0C-896B-483C-8A75-84A7C2FD5115}"/>
              </a:ext>
            </a:extLst>
          </p:cNvPr>
          <p:cNvSpPr txBox="1"/>
          <p:nvPr/>
        </p:nvSpPr>
        <p:spPr>
          <a:xfrm>
            <a:off x="7374978" y="4096261"/>
            <a:ext cx="3605653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</a:t>
            </a:r>
            <a:r>
              <a:rPr lang="hu-HU" baseline="30000" dirty="0"/>
              <a:t>0</a:t>
            </a:r>
            <a:r>
              <a:rPr lang="hu-HU" dirty="0"/>
              <a:t> lényegében a gráf csúcsmátrixos ábrázolása.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Amikor k=n, akkor kész a megoldás.</a:t>
            </a:r>
          </a:p>
        </p:txBody>
      </p:sp>
    </p:spTree>
    <p:extLst>
      <p:ext uri="{BB962C8B-B14F-4D97-AF65-F5344CB8AC3E}">
        <p14:creationId xmlns:p14="http://schemas.microsoft.com/office/powerpoint/2010/main" val="42020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C2B08FC3-09E1-4028-8D23-85511AD1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Floyd-</a:t>
            </a:r>
            <a:r>
              <a:rPr lang="hu-HU" sz="2800" dirty="0" err="1"/>
              <a:t>Warshall</a:t>
            </a:r>
            <a:r>
              <a:rPr lang="hu-HU" sz="2800" dirty="0"/>
              <a:t> algoritmus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7DA85C5-D011-4DC7-AC9A-79756D0E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947943" cy="4058751"/>
          </a:xfrm>
        </p:spPr>
        <p:txBody>
          <a:bodyPr>
            <a:normAutofit/>
          </a:bodyPr>
          <a:lstStyle/>
          <a:p>
            <a:r>
              <a:rPr lang="hu-HU" dirty="0">
                <a:sym typeface="Symbol" panose="05050102010706020507" pitchFamily="18" charset="2"/>
              </a:rPr>
              <a:t></a:t>
            </a:r>
            <a:r>
              <a:rPr lang="hu-HU" baseline="-25000" dirty="0" err="1"/>
              <a:t>ij</a:t>
            </a:r>
            <a:r>
              <a:rPr lang="hu-HU" dirty="0"/>
              <a:t> rekurzív számítása:</a:t>
            </a:r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59366C-D054-429D-8D5C-8913D31F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18</a:t>
            </a:fld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437E077-8D68-4AF5-B240-4C841A3E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47" y="3986646"/>
            <a:ext cx="2952750" cy="16287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4A34510-DAC7-4AAB-A9AB-610C13B6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7" y="2538846"/>
            <a:ext cx="3352800" cy="14478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680A08D3-C756-4771-9FDD-C7A576CA5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037" y="4560140"/>
            <a:ext cx="4686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C2B08FC3-09E1-4028-8D23-85511AD1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83172"/>
            <a:ext cx="10353762" cy="970450"/>
          </a:xfrm>
        </p:spPr>
        <p:txBody>
          <a:bodyPr>
            <a:normAutofit/>
          </a:bodyPr>
          <a:lstStyle/>
          <a:p>
            <a:r>
              <a:rPr lang="hu-HU" sz="2800" dirty="0"/>
              <a:t>Floyd-</a:t>
            </a:r>
            <a:r>
              <a:rPr lang="hu-HU" sz="2800" dirty="0" err="1"/>
              <a:t>Warshall</a:t>
            </a:r>
            <a:r>
              <a:rPr lang="hu-HU" sz="2800" dirty="0"/>
              <a:t> algoritmus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7DA85C5-D011-4DC7-AC9A-79756D0E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387" y="2049517"/>
            <a:ext cx="10132577" cy="4298731"/>
          </a:xfrm>
        </p:spPr>
        <p:txBody>
          <a:bodyPr>
            <a:normAutofit/>
          </a:bodyPr>
          <a:lstStyle/>
          <a:p>
            <a:r>
              <a:rPr lang="hu-HU" dirty="0"/>
              <a:t>Az algoritmus mátrixpárok sorozatát állítja elő </a:t>
            </a:r>
            <a:br>
              <a:rPr lang="hu-HU" dirty="0"/>
            </a:br>
            <a:r>
              <a:rPr lang="hu-HU" dirty="0"/>
              <a:t>0-tól n-</a:t>
            </a:r>
            <a:r>
              <a:rPr lang="hu-HU" dirty="0" err="1"/>
              <a:t>ig</a:t>
            </a:r>
            <a:r>
              <a:rPr lang="hu-HU" dirty="0"/>
              <a:t> : n + 1 darab mátrix.</a:t>
            </a:r>
          </a:p>
          <a:p>
            <a:r>
              <a:rPr lang="hu-HU" dirty="0"/>
              <a:t>Az algoritmus működése során mégis elegendő </a:t>
            </a:r>
            <a:br>
              <a:rPr lang="hu-HU" dirty="0"/>
            </a:br>
            <a:r>
              <a:rPr lang="hu-HU" dirty="0"/>
              <a:t>egyetlen D és </a:t>
            </a:r>
            <a:r>
              <a:rPr lang="hu-HU" dirty="0">
                <a:sym typeface="Symbol" panose="05050102010706020507" pitchFamily="18" charset="2"/>
              </a:rPr>
              <a:t></a:t>
            </a:r>
            <a:r>
              <a:rPr lang="hu-HU" dirty="0"/>
              <a:t> mátrixot fenntartani, mivel a k-</a:t>
            </a:r>
            <a:r>
              <a:rPr lang="hu-HU" dirty="0" err="1"/>
              <a:t>adik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sor és k-</a:t>
            </a:r>
            <a:r>
              <a:rPr lang="hu-HU" dirty="0" err="1"/>
              <a:t>adik</a:t>
            </a:r>
            <a:r>
              <a:rPr lang="hu-HU" dirty="0"/>
              <a:t> oszlop a k - 1 és k-</a:t>
            </a:r>
            <a:r>
              <a:rPr lang="hu-HU" dirty="0" err="1"/>
              <a:t>adik</a:t>
            </a:r>
            <a:r>
              <a:rPr lang="hu-HU" dirty="0"/>
              <a:t> lépés között </a:t>
            </a:r>
            <a:br>
              <a:rPr lang="hu-HU" dirty="0"/>
            </a:br>
            <a:r>
              <a:rPr lang="hu-HU" dirty="0"/>
              <a:t>biztosan nem változik meg, hiszen a k épp az út egyik végpontja, így k belső csúcsként az úton nem szerepelhet, tehát </a:t>
            </a:r>
            <a:r>
              <a:rPr lang="hu-HU" dirty="0" err="1"/>
              <a:t>D</a:t>
            </a:r>
            <a:r>
              <a:rPr lang="hu-HU" baseline="-25000" dirty="0" err="1"/>
              <a:t>ik</a:t>
            </a:r>
            <a:r>
              <a:rPr lang="hu-HU" dirty="0"/>
              <a:t> és </a:t>
            </a:r>
            <a:r>
              <a:rPr lang="hu-HU" dirty="0" err="1"/>
              <a:t>D</a:t>
            </a:r>
            <a:r>
              <a:rPr lang="hu-HU" baseline="-25000" dirty="0" err="1"/>
              <a:t>kj</a:t>
            </a:r>
            <a:r>
              <a:rPr lang="hu-HU" dirty="0"/>
              <a:t> nem változhat meg!</a:t>
            </a:r>
          </a:p>
          <a:p>
            <a:r>
              <a:rPr lang="hu-HU" dirty="0"/>
              <a:t>Floyd-</a:t>
            </a:r>
            <a:r>
              <a:rPr lang="hu-HU" dirty="0" err="1"/>
              <a:t>Warshall</a:t>
            </a:r>
            <a:r>
              <a:rPr lang="hu-HU" dirty="0"/>
              <a:t> algoritmus esetén, ha a gráf tartalmaz negatív összsúlyú kört, akkor a főátlóban negatív értékek jelennek meg, ezt az algoritmus jelezni fogja.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59366C-D054-429D-8D5C-8913D31F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19</a:t>
            </a:fld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0EC8870-6912-49D9-AC63-989ED42A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261" y="1926349"/>
            <a:ext cx="2952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0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86F5CC-A0F5-433F-8A12-BDBFCBA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u-HU" sz="2000" dirty="0"/>
              <a:t>Tartalom:</a:t>
            </a:r>
            <a:br>
              <a:rPr lang="hu-HU" sz="2000" dirty="0"/>
            </a:br>
            <a:br>
              <a:rPr lang="hu-HU" sz="2000" dirty="0"/>
            </a:br>
            <a:r>
              <a:rPr lang="hu-HU" sz="2000" dirty="0"/>
              <a:t>Legrövidebb utak egy forrásból 2.</a:t>
            </a:r>
            <a:br>
              <a:rPr lang="hu-HU" sz="2000" dirty="0"/>
            </a:br>
            <a:r>
              <a:rPr lang="hu-HU" sz="2000" dirty="0"/>
              <a:t>Legrövidebb utak minden csúcspárra</a:t>
            </a:r>
            <a:br>
              <a:rPr lang="hu-HU" sz="2000" dirty="0"/>
            </a:br>
            <a:br>
              <a:rPr lang="hu-HU" sz="2000" dirty="0"/>
            </a:br>
            <a:endParaRPr lang="hu-HU" sz="18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42A97-CA6C-4AF7-B0B0-AF2A6A7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u-HU" dirty="0">
                <a:hlinkClick r:id="rId3" action="ppaction://hlinksldjump"/>
              </a:rPr>
              <a:t>Szorgalmi házi feladat megoldása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Bellman-Ford algoritmus</a:t>
            </a:r>
            <a:endParaRPr lang="hu-HU" dirty="0"/>
          </a:p>
          <a:p>
            <a:r>
              <a:rPr lang="hu-HU" dirty="0">
                <a:hlinkClick r:id="rId5" action="ppaction://hlinksldjump"/>
              </a:rPr>
              <a:t>Sor alapú Bellman-Ford algoritmus</a:t>
            </a:r>
            <a:endParaRPr lang="hu-HU" dirty="0"/>
          </a:p>
          <a:p>
            <a:r>
              <a:rPr lang="hu-HU" dirty="0">
                <a:hlinkClick r:id="rId6" action="ppaction://hlinksldjump"/>
              </a:rPr>
              <a:t>Sor alapú Bellman-Ford algoritmus lejátszása</a:t>
            </a:r>
            <a:endParaRPr lang="hu-HU" dirty="0"/>
          </a:p>
          <a:p>
            <a:r>
              <a:rPr lang="hu-HU" dirty="0">
                <a:hlinkClick r:id="rId7" action="ppaction://hlinksldjump"/>
              </a:rPr>
              <a:t>Negatív kör észlelése</a:t>
            </a:r>
            <a:endParaRPr lang="hu-HU" dirty="0"/>
          </a:p>
          <a:p>
            <a:r>
              <a:rPr lang="hu-HU" dirty="0">
                <a:hlinkClick r:id="rId8" action="ppaction://hlinksldjump"/>
              </a:rPr>
              <a:t>Sor alapú Bellman-Ford implementálása csúcsmátrixszal ábrázolt gráfon</a:t>
            </a:r>
            <a:endParaRPr lang="hu-HU" dirty="0"/>
          </a:p>
          <a:p>
            <a:r>
              <a:rPr lang="hu-HU" dirty="0">
                <a:hlinkClick r:id="rId9" action="ppaction://hlinksldjump"/>
              </a:rPr>
              <a:t>Legrövidebb utak minden csúcspárra</a:t>
            </a:r>
            <a:endParaRPr lang="hu-HU" dirty="0"/>
          </a:p>
          <a:p>
            <a:r>
              <a:rPr lang="hu-HU" dirty="0">
                <a:hlinkClick r:id="rId10" action="ppaction://hlinksldjump"/>
              </a:rPr>
              <a:t>Floyd-</a:t>
            </a:r>
            <a:r>
              <a:rPr lang="hu-HU" dirty="0" err="1">
                <a:hlinkClick r:id="rId10" action="ppaction://hlinksldjump"/>
              </a:rPr>
              <a:t>Warshall</a:t>
            </a:r>
            <a:r>
              <a:rPr lang="hu-HU" dirty="0">
                <a:hlinkClick r:id="rId10" action="ppaction://hlinksldjump"/>
              </a:rPr>
              <a:t> algoritmus</a:t>
            </a:r>
            <a:endParaRPr lang="hu-HU" dirty="0"/>
          </a:p>
          <a:p>
            <a:r>
              <a:rPr lang="hu-HU" dirty="0">
                <a:hlinkClick r:id="rId11" action="ppaction://hlinksldjump"/>
              </a:rPr>
              <a:t>Floyd </a:t>
            </a:r>
            <a:r>
              <a:rPr lang="hu-HU" dirty="0" err="1">
                <a:hlinkClick r:id="rId11" action="ppaction://hlinksldjump"/>
              </a:rPr>
              <a:t>Warshall</a:t>
            </a:r>
            <a:r>
              <a:rPr lang="hu-HU" dirty="0">
                <a:hlinkClick r:id="rId11" action="ppaction://hlinksldjump"/>
              </a:rPr>
              <a:t> algoritmus lejátszása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A016A9-6CE8-48D5-A309-EEEFE28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58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C2B08FC3-09E1-4028-8D23-85511AD1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81" y="338580"/>
            <a:ext cx="10353762" cy="970450"/>
          </a:xfrm>
        </p:spPr>
        <p:txBody>
          <a:bodyPr>
            <a:normAutofit/>
          </a:bodyPr>
          <a:lstStyle/>
          <a:p>
            <a:r>
              <a:rPr lang="hu-HU" sz="2800" dirty="0"/>
              <a:t>Floyd-</a:t>
            </a:r>
            <a:r>
              <a:rPr lang="hu-HU" sz="2800" dirty="0" err="1"/>
              <a:t>Warshall</a:t>
            </a:r>
            <a:r>
              <a:rPr lang="hu-HU" sz="2800" dirty="0"/>
              <a:t> algoritmus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59366C-D054-429D-8D5C-8913D31F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20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AA1CFD7-FC42-425B-87E9-D8BEE97D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28" y="1309030"/>
            <a:ext cx="6305550" cy="50387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6A686EC-DB2D-4881-A175-3FDC42723050}"/>
              </a:ext>
            </a:extLst>
          </p:cNvPr>
          <p:cNvSpPr txBox="1"/>
          <p:nvPr/>
        </p:nvSpPr>
        <p:spPr>
          <a:xfrm>
            <a:off x="8466082" y="2140476"/>
            <a:ext cx="11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ym typeface="Symbol" panose="05050102010706020507" pitchFamily="18" charset="2"/>
              </a:rPr>
              <a:t>(n</a:t>
            </a:r>
            <a:r>
              <a:rPr lang="hu-HU" baseline="30000" dirty="0">
                <a:sym typeface="Symbol" panose="05050102010706020507" pitchFamily="18" charset="2"/>
              </a:rPr>
              <a:t>2</a:t>
            </a:r>
            <a:r>
              <a:rPr lang="hu-HU" dirty="0">
                <a:sym typeface="Symbol" panose="05050102010706020507" pitchFamily="18" charset="2"/>
              </a:rPr>
              <a:t>)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E243E28-8D7D-4CDD-AF61-5FD8DF99C268}"/>
              </a:ext>
            </a:extLst>
          </p:cNvPr>
          <p:cNvSpPr txBox="1"/>
          <p:nvPr/>
        </p:nvSpPr>
        <p:spPr>
          <a:xfrm>
            <a:off x="8466081" y="4479028"/>
            <a:ext cx="112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ym typeface="Symbol" panose="05050102010706020507" pitchFamily="18" charset="2"/>
              </a:rPr>
              <a:t>O(n</a:t>
            </a:r>
            <a:r>
              <a:rPr lang="hu-HU" baseline="30000" dirty="0">
                <a:sym typeface="Symbol" panose="05050102010706020507" pitchFamily="18" charset="2"/>
              </a:rPr>
              <a:t>3</a:t>
            </a:r>
            <a:r>
              <a:rPr lang="hu-HU" dirty="0">
                <a:sym typeface="Symbol" panose="05050102010706020507" pitchFamily="18" charset="2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695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2CFE4316-519B-46F3-AB83-DC56D5B7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25214"/>
          </a:xfrm>
        </p:spPr>
        <p:txBody>
          <a:bodyPr>
            <a:normAutofit/>
          </a:bodyPr>
          <a:lstStyle/>
          <a:p>
            <a:r>
              <a:rPr lang="hu-HU" sz="2800" dirty="0"/>
              <a:t>Floyd-</a:t>
            </a:r>
            <a:r>
              <a:rPr lang="hu-HU" sz="2800" dirty="0" err="1"/>
              <a:t>Warshall</a:t>
            </a:r>
            <a:r>
              <a:rPr lang="hu-HU" sz="2800" dirty="0"/>
              <a:t> algoritmus lejátszása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44CA59-6B39-42B6-9B4D-89D3D1FB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18897"/>
            <a:ext cx="10353762" cy="4572000"/>
          </a:xfrm>
        </p:spPr>
        <p:txBody>
          <a:bodyPr/>
          <a:lstStyle/>
          <a:p>
            <a:r>
              <a:rPr lang="hu-HU" dirty="0" err="1"/>
              <a:t>Játszuk</a:t>
            </a:r>
            <a:r>
              <a:rPr lang="hu-HU" dirty="0"/>
              <a:t> le az algoritmust!</a:t>
            </a:r>
          </a:p>
          <a:p>
            <a:r>
              <a:rPr lang="hu-HU" dirty="0"/>
              <a:t>FW_peldak.xlsx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végeredmény: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6ECA96-B22F-40A8-B493-BE5A50CF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21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BF2BCBA-F0F0-4B3A-B90C-4C03B4A2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56" y="1447800"/>
            <a:ext cx="2390775" cy="19812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24DA38E-A49C-4CA6-9B64-1AEA4AE1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085" y="3946087"/>
            <a:ext cx="4733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89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2CFE4316-519B-46F3-AB83-DC56D5B7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25214"/>
          </a:xfrm>
        </p:spPr>
        <p:txBody>
          <a:bodyPr>
            <a:normAutofit/>
          </a:bodyPr>
          <a:lstStyle/>
          <a:p>
            <a:r>
              <a:rPr lang="hu-HU" sz="2800" dirty="0"/>
              <a:t>Floyd-</a:t>
            </a:r>
            <a:r>
              <a:rPr lang="hu-HU" sz="2800" dirty="0" err="1"/>
              <a:t>Warshall</a:t>
            </a:r>
            <a:r>
              <a:rPr lang="hu-HU" sz="2800" dirty="0"/>
              <a:t> algoritmus lejátszása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44CA59-6B39-42B6-9B4D-89D3D1FB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18897"/>
            <a:ext cx="10353762" cy="4572000"/>
          </a:xfrm>
        </p:spPr>
        <p:txBody>
          <a:bodyPr/>
          <a:lstStyle/>
          <a:p>
            <a:r>
              <a:rPr lang="hu-HU" dirty="0"/>
              <a:t>Mit ad meg a végeredmény?</a:t>
            </a:r>
          </a:p>
          <a:p>
            <a:r>
              <a:rPr lang="hu-HU" dirty="0"/>
              <a:t>1.sor: 1-es csúcsból induló legrövidebb utak: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2. sor: 2-es csúcsból induló legrövidebb utak: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6ECA96-B22F-40A8-B493-BE5A50CF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22</a:t>
            </a:fld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561D24D-1294-44DF-BB72-146E9C01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351" y="2273580"/>
            <a:ext cx="2208979" cy="172182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8513230-C3E4-4934-8DBB-0FD3BCC8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07" y="2266940"/>
            <a:ext cx="4369922" cy="172846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5F1FD8A-6110-4DE2-B640-92E262784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818" y="4553278"/>
            <a:ext cx="4610100" cy="177165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784AD55-1512-49FB-BDD8-EBBDD660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975" y="4603100"/>
            <a:ext cx="2208979" cy="17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CE69F8-59B8-4769-8044-141EF247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57048"/>
          </a:xfrm>
        </p:spPr>
        <p:txBody>
          <a:bodyPr>
            <a:normAutofit/>
          </a:bodyPr>
          <a:lstStyle/>
          <a:p>
            <a:r>
              <a:rPr lang="hu-HU" sz="2800" dirty="0"/>
              <a:t>Önálló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895499-0E23-41FD-B4D1-27D047F84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45325"/>
            <a:ext cx="10353762" cy="4666592"/>
          </a:xfrm>
        </p:spPr>
        <p:txBody>
          <a:bodyPr/>
          <a:lstStyle/>
          <a:p>
            <a:r>
              <a:rPr lang="hu-HU" dirty="0"/>
              <a:t>Oldjuk meg önállóan a FW_peldak.xlsx található irányított gráfra is a feladatot!</a:t>
            </a:r>
          </a:p>
          <a:p>
            <a:endParaRPr lang="hu-HU" dirty="0"/>
          </a:p>
          <a:p>
            <a:pPr marL="36900" indent="0">
              <a:buNone/>
            </a:pPr>
            <a:endParaRPr lang="hu-HU" dirty="0"/>
          </a:p>
          <a:p>
            <a:pPr marL="36900" indent="0">
              <a:buNone/>
            </a:pPr>
            <a:endParaRPr lang="hu-HU" dirty="0"/>
          </a:p>
          <a:p>
            <a:pPr marL="36900" indent="0">
              <a:buNone/>
            </a:pPr>
            <a:endParaRPr lang="hu-HU" dirty="0"/>
          </a:p>
          <a:p>
            <a:pPr marL="36900" indent="0">
              <a:buNone/>
            </a:pPr>
            <a:endParaRPr lang="hu-HU" dirty="0"/>
          </a:p>
          <a:p>
            <a:pPr marL="36900" indent="0">
              <a:buNone/>
            </a:pPr>
            <a:endParaRPr lang="hu-HU" dirty="0"/>
          </a:p>
          <a:p>
            <a:pPr marL="36900" indent="0">
              <a:buNone/>
            </a:pPr>
            <a:r>
              <a:rPr lang="hu-HU" i="1" dirty="0"/>
              <a:t>Folytatás: Irányított gráf tranzitív lezártja (következő gyakorlat).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AE8DED-F85D-48E0-98BC-1C7C05F2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23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994BB38-F917-48DA-952A-8B8C1A5A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940" y="2038022"/>
            <a:ext cx="20097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6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5DD1F6-0A6A-48E4-856C-38DA388C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4194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Bellman-Ford algoritmus</a:t>
            </a:r>
            <a:br>
              <a:rPr lang="hu-HU" sz="2800" dirty="0"/>
            </a:br>
            <a:r>
              <a:rPr lang="hu-HU" sz="2200" dirty="0"/>
              <a:t>első változat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1026A0-050F-46E1-B9FE-2C2DDED6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9103"/>
            <a:ext cx="10353762" cy="420209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Legrövidebb utak egy forrásból probléma megoldását adja, abban az esetben (is), amikor irányított a gráf, és negatív költségű élt is tartalmaz.</a:t>
            </a:r>
          </a:p>
          <a:p>
            <a:r>
              <a:rPr lang="hu-HU" dirty="0"/>
              <a:t>Nem lehet olyan negatív összköltségű kör a gráfban, amely a start csúcsból elérhető, ezért ha irányítatlan a gráf, nem lehet a start csúcsból elérhető élek között negatív.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Ha van ilyen kör a gráfban, azt az algoritmus jelzi.</a:t>
            </a:r>
          </a:p>
          <a:p>
            <a:r>
              <a:rPr lang="hu-HU" dirty="0"/>
              <a:t>Használható nem negatív élsúlyú irányított/irányítatlan gráf esetén is, de költségesebb a </a:t>
            </a:r>
            <a:r>
              <a:rPr lang="hu-HU" dirty="0" err="1"/>
              <a:t>Dijkstra</a:t>
            </a:r>
            <a:r>
              <a:rPr lang="hu-HU" dirty="0"/>
              <a:t> algoritmusnál.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86A14F-C675-4052-AB65-692FC177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71B845-104A-4694-8581-EEEE7DC5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98" y="3395709"/>
            <a:ext cx="2519361" cy="109453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71CD588-F901-43B6-A073-C8833E1C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3395709"/>
            <a:ext cx="2066730" cy="10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6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53138E-D413-466F-8D61-8ADC013C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1029"/>
          </a:xfrm>
        </p:spPr>
        <p:txBody>
          <a:bodyPr>
            <a:normAutofit/>
          </a:bodyPr>
          <a:lstStyle/>
          <a:p>
            <a:r>
              <a:rPr lang="hu-HU" sz="2800" dirty="0"/>
              <a:t>Az algoritmus, és műveletigénye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24962D-E709-479F-AF4D-405DD836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85" y="1509204"/>
            <a:ext cx="5497071" cy="463414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Fő ciklusa n-1 menetet végez, a menetek invariáns tulajdonsága:</a:t>
            </a:r>
          </a:p>
          <a:p>
            <a:pPr lvl="1"/>
            <a:r>
              <a:rPr lang="hu-HU" dirty="0"/>
              <a:t>i-</a:t>
            </a:r>
            <a:r>
              <a:rPr lang="hu-HU" dirty="0" err="1"/>
              <a:t>edik</a:t>
            </a:r>
            <a:r>
              <a:rPr lang="hu-HU" dirty="0"/>
              <a:t> menetben a start csúcsból induló, legfeljebb i darab élt tartalmazó megoldást állítja elő.</a:t>
            </a:r>
          </a:p>
          <a:p>
            <a:r>
              <a:rPr lang="hu-HU" dirty="0"/>
              <a:t>Mivel n csúcs esetén az egyszerű utak legfeljebb n-1 élt tartalmazhatnak, az n-1-edik végére előáll minden elérhető csúcshoz a megoldás, ha létezik.</a:t>
            </a:r>
          </a:p>
          <a:p>
            <a:r>
              <a:rPr lang="hu-HU" dirty="0"/>
              <a:t>Még egy plusz menetet végezve, ha akkor is csökken valamely csúcs d() értéke, akkor negatív kört tartalmaz a gráf, ezt hamis visszatérési értékkel jelzi.</a:t>
            </a:r>
          </a:p>
          <a:p>
            <a:r>
              <a:rPr lang="hu-HU" dirty="0"/>
              <a:t>Műveletigénye </a:t>
            </a:r>
            <a:r>
              <a:rPr lang="hu-HU" dirty="0">
                <a:sym typeface="Symbol" panose="05050102010706020507" pitchFamily="18" charset="2"/>
              </a:rPr>
              <a:t>(n*m):</a:t>
            </a:r>
          </a:p>
          <a:p>
            <a:pPr lvl="1"/>
            <a:r>
              <a:rPr lang="hu-HU" dirty="0"/>
              <a:t>Ritka gráf esetén: </a:t>
            </a:r>
            <a:r>
              <a:rPr lang="hu-HU" dirty="0">
                <a:sym typeface="Symbol" panose="05050102010706020507" pitchFamily="18" charset="2"/>
              </a:rPr>
              <a:t>(n</a:t>
            </a:r>
            <a:r>
              <a:rPr lang="hu-HU" baseline="30000" dirty="0">
                <a:sym typeface="Symbol" panose="05050102010706020507" pitchFamily="18" charset="2"/>
              </a:rPr>
              <a:t>2</a:t>
            </a:r>
            <a:r>
              <a:rPr lang="hu-HU" dirty="0">
                <a:sym typeface="Symbol" panose="05050102010706020507" pitchFamily="18" charset="2"/>
              </a:rPr>
              <a:t>) –tel becsülhető,</a:t>
            </a:r>
          </a:p>
          <a:p>
            <a:pPr lvl="1"/>
            <a:r>
              <a:rPr lang="hu-HU" dirty="0"/>
              <a:t>Sűrű gráf esetén viszont </a:t>
            </a:r>
            <a:r>
              <a:rPr lang="hu-HU" dirty="0">
                <a:sym typeface="Symbol" panose="05050102010706020507" pitchFamily="18" charset="2"/>
              </a:rPr>
              <a:t>(n</a:t>
            </a:r>
            <a:r>
              <a:rPr lang="hu-HU" baseline="30000" dirty="0">
                <a:sym typeface="Symbol" panose="05050102010706020507" pitchFamily="18" charset="2"/>
              </a:rPr>
              <a:t>3</a:t>
            </a:r>
            <a:r>
              <a:rPr lang="hu-HU" dirty="0">
                <a:sym typeface="Symbol" panose="05050102010706020507" pitchFamily="18" charset="2"/>
              </a:rPr>
              <a:t>)</a:t>
            </a:r>
            <a:r>
              <a:rPr lang="hu-HU" dirty="0"/>
              <a:t> –öt kapunk.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80084BA-447F-4111-95F3-93A63EC7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4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444775D-5ADF-4DC3-AE93-D40ADAE5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9" y="1554703"/>
            <a:ext cx="4752975" cy="41910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4637522-D408-4C39-85CA-2623B1C0E0E2}"/>
              </a:ext>
            </a:extLst>
          </p:cNvPr>
          <p:cNvSpPr txBox="1"/>
          <p:nvPr/>
        </p:nvSpPr>
        <p:spPr>
          <a:xfrm>
            <a:off x="1038688" y="5870500"/>
            <a:ext cx="33380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1600" i="1" dirty="0"/>
              <a:t>Első változat, nem a jegyzetben szereplő!</a:t>
            </a:r>
          </a:p>
        </p:txBody>
      </p:sp>
    </p:spTree>
    <p:extLst>
      <p:ext uri="{BB962C8B-B14F-4D97-AF65-F5344CB8AC3E}">
        <p14:creationId xmlns:p14="http://schemas.microsoft.com/office/powerpoint/2010/main" val="317050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08D7BA-9285-4D6A-A49E-B425A373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57561"/>
          </a:xfrm>
        </p:spPr>
        <p:txBody>
          <a:bodyPr>
            <a:normAutofit fontScale="90000"/>
          </a:bodyPr>
          <a:lstStyle/>
          <a:p>
            <a:r>
              <a:rPr lang="hu-HU" sz="2800" dirty="0"/>
              <a:t>A sor alapú Bellman-Ford algoritmus, </a:t>
            </a:r>
            <a:br>
              <a:rPr lang="hu-HU" sz="2800" dirty="0"/>
            </a:br>
            <a:r>
              <a:rPr lang="hu-HU" sz="2800" dirty="0"/>
              <a:t>hatékonyabbá teszi ezt az első változatot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3F4130-E94C-4B04-B414-2370CB3F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2613"/>
            <a:ext cx="6197219" cy="4338587"/>
          </a:xfrm>
        </p:spPr>
        <p:txBody>
          <a:bodyPr/>
          <a:lstStyle/>
          <a:p>
            <a:r>
              <a:rPr lang="hu-HU" dirty="0"/>
              <a:t>Az algoritmust hatékonyabbá tehetjük, ha a belső ciklus nem vizsgálja meg a gráf összes élét!</a:t>
            </a:r>
          </a:p>
          <a:p>
            <a:r>
              <a:rPr lang="hu-HU" dirty="0"/>
              <a:t>Elegendő azoknál a csúcsoknál vizsgálni az éleket, amelyekhez az előző menetben javító élt találtunk.</a:t>
            </a:r>
          </a:p>
          <a:p>
            <a:r>
              <a:rPr lang="hu-HU" dirty="0"/>
              <a:t>Azokat a csúcsokat, amelyeknek egy menetben csökken a d() értéke (ez egy meneten belül akár többször is előfordulhat), berakjuk egy sorba.</a:t>
            </a:r>
          </a:p>
          <a:p>
            <a:r>
              <a:rPr lang="hu-HU" dirty="0"/>
              <a:t>A következő menetben csak a sorban lévő csúcsokkal végzünk közelítést.</a:t>
            </a:r>
          </a:p>
          <a:p>
            <a:r>
              <a:rPr lang="hu-HU" dirty="0"/>
              <a:t>Egy segéd tömb szolgál arra, hogy jelezze, mely csúcsok vannak épp a sorban, hogy azokat nehogy ismételten berakjuk. 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8A4F373-F869-4F14-B586-FD2B90F3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5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4A849F3-B65A-4FD1-BB3D-649070AA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14" y="1520193"/>
            <a:ext cx="3686175" cy="42100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E1C148E-B1F0-4DFB-AE77-3E51B3169B6D}"/>
              </a:ext>
            </a:extLst>
          </p:cNvPr>
          <p:cNvSpPr txBox="1"/>
          <p:nvPr/>
        </p:nvSpPr>
        <p:spPr>
          <a:xfrm>
            <a:off x="7111014" y="5852291"/>
            <a:ext cx="33380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1600" i="1" dirty="0"/>
              <a:t>Első változat, nem a jegyzetben szereplő!</a:t>
            </a:r>
          </a:p>
        </p:txBody>
      </p:sp>
    </p:spTree>
    <p:extLst>
      <p:ext uri="{BB962C8B-B14F-4D97-AF65-F5344CB8AC3E}">
        <p14:creationId xmlns:p14="http://schemas.microsoft.com/office/powerpoint/2010/main" val="4837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30F832-99DF-4D95-ACB3-73BD0980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62152"/>
          </a:xfrm>
        </p:spPr>
        <p:txBody>
          <a:bodyPr>
            <a:normAutofit/>
          </a:bodyPr>
          <a:lstStyle/>
          <a:p>
            <a:r>
              <a:rPr lang="hu-HU" sz="2800" dirty="0"/>
              <a:t>Sor alapú Bellman-Ford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C75F0F-1E01-45DD-969C-2DB46FA1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289" y="1389887"/>
            <a:ext cx="4877267" cy="4401313"/>
          </a:xfrm>
        </p:spPr>
        <p:txBody>
          <a:bodyPr/>
          <a:lstStyle/>
          <a:p>
            <a:r>
              <a:rPr lang="hu-HU" dirty="0"/>
              <a:t>A csúcsok </a:t>
            </a:r>
            <a:r>
              <a:rPr lang="hu-HU" dirty="0" err="1"/>
              <a:t>inQ</a:t>
            </a:r>
            <a:r>
              <a:rPr lang="hu-HU" dirty="0"/>
              <a:t>() címkéje jelzi, hogy a csúcs éppen a sorban van vagy nincs.</a:t>
            </a:r>
          </a:p>
          <a:p>
            <a:r>
              <a:rPr lang="hu-HU" dirty="0"/>
              <a:t>A csúcsok e() címkéje tartja nyilván, hogy hány élt tartalmaz a csúcshoz vezető minimális költségű út.</a:t>
            </a:r>
          </a:p>
          <a:p>
            <a:pPr lvl="1"/>
            <a:r>
              <a:rPr lang="hu-HU" dirty="0"/>
              <a:t>Amíg ez kisebb, mint </a:t>
            </a:r>
            <a:r>
              <a:rPr lang="hu-HU" i="1" dirty="0"/>
              <a:t>n</a:t>
            </a:r>
            <a:r>
              <a:rPr lang="hu-HU" dirty="0"/>
              <a:t>, addig nincs baj.</a:t>
            </a:r>
          </a:p>
          <a:p>
            <a:pPr lvl="1"/>
            <a:r>
              <a:rPr lang="hu-HU" dirty="0"/>
              <a:t>Ha eléri az </a:t>
            </a:r>
            <a:r>
              <a:rPr lang="hu-HU" i="1" dirty="0"/>
              <a:t>n</a:t>
            </a:r>
            <a:r>
              <a:rPr lang="hu-HU" dirty="0"/>
              <a:t>-</a:t>
            </a:r>
            <a:r>
              <a:rPr lang="hu-HU" dirty="0" err="1"/>
              <a:t>et</a:t>
            </a:r>
            <a:r>
              <a:rPr lang="hu-HU" dirty="0"/>
              <a:t>, akkor negatív kört találtunk a gráfban.</a:t>
            </a:r>
          </a:p>
          <a:p>
            <a:pPr lvl="1"/>
            <a:r>
              <a:rPr lang="hu-HU" dirty="0"/>
              <a:t>Ekkor egy segéd eljárással a negatív kör egy csúcsa felderíthető.</a:t>
            </a:r>
          </a:p>
          <a:p>
            <a:r>
              <a:rPr lang="hu-HU" dirty="0"/>
              <a:t>Műveletigény: MT(</a:t>
            </a:r>
            <a:r>
              <a:rPr lang="hu-HU" dirty="0" err="1"/>
              <a:t>n,m</a:t>
            </a:r>
            <a:r>
              <a:rPr lang="hu-HU" dirty="0"/>
              <a:t>) = O(n*m)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820A66-F471-4EEE-AC0A-9C17C8F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6</a:t>
            </a:fld>
            <a:endParaRPr lang="hu-HU" dirty="0"/>
          </a:p>
        </p:txBody>
      </p:sp>
      <p:pic>
        <p:nvPicPr>
          <p:cNvPr id="5" name="Tartalom helye 5">
            <a:extLst>
              <a:ext uri="{FF2B5EF4-FFF2-40B4-BE49-F238E27FC236}">
                <a16:creationId xmlns:a16="http://schemas.microsoft.com/office/drawing/2014/main" id="{CB1D27DC-5E4A-491F-8322-42F49694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4" y="1481960"/>
            <a:ext cx="5484503" cy="44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4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74CC00-4972-41E9-BAB6-F8C3E8C3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7934"/>
            <a:ext cx="10353762" cy="487363"/>
          </a:xfrm>
        </p:spPr>
        <p:txBody>
          <a:bodyPr>
            <a:normAutofit fontScale="90000"/>
          </a:bodyPr>
          <a:lstStyle/>
          <a:p>
            <a:r>
              <a:rPr lang="hu-HU" sz="2800"/>
              <a:t>Sor alapú Bellman-Ford algoritmus, negatív kör</a:t>
            </a:r>
            <a:endParaRPr lang="hu-HU" sz="2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D1C427-2BD8-47D8-B6E4-CCBCAE69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778EA8-6962-4B2B-9D2D-5A5BB541366A}" type="slidenum">
              <a:rPr lang="hu-HU" smtClean="0"/>
              <a:pPr>
                <a:spcAft>
                  <a:spcPts val="600"/>
                </a:spcAft>
              </a:pPr>
              <a:t>7</a:t>
            </a:fld>
            <a:endParaRPr lang="hu-HU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815ABFC9-8330-422E-847A-28EBCCCA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166" y="875297"/>
            <a:ext cx="5491889" cy="4058751"/>
          </a:xfrm>
        </p:spPr>
        <p:txBody>
          <a:bodyPr/>
          <a:lstStyle/>
          <a:p>
            <a:r>
              <a:rPr lang="hu-HU"/>
              <a:t>A negatív összköltségű kör egy csúcsát megkereső segéd eljárás.</a:t>
            </a:r>
          </a:p>
          <a:p>
            <a:r>
              <a:rPr lang="hu-HU"/>
              <a:t>Egy olyan csúcsból visszafelé haladva, melynek csökkent a d() címkéje, és a hozzá vezető út hossza n, visszafelé lépkedve a szülőkön, megtalálhatjuk a kör egy csúcsát.</a:t>
            </a:r>
          </a:p>
          <a:p>
            <a:r>
              <a:rPr lang="hu-HU"/>
              <a:t>Ha közben egy verembe rakjuk a csúcsokat, a kört a veremből ki is tudjuk írni!</a:t>
            </a: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642DB108-183A-42EA-8D13-38247F1E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1320393"/>
            <a:ext cx="4943146" cy="223757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A6CBC51-EA04-4BD7-A824-1E3335A56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19" y="3801492"/>
            <a:ext cx="7536760" cy="23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5B10AD-19D9-4BAE-A89D-E247A72B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14400"/>
          </a:xfrm>
        </p:spPr>
        <p:txBody>
          <a:bodyPr>
            <a:normAutofit/>
          </a:bodyPr>
          <a:lstStyle/>
          <a:p>
            <a:r>
              <a:rPr lang="hu-HU" sz="2800" dirty="0"/>
              <a:t>Gyakorlati tapasztalat a futási idővel kapcsolatosan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D114D08-C5C1-493B-93EF-AD3C2ABC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8</a:t>
            </a:fld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4B71C2B6-A7BB-4A29-A6F4-D5FE7B38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18" y="4938828"/>
            <a:ext cx="7486650" cy="809625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144F911D-1D69-47F4-B032-F9A1BC810DCD}"/>
              </a:ext>
            </a:extLst>
          </p:cNvPr>
          <p:cNvSpPr txBox="1"/>
          <p:nvPr/>
        </p:nvSpPr>
        <p:spPr>
          <a:xfrm>
            <a:off x="8912773" y="2077252"/>
            <a:ext cx="2610465" cy="341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pedig azt jelenti, hogy ritka gráfokon, pozitív élsúly esetén is érdemesebb ezt az algoritmust használni, mint a </a:t>
            </a:r>
            <a:r>
              <a:rPr lang="hu-HU" dirty="0" err="1"/>
              <a:t>Dijkstra</a:t>
            </a:r>
            <a:r>
              <a:rPr lang="hu-HU" dirty="0"/>
              <a:t> algoritmust.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Élek számának becslése a kísérletben:</a:t>
            </a:r>
            <a:br>
              <a:rPr lang="hu-HU" dirty="0"/>
            </a:br>
            <a:r>
              <a:rPr lang="hu-HU" dirty="0"/>
              <a:t>m </a:t>
            </a:r>
            <a:r>
              <a:rPr lang="hu-HU" dirty="0">
                <a:sym typeface="Symbol" panose="05050102010706020507" pitchFamily="18" charset="2"/>
              </a:rPr>
              <a:t> k*n, k4, előre adott konstans.</a:t>
            </a:r>
            <a:endParaRPr lang="hu-HU" dirty="0"/>
          </a:p>
          <a:p>
            <a:endParaRPr lang="hu-HU" dirty="0"/>
          </a:p>
        </p:txBody>
      </p:sp>
      <p:sp>
        <p:nvSpPr>
          <p:cNvPr id="19" name="Tartalom helye 18">
            <a:extLst>
              <a:ext uri="{FF2B5EF4-FFF2-40B4-BE49-F238E27FC236}">
                <a16:creationId xmlns:a16="http://schemas.microsoft.com/office/drawing/2014/main" id="{B9BF36C0-E1DD-405D-B585-03C4F2C2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06" y="1514359"/>
            <a:ext cx="8598067" cy="4058751"/>
          </a:xfrm>
        </p:spPr>
        <p:txBody>
          <a:bodyPr>
            <a:normAutofit/>
          </a:bodyPr>
          <a:lstStyle/>
          <a:p>
            <a:r>
              <a:rPr lang="hu-HU" dirty="0"/>
              <a:t>Idézet a jegyzetből:</a:t>
            </a:r>
          </a:p>
          <a:p>
            <a:r>
              <a:rPr lang="hu-HU" i="1" dirty="0"/>
              <a:t>Az elméleti műveletigény becslés [6] meglehetősen rossz hatékonyságot sugall.</a:t>
            </a:r>
          </a:p>
          <a:p>
            <a:r>
              <a:rPr lang="hu-HU" i="1" dirty="0"/>
              <a:t>Gyakorlati tesztek </a:t>
            </a:r>
            <a:r>
              <a:rPr lang="hu-HU" i="1" dirty="0" err="1"/>
              <a:t>pozitítív</a:t>
            </a:r>
            <a:r>
              <a:rPr lang="hu-HU" i="1" dirty="0"/>
              <a:t> élsúlyú, véletlenszerűen generált, nagyméretű, s-</a:t>
            </a:r>
            <a:r>
              <a:rPr lang="hu-HU" i="1" dirty="0" err="1"/>
              <a:t>ből</a:t>
            </a:r>
            <a:r>
              <a:rPr lang="hu-HU" i="1" dirty="0"/>
              <a:t> összefüggő ritka gráfokra (m </a:t>
            </a:r>
            <a:r>
              <a:rPr lang="hu-HU" i="1" dirty="0">
                <a:sym typeface="Symbol" panose="05050102010706020507" pitchFamily="18" charset="2"/>
              </a:rPr>
              <a:t></a:t>
            </a:r>
            <a:r>
              <a:rPr lang="hu-HU" i="1" dirty="0"/>
              <a:t> O(n)) statisztikusan </a:t>
            </a:r>
            <a:r>
              <a:rPr lang="hu-HU" i="1" dirty="0">
                <a:sym typeface="Symbol" panose="05050102010706020507" pitchFamily="18" charset="2"/>
              </a:rPr>
              <a:t></a:t>
            </a:r>
            <a:r>
              <a:rPr lang="hu-HU" i="1" dirty="0"/>
              <a:t>(n) átlagos műveletigényt adtak, szomszédossági listás gráfábrázolás esetén. </a:t>
            </a:r>
          </a:p>
          <a:p>
            <a:r>
              <a:rPr lang="hu-HU" i="1" dirty="0"/>
              <a:t>Ez viszont aszimptotikusan az elméleti minimummal egyezik. A hálózatok jelentős része nagyméretű, ritka gráffal modellezhető. Nem véletlen, hogy hálózatokon való útkeresésnél alkalmazzák is ezt a viszonylag egyszerű, de általános algoritmust.</a:t>
            </a:r>
          </a:p>
        </p:txBody>
      </p:sp>
    </p:spTree>
    <p:extLst>
      <p:ext uri="{BB962C8B-B14F-4D97-AF65-F5344CB8AC3E}">
        <p14:creationId xmlns:p14="http://schemas.microsoft.com/office/powerpoint/2010/main" val="236552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796728-5C33-49F9-84B4-9F1AA3DE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40828"/>
          </a:xfrm>
        </p:spPr>
        <p:txBody>
          <a:bodyPr>
            <a:normAutofit/>
          </a:bodyPr>
          <a:lstStyle/>
          <a:p>
            <a:r>
              <a:rPr lang="hu-HU" sz="2800" dirty="0"/>
              <a:t>Bellman-Ford algoritmus lejátszása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57A067-452F-4C31-8FBF-513B77C1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931474" cy="4058751"/>
          </a:xfrm>
        </p:spPr>
        <p:txBody>
          <a:bodyPr/>
          <a:lstStyle/>
          <a:p>
            <a:r>
              <a:rPr lang="hu-HU" dirty="0"/>
              <a:t>Szemléltessük az algoritmus működését, az itt látható gráfon,</a:t>
            </a:r>
          </a:p>
          <a:p>
            <a:r>
              <a:rPr lang="hu-HU" dirty="0"/>
              <a:t>Majd oldjuk meg a gyakorló feladatot.</a:t>
            </a:r>
          </a:p>
          <a:p>
            <a:r>
              <a:rPr lang="hu-HU" dirty="0"/>
              <a:t>BF_peldak.xlsx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948CCC-B0DB-4500-9456-01319A5C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9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44B4A3E-F813-404E-80E1-F6E04DB38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76" y="1732449"/>
            <a:ext cx="3486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07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57CB792BC3953479F2173418FC4537A" ma:contentTypeVersion="2" ma:contentTypeDescription="Új dokumentum létrehozása." ma:contentTypeScope="" ma:versionID="02125c509f094352b09e13382d792e23">
  <xsd:schema xmlns:xsd="http://www.w3.org/2001/XMLSchema" xmlns:xs="http://www.w3.org/2001/XMLSchema" xmlns:p="http://schemas.microsoft.com/office/2006/metadata/properties" xmlns:ns2="858665df-9017-4b81-80d8-d30ba9b6e5ca" targetNamespace="http://schemas.microsoft.com/office/2006/metadata/properties" ma:root="true" ma:fieldsID="f8b0d3feebbf4ebd5b4c9d327fec03e0" ns2:_="">
    <xsd:import namespace="858665df-9017-4b81-80d8-d30ba9b6e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665df-9017-4b81-80d8-d30ba9b6e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9753CC-C7D1-42C1-B2F4-0336D06A98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4DBC37-880A-4893-A4C0-14642AE8BE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665df-9017-4b81-80d8-d30ba9b6e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952296-A399-4296-8AD4-E26CD88801A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1474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Calisto MT</vt:lpstr>
      <vt:lpstr>Wingdings 2</vt:lpstr>
      <vt:lpstr>Pala</vt:lpstr>
      <vt:lpstr>Algoritmusok és adatszerkeztek II.</vt:lpstr>
      <vt:lpstr>Tartalom:  Legrövidebb utak egy forrásból 2. Legrövidebb utak minden csúcspárra  </vt:lpstr>
      <vt:lpstr>Bellman-Ford algoritmus első változat</vt:lpstr>
      <vt:lpstr>Az algoritmus, és műveletigénye</vt:lpstr>
      <vt:lpstr>A sor alapú Bellman-Ford algoritmus,  hatékonyabbá teszi ezt az első változatot</vt:lpstr>
      <vt:lpstr>Sor alapú Bellman-Ford algoritmus</vt:lpstr>
      <vt:lpstr>Sor alapú Bellman-Ford algoritmus, negatív kör</vt:lpstr>
      <vt:lpstr>Gyakorlati tapasztalat a futási idővel kapcsolatosan</vt:lpstr>
      <vt:lpstr>Bellman-Ford algoritmus lejátszása</vt:lpstr>
      <vt:lpstr>Az algoritmussal kapott megoldás,  és a működést szemléltető táblázat</vt:lpstr>
      <vt:lpstr>Negatív kör felfedezése</vt:lpstr>
      <vt:lpstr>PowerPoint Presentation</vt:lpstr>
      <vt:lpstr>Legrövidebb utak minden csúcspárra</vt:lpstr>
      <vt:lpstr>PowerPoint Presentation</vt:lpstr>
      <vt:lpstr>Floyd-Warshall algoritmus</vt:lpstr>
      <vt:lpstr>Floyd-Warshall algoritmus</vt:lpstr>
      <vt:lpstr>Floyd-Warshall algoritmus</vt:lpstr>
      <vt:lpstr>Floyd-Warshall algoritmus</vt:lpstr>
      <vt:lpstr>Floyd-Warshall algoritmus</vt:lpstr>
      <vt:lpstr>Floyd-Warshall algoritmus</vt:lpstr>
      <vt:lpstr>Floyd-Warshall algoritmus lejátszása</vt:lpstr>
      <vt:lpstr>Floyd-Warshall algoritmus lejátszása</vt:lpstr>
      <vt:lpstr>Önálló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és adatszerkeztek II.</dc:title>
  <dc:creator>Veszprémi Anna</dc:creator>
  <cp:lastModifiedBy>Varga</cp:lastModifiedBy>
  <cp:revision>53</cp:revision>
  <dcterms:created xsi:type="dcterms:W3CDTF">2020-11-25T03:34:07Z</dcterms:created>
  <dcterms:modified xsi:type="dcterms:W3CDTF">2022-11-10T12:01:36Z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