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16" r:id="rId1"/>
  </p:sldMasterIdLst>
  <p:sldIdLst>
    <p:sldId id="268" r:id="rId2"/>
    <p:sldId id="272" r:id="rId3"/>
    <p:sldId id="274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8" r:id="rId18"/>
    <p:sldId id="287" r:id="rId19"/>
    <p:sldId id="289" r:id="rId20"/>
    <p:sldId id="290" r:id="rId21"/>
    <p:sldId id="291" r:id="rId22"/>
    <p:sldId id="292" r:id="rId23"/>
    <p:sldId id="293" r:id="rId2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805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204E-5E26-4F88-9536-3CB688B65172}" type="datetime1">
              <a:rPr lang="hu-HU" smtClean="0"/>
              <a:t>2020. 12. 03.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269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3BD0-8E26-4590-AB2A-18CA4E1E89BC}" type="datetime1">
              <a:rPr lang="hu-HU" smtClean="0"/>
              <a:t>2020. 12. 03.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897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0A54082-B547-438C-B4FF-D5C54D019536}" type="datetime1">
              <a:rPr lang="hu-HU" smtClean="0"/>
              <a:t>2020. 12. 03.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778EA8-6962-4B2B-9D2D-5A5BB541366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903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18" r:id="rId1"/>
    <p:sldLayoutId id="2147484617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875EEB-9EDE-4369-9F68-68B5F7425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965199"/>
            <a:ext cx="6075552" cy="4918075"/>
          </a:xfrm>
        </p:spPr>
        <p:txBody>
          <a:bodyPr anchor="ctr">
            <a:normAutofit/>
          </a:bodyPr>
          <a:lstStyle/>
          <a:p>
            <a:pPr algn="r"/>
            <a:r>
              <a:rPr lang="hu-HU" sz="5400" dirty="0"/>
              <a:t>Algoritmusok és adatszerkeztek II.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6F8403-F45B-4245-BD76-3C601B9D8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1121" y="965199"/>
            <a:ext cx="2950765" cy="4918075"/>
          </a:xfrm>
        </p:spPr>
        <p:txBody>
          <a:bodyPr anchor="ctr">
            <a:normAutofit/>
          </a:bodyPr>
          <a:lstStyle/>
          <a:p>
            <a:pPr algn="l"/>
            <a:r>
              <a:rPr lang="hu-HU" dirty="0"/>
              <a:t>12. gyakorlat</a:t>
            </a:r>
          </a:p>
          <a:p>
            <a:pPr algn="l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85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ACE883-B3AA-4AC2-8EA1-AB061083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83172"/>
          </a:xfrm>
        </p:spPr>
        <p:txBody>
          <a:bodyPr>
            <a:normAutofit/>
          </a:bodyPr>
          <a:lstStyle/>
          <a:p>
            <a:r>
              <a:rPr lang="hu-HU" sz="2800" dirty="0" err="1"/>
              <a:t>Brute</a:t>
            </a:r>
            <a:r>
              <a:rPr lang="hu-HU" sz="2800" dirty="0"/>
              <a:t> </a:t>
            </a:r>
            <a:r>
              <a:rPr lang="hu-HU" sz="2800" dirty="0" err="1"/>
              <a:t>Force</a:t>
            </a:r>
            <a:endParaRPr lang="hu-HU" sz="28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65150A-601C-431C-9BF9-177D04E13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60939"/>
            <a:ext cx="10353762" cy="4330262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Brute-Force</a:t>
            </a:r>
            <a:r>
              <a:rPr lang="hu-HU" dirty="0"/>
              <a:t> (nyers erő) algoritmus nem más, mint egy kiválogatásba ágyazott optimista eldöntés. </a:t>
            </a:r>
          </a:p>
          <a:p>
            <a:pPr lvl="1"/>
            <a:r>
              <a:rPr lang="hu-HU" dirty="0"/>
              <a:t>Az algoritmust szemléletesen úgy lehet elképzelni, mintha a mintát tartalmazó sablont tolnánk végig a szövegen, és balról jobbra ellenőrizzük, hogy a minta karakterei egyeznek-e a lefedett szöveg karaktereivel. </a:t>
            </a:r>
          </a:p>
          <a:p>
            <a:pPr lvl="1"/>
            <a:r>
              <a:rPr lang="hu-HU" dirty="0"/>
              <a:t>Amennyiben nem egyező karakterpárt találunk, a mintát eggyel jobbra toljuk a szövegen, és megint kezdjük a minta elejéről az összehasonlítást.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13CAAF8-7109-4D7A-B768-CF22AF1C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10</a:t>
            </a:fld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7246380-B5F9-4136-A7AD-AA7222BB44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642" y="4062883"/>
            <a:ext cx="3699511" cy="1820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E892B7D-0A2F-46B2-B069-45D44B7EDB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63" y="4089082"/>
            <a:ext cx="3057775" cy="1794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419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ACE883-B3AA-4AC2-8EA1-AB061083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83172"/>
          </a:xfrm>
        </p:spPr>
        <p:txBody>
          <a:bodyPr>
            <a:normAutofit/>
          </a:bodyPr>
          <a:lstStyle/>
          <a:p>
            <a:r>
              <a:rPr lang="hu-HU" sz="2800" dirty="0" err="1"/>
              <a:t>Brute</a:t>
            </a:r>
            <a:r>
              <a:rPr lang="hu-HU" sz="2800" dirty="0"/>
              <a:t> </a:t>
            </a:r>
            <a:r>
              <a:rPr lang="hu-HU" sz="2800" dirty="0" err="1"/>
              <a:t>Force</a:t>
            </a:r>
            <a:endParaRPr lang="hu-HU" sz="28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65150A-601C-431C-9BF9-177D04E13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60939"/>
            <a:ext cx="10353762" cy="4330262"/>
          </a:xfrm>
        </p:spPr>
        <p:txBody>
          <a:bodyPr>
            <a:normAutofit lnSpcReduction="10000"/>
          </a:bodyPr>
          <a:lstStyle/>
          <a:p>
            <a:r>
              <a:rPr lang="hu-HU" dirty="0"/>
              <a:t>Műveletigény:</a:t>
            </a:r>
          </a:p>
          <a:p>
            <a:pPr lvl="1"/>
            <a:r>
              <a:rPr lang="hu-HU" u="sng" dirty="0">
                <a:effectLst/>
              </a:rPr>
              <a:t>Legjobb eset:</a:t>
            </a:r>
            <a:r>
              <a:rPr lang="hu-HU" dirty="0">
                <a:effectLst/>
              </a:rPr>
              <a:t> A minta első karaktere nincs a szövegben.</a:t>
            </a:r>
            <a:br>
              <a:rPr lang="hu-HU" dirty="0">
                <a:effectLst/>
              </a:rPr>
            </a:br>
            <a:r>
              <a:rPr lang="hu-HU" dirty="0">
                <a:effectLst/>
              </a:rPr>
              <a:t>Ekkor </a:t>
            </a:r>
            <a:r>
              <a:rPr lang="hu-HU" i="1" dirty="0" err="1">
                <a:effectLst/>
              </a:rPr>
              <a:t>mÖ</a:t>
            </a:r>
            <a:r>
              <a:rPr lang="hu-HU" dirty="0">
                <a:effectLst/>
              </a:rPr>
              <a:t>(</a:t>
            </a:r>
            <a:r>
              <a:rPr lang="hu-HU" i="1" dirty="0" err="1">
                <a:effectLst/>
              </a:rPr>
              <a:t>n</a:t>
            </a:r>
            <a:r>
              <a:rPr lang="hu-HU" dirty="0" err="1">
                <a:effectLst/>
              </a:rPr>
              <a:t>,</a:t>
            </a:r>
            <a:r>
              <a:rPr lang="hu-HU" i="1" dirty="0" err="1">
                <a:effectLst/>
              </a:rPr>
              <a:t>m</a:t>
            </a:r>
            <a:r>
              <a:rPr lang="hu-HU" dirty="0">
                <a:effectLst/>
              </a:rPr>
              <a:t>) = </a:t>
            </a:r>
            <a:r>
              <a:rPr lang="hu-HU" i="1" dirty="0">
                <a:effectLst/>
              </a:rPr>
              <a:t>n</a:t>
            </a:r>
            <a:r>
              <a:rPr lang="hu-HU" dirty="0">
                <a:effectLst/>
              </a:rPr>
              <a:t> − </a:t>
            </a:r>
            <a:r>
              <a:rPr lang="hu-HU" i="1" dirty="0">
                <a:effectLst/>
              </a:rPr>
              <a:t>m</a:t>
            </a:r>
            <a:r>
              <a:rPr lang="hu-HU" dirty="0">
                <a:effectLst/>
              </a:rPr>
              <a:t> +1 </a:t>
            </a:r>
            <a:r>
              <a:rPr lang="hu-HU" dirty="0">
                <a:effectLst/>
                <a:sym typeface="Symbol" panose="05050102010706020507" pitchFamily="18" charset="2"/>
              </a:rPr>
              <a:t></a:t>
            </a:r>
            <a:r>
              <a:rPr lang="hu-HU" dirty="0">
                <a:effectLst/>
              </a:rPr>
              <a:t> Θ(</a:t>
            </a:r>
            <a:r>
              <a:rPr lang="hu-HU" i="1" dirty="0">
                <a:effectLst/>
              </a:rPr>
              <a:t>n</a:t>
            </a:r>
            <a:r>
              <a:rPr lang="hu-HU" dirty="0">
                <a:effectLst/>
              </a:rPr>
              <a:t>)</a:t>
            </a:r>
          </a:p>
          <a:p>
            <a:pPr lvl="1"/>
            <a:r>
              <a:rPr lang="hu-HU" u="sng" dirty="0">
                <a:effectLst/>
              </a:rPr>
              <a:t>Legrosszabb eset:</a:t>
            </a:r>
            <a:r>
              <a:rPr lang="hu-HU" dirty="0">
                <a:effectLst/>
              </a:rPr>
              <a:t> A minta minden eltolásnál csak a minta utolsó karakterénél romlik el az illeszkedés. Ekkor MÖ(</a:t>
            </a:r>
            <a:r>
              <a:rPr lang="hu-HU" dirty="0" err="1">
                <a:effectLst/>
              </a:rPr>
              <a:t>n,m</a:t>
            </a:r>
            <a:r>
              <a:rPr lang="hu-HU" dirty="0">
                <a:effectLst/>
              </a:rPr>
              <a:t>) = (n − m + 1)* m </a:t>
            </a:r>
            <a:r>
              <a:rPr lang="hu-HU" dirty="0">
                <a:effectLst/>
                <a:sym typeface="Symbol" panose="05050102010706020507" pitchFamily="18" charset="2"/>
              </a:rPr>
              <a:t></a:t>
            </a:r>
            <a:r>
              <a:rPr lang="az-Cyrl-AZ" dirty="0">
                <a:effectLst/>
              </a:rPr>
              <a:t> </a:t>
            </a:r>
            <a:r>
              <a:rPr lang="el-GR" dirty="0">
                <a:effectLst/>
              </a:rPr>
              <a:t>Θ(</a:t>
            </a:r>
            <a:r>
              <a:rPr lang="hu-HU" dirty="0">
                <a:effectLst/>
              </a:rPr>
              <a:t>n*m)</a:t>
            </a:r>
          </a:p>
          <a:p>
            <a:pPr lvl="1"/>
            <a:endParaRPr lang="hu-HU" dirty="0">
              <a:effectLst/>
            </a:endParaRPr>
          </a:p>
          <a:p>
            <a:pPr lvl="1"/>
            <a:endParaRPr lang="hu-HU" dirty="0">
              <a:effectLst/>
            </a:endParaRPr>
          </a:p>
          <a:p>
            <a:pPr lvl="1"/>
            <a:endParaRPr lang="hu-HU" dirty="0">
              <a:effectLst/>
            </a:endParaRPr>
          </a:p>
          <a:p>
            <a:pPr lvl="1"/>
            <a:endParaRPr lang="hu-HU" dirty="0">
              <a:effectLst/>
            </a:endParaRPr>
          </a:p>
          <a:p>
            <a:r>
              <a:rPr lang="hu-HU" dirty="0">
                <a:effectLst/>
              </a:rPr>
              <a:t>Szekvenciális sorozatokra, fájlokra való alkalmazhatóság: </a:t>
            </a:r>
          </a:p>
          <a:p>
            <a:pPr lvl="1"/>
            <a:r>
              <a:rPr lang="hu-HU" dirty="0">
                <a:effectLst/>
              </a:rPr>
              <a:t>A szövegben „ugrálunk”, ezért az olyan adatszerkezeteknél ahol nem megengedett az indexelés, szükség van puffer használatára.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13CAAF8-7109-4D7A-B768-CF22AF1C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11</a:t>
            </a:fld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62DF580-40E2-4926-87B7-F6DBBC1BA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964" y="3203030"/>
            <a:ext cx="6134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7F29D6-7E7F-4018-91D6-B6E4A9FA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202" y="446912"/>
            <a:ext cx="10353762" cy="620110"/>
          </a:xfrm>
        </p:spPr>
        <p:txBody>
          <a:bodyPr>
            <a:normAutofit/>
          </a:bodyPr>
          <a:lstStyle/>
          <a:p>
            <a:r>
              <a:rPr lang="hu-HU" sz="2800" dirty="0"/>
              <a:t>KMP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5A1B09-7358-464D-8A7A-F1E567252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8690"/>
            <a:ext cx="10353762" cy="5276193"/>
          </a:xfrm>
        </p:spPr>
        <p:txBody>
          <a:bodyPr>
            <a:normAutofit fontScale="92500" lnSpcReduction="10000"/>
          </a:bodyPr>
          <a:lstStyle/>
          <a:p>
            <a:r>
              <a:rPr lang="hu-HU" dirty="0" err="1"/>
              <a:t>Knuth</a:t>
            </a:r>
            <a:r>
              <a:rPr lang="hu-HU" dirty="0"/>
              <a:t>-Morris-</a:t>
            </a:r>
            <a:r>
              <a:rPr lang="hu-HU" dirty="0" err="1"/>
              <a:t>Pratt</a:t>
            </a:r>
            <a:r>
              <a:rPr lang="hu-HU" dirty="0"/>
              <a:t> algoritmus</a:t>
            </a:r>
          </a:p>
          <a:p>
            <a:r>
              <a:rPr lang="hu-HU" dirty="0"/>
              <a:t>Az ötlet: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 KMP algoritmusnál nem szükséges minden esetben a minta elejéről kezdeni az illeszkedés vizsgálatát (a vizsgált betű indexe vagy ugyanaz marad, vagy egyet jobbra lép).</a:t>
            </a:r>
          </a:p>
          <a:p>
            <a:r>
              <a:rPr lang="hu-HU" dirty="0"/>
              <a:t>Amennyiben a mintát úgy „toljuk el” a szöveg alatt, hogy a minta kezdőszelete (prefixe) egy valódi végszeletnél (</a:t>
            </a:r>
            <a:r>
              <a:rPr lang="hu-HU" dirty="0" err="1"/>
              <a:t>szuffix</a:t>
            </a:r>
            <a:r>
              <a:rPr lang="hu-HU" dirty="0"/>
              <a:t>) </a:t>
            </a:r>
            <a:r>
              <a:rPr lang="hu-HU" dirty="0" err="1"/>
              <a:t>kezdődjön</a:t>
            </a:r>
            <a:r>
              <a:rPr lang="hu-HU" dirty="0"/>
              <a:t>, azaz a prefix a </a:t>
            </a:r>
            <a:r>
              <a:rPr lang="hu-HU" dirty="0" err="1"/>
              <a:t>szuffixel</a:t>
            </a:r>
            <a:r>
              <a:rPr lang="hu-HU" dirty="0"/>
              <a:t> kerüljön fedésbe, a prefixet már nem kell újra vizsgálni. </a:t>
            </a:r>
          </a:p>
          <a:p>
            <a:r>
              <a:rPr lang="hu-HU" dirty="0"/>
              <a:t>Ehhez a minta előfeldolgozására van szükség.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788CDF8-A855-4095-9972-8092CC58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12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5B81DA1-892C-4416-BED7-9D5478ACB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916" y="1668806"/>
            <a:ext cx="7068153" cy="255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7F29D6-7E7F-4018-91D6-B6E4A9FA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20110"/>
          </a:xfrm>
        </p:spPr>
        <p:txBody>
          <a:bodyPr>
            <a:normAutofit/>
          </a:bodyPr>
          <a:lstStyle/>
          <a:p>
            <a:r>
              <a:rPr lang="hu-HU" sz="2800" dirty="0"/>
              <a:t>KMP, a minta előfeldolgozása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5A1B09-7358-464D-8A7A-F1E567252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779" y="1387367"/>
            <a:ext cx="5013435" cy="4403834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Az előfeldolgozás során definiálunk egy </a:t>
            </a:r>
            <a:r>
              <a:rPr lang="hu-HU" dirty="0" err="1"/>
              <a:t>next</a:t>
            </a:r>
            <a:r>
              <a:rPr lang="hu-HU" dirty="0"/>
              <a:t> függvényt, amely megadja a minta egyes kezdőrészleteire a leghosszabb egymással egyező prefix-</a:t>
            </a:r>
            <a:r>
              <a:rPr lang="hu-HU" dirty="0" err="1"/>
              <a:t>szuffix</a:t>
            </a:r>
            <a:r>
              <a:rPr lang="hu-HU" dirty="0"/>
              <a:t> párok hosszát. </a:t>
            </a:r>
          </a:p>
          <a:p>
            <a:r>
              <a:rPr lang="hu-HU" dirty="0"/>
              <a:t>Ezt felhasználva tudjuk megadni a minta eltolásának mértékét, ha az illeszkedés elromlik.</a:t>
            </a:r>
          </a:p>
          <a:p>
            <a:r>
              <a:rPr lang="hu-HU" dirty="0"/>
              <a:t>Fontos tulajdonságok:</a:t>
            </a:r>
          </a:p>
          <a:p>
            <a:pPr lvl="1"/>
            <a:r>
              <a:rPr lang="hu-HU" dirty="0" err="1"/>
              <a:t>next</a:t>
            </a:r>
            <a:r>
              <a:rPr lang="hu-HU" dirty="0"/>
              <a:t>(j) </a:t>
            </a:r>
            <a:r>
              <a:rPr lang="hu-HU" dirty="0">
                <a:sym typeface="Symbol" panose="05050102010706020507" pitchFamily="18" charset="2"/>
              </a:rPr>
              <a:t> 0..j-1,  j   1..m</a:t>
            </a:r>
          </a:p>
          <a:p>
            <a:pPr lvl="1"/>
            <a:r>
              <a:rPr lang="en-US" dirty="0"/>
              <a:t>next(j + 1)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/>
              <a:t> next(j) + 1 (j</a:t>
            </a:r>
            <a:r>
              <a:rPr lang="hu-HU" dirty="0">
                <a:sym typeface="Symbol" panose="05050102010706020507" pitchFamily="18" charset="2"/>
              </a:rPr>
              <a:t>   1..m-1), azaz </a:t>
            </a:r>
            <a:r>
              <a:rPr lang="hu-HU" dirty="0" err="1">
                <a:sym typeface="Symbol" panose="05050102010706020507" pitchFamily="18" charset="2"/>
              </a:rPr>
              <a:t>next</a:t>
            </a:r>
            <a:r>
              <a:rPr lang="hu-HU" dirty="0">
                <a:sym typeface="Symbol" panose="05050102010706020507" pitchFamily="18" charset="2"/>
              </a:rPr>
              <a:t> függvény maximum egyesével növekszik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788CDF8-A855-4095-9972-8092CC58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13</a:t>
            </a:fld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85DF55A-C060-4F74-A03B-A26664605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22" y="1387367"/>
            <a:ext cx="5413433" cy="479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8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54EB25-7513-4A7B-82AE-23DABA1F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760" y="780884"/>
            <a:ext cx="4509543" cy="1533935"/>
          </a:xfrm>
        </p:spPr>
        <p:txBody>
          <a:bodyPr>
            <a:normAutofit/>
          </a:bodyPr>
          <a:lstStyle/>
          <a:p>
            <a:r>
              <a:rPr lang="hu-HU" sz="2800" dirty="0"/>
              <a:t>KMP, az algoritmus működése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107434C-D5F0-4DE9-9BC6-A3FBF735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14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F46E3D2-1D56-44F3-B33E-7FBD563B7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676" y="781460"/>
            <a:ext cx="2533650" cy="136207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F113326C-8566-4738-8DE1-20AA2D92B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26" y="2314819"/>
            <a:ext cx="10015370" cy="385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83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92C27F-AB74-42C7-96A3-92FA6665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18" y="960952"/>
            <a:ext cx="4267805" cy="1545021"/>
          </a:xfrm>
        </p:spPr>
        <p:txBody>
          <a:bodyPr>
            <a:normAutofit/>
          </a:bodyPr>
          <a:lstStyle/>
          <a:p>
            <a:r>
              <a:rPr lang="hu-HU" sz="2800" dirty="0"/>
              <a:t>KMP algoritmus </a:t>
            </a:r>
            <a:r>
              <a:rPr lang="hu-HU" sz="2800" dirty="0" err="1"/>
              <a:t>struktogramja</a:t>
            </a:r>
            <a:r>
              <a:rPr lang="hu-HU" sz="2800" dirty="0"/>
              <a:t> és műveletigénye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C731AEBE-B97E-490C-A2ED-8A9A6CF7D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568" y="3320830"/>
            <a:ext cx="6162675" cy="3114675"/>
          </a:xfr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AE3380A-BEF2-43F6-92A2-A4CAE333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15</a:t>
            </a:fld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9CD21F8-52BA-4954-A45C-F6EB06FE0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514" y="1161712"/>
            <a:ext cx="5182486" cy="193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891FB6-EDD1-4FE9-99E8-96B20D96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46234"/>
          </a:xfrm>
        </p:spPr>
        <p:txBody>
          <a:bodyPr>
            <a:normAutofit/>
          </a:bodyPr>
          <a:lstStyle/>
          <a:p>
            <a:r>
              <a:rPr lang="hu-HU" sz="2800" dirty="0"/>
              <a:t>KMP, </a:t>
            </a:r>
            <a:r>
              <a:rPr lang="hu-HU" sz="2800" dirty="0" err="1"/>
              <a:t>init</a:t>
            </a:r>
            <a:r>
              <a:rPr lang="hu-HU" sz="2800" dirty="0"/>
              <a:t>(</a:t>
            </a:r>
            <a:r>
              <a:rPr lang="hu-HU" sz="2800" dirty="0" err="1"/>
              <a:t>next,P</a:t>
            </a:r>
            <a:r>
              <a:rPr lang="hu-HU" sz="2800" dirty="0"/>
              <a:t>) működése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9395EBE6-97B2-4582-9511-8215EEE33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470" y="1690926"/>
            <a:ext cx="4661676" cy="2558360"/>
          </a:xfr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72A1A49-B8CA-4FD4-9772-4FD34D1B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16</a:t>
            </a:fld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06ADCF8E-076D-438E-8575-1322603CD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425" y="1690926"/>
            <a:ext cx="6375105" cy="3533447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F089B887-E7AD-409E-9A42-9E3B507A94BB}"/>
              </a:ext>
            </a:extLst>
          </p:cNvPr>
          <p:cNvSpPr txBox="1"/>
          <p:nvPr/>
        </p:nvSpPr>
        <p:spPr>
          <a:xfrm>
            <a:off x="1177159" y="4698124"/>
            <a:ext cx="279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init</a:t>
            </a:r>
            <a:r>
              <a:rPr lang="hu-HU" dirty="0"/>
              <a:t> műveletigény: </a:t>
            </a:r>
            <a:r>
              <a:rPr lang="hu-HU" dirty="0">
                <a:sym typeface="Symbol" panose="05050102010706020507" pitchFamily="18" charset="2"/>
              </a:rPr>
              <a:t>(m)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5474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609E7B-425F-4FBF-9B24-329AF3CFB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88579"/>
          </a:xfrm>
        </p:spPr>
        <p:txBody>
          <a:bodyPr>
            <a:normAutofit fontScale="90000"/>
          </a:bodyPr>
          <a:lstStyle/>
          <a:p>
            <a:r>
              <a:rPr lang="hu-HU" dirty="0"/>
              <a:t>KMP hatékonyság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EF51CB-5A5A-478C-AC7A-493FDAFF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75" y="1732450"/>
            <a:ext cx="5907281" cy="3291496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Az </a:t>
            </a:r>
            <a:r>
              <a:rPr lang="hu-HU" dirty="0" err="1"/>
              <a:t>init</a:t>
            </a:r>
            <a:r>
              <a:rPr lang="hu-HU" dirty="0"/>
              <a:t> műveletigénye </a:t>
            </a:r>
            <a:r>
              <a:rPr lang="el-GR" dirty="0"/>
              <a:t>Θ(</a:t>
            </a:r>
            <a:r>
              <a:rPr lang="hu-HU" dirty="0"/>
              <a:t>m). (Ahol m a minta hossza.)</a:t>
            </a:r>
          </a:p>
          <a:p>
            <a:r>
              <a:rPr lang="hu-HU" dirty="0"/>
              <a:t>Tegyük fel, hogy m&lt;&lt;n, ekkor a KMP műveletigénye legjobb és legrosszabb esetben is </a:t>
            </a:r>
            <a:r>
              <a:rPr lang="el-GR" dirty="0"/>
              <a:t>Θ(</a:t>
            </a:r>
            <a:r>
              <a:rPr lang="hu-HU" dirty="0"/>
              <a:t>n). </a:t>
            </a:r>
          </a:p>
          <a:p>
            <a:r>
              <a:rPr lang="hu-HU" b="1" u="sng" dirty="0"/>
              <a:t>LINEÁRIS idő!</a:t>
            </a:r>
          </a:p>
          <a:p>
            <a:r>
              <a:rPr lang="hu-HU" dirty="0"/>
              <a:t>T∈ </a:t>
            </a:r>
            <a:r>
              <a:rPr lang="el-GR" dirty="0"/>
              <a:t>Ω(</a:t>
            </a:r>
            <a:r>
              <a:rPr lang="hu-HU" dirty="0"/>
              <a:t>n), mivel i növekedni egyesével tud, és n-</a:t>
            </a:r>
            <a:r>
              <a:rPr lang="hu-HU" dirty="0" err="1"/>
              <a:t>ig</a:t>
            </a:r>
            <a:r>
              <a:rPr lang="hu-HU" dirty="0"/>
              <a:t> nő ⟹ biztos van n lefutás</a:t>
            </a:r>
          </a:p>
          <a:p>
            <a:r>
              <a:rPr lang="hu-HU" dirty="0"/>
              <a:t>T ∈ </a:t>
            </a:r>
            <a:r>
              <a:rPr lang="el-GR" dirty="0"/>
              <a:t>Ο(</a:t>
            </a:r>
            <a:r>
              <a:rPr lang="hu-HU" dirty="0"/>
              <a:t>n)  mivel a fő ciklus </a:t>
            </a:r>
            <a:r>
              <a:rPr lang="hu-HU" dirty="0" err="1"/>
              <a:t>max</a:t>
            </a:r>
            <a:r>
              <a:rPr lang="hu-HU" dirty="0"/>
              <a:t> 2n-szer fut le.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CE4A2BD-3D47-4D59-B725-6AB13873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17</a:t>
            </a:fld>
            <a:endParaRPr lang="hu-HU" dirty="0"/>
          </a:p>
        </p:txBody>
      </p:sp>
      <p:pic>
        <p:nvPicPr>
          <p:cNvPr id="5" name="Tartalom helye 5">
            <a:extLst>
              <a:ext uri="{FF2B5EF4-FFF2-40B4-BE49-F238E27FC236}">
                <a16:creationId xmlns:a16="http://schemas.microsoft.com/office/drawing/2014/main" id="{B43048B1-ADDC-4CBB-9982-D5BBD7349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84" y="1792622"/>
            <a:ext cx="4801675" cy="24268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9CF99827-0466-4D8F-AC4F-08FD81DEABA4}"/>
              </a:ext>
            </a:extLst>
          </p:cNvPr>
          <p:cNvSpPr txBox="1"/>
          <p:nvPr/>
        </p:nvSpPr>
        <p:spPr>
          <a:xfrm>
            <a:off x="913795" y="5283030"/>
            <a:ext cx="9249104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u-HU" dirty="0"/>
              <a:t>Előny: A szövegben nem kell „visszaugrani”. Ennek jelentősége </a:t>
            </a:r>
            <a:r>
              <a:rPr lang="hu-HU" dirty="0" err="1"/>
              <a:t>pédául</a:t>
            </a:r>
            <a:r>
              <a:rPr lang="hu-HU" dirty="0"/>
              <a:t> a szekvenciális sorozat/fájl formában adott szövegnél van, mivel ekkor puffer használata nélkül is tudjuk alkalmazni a KMP algoritmust.</a:t>
            </a:r>
          </a:p>
        </p:txBody>
      </p:sp>
    </p:spTree>
    <p:extLst>
      <p:ext uri="{BB962C8B-B14F-4D97-AF65-F5344CB8AC3E}">
        <p14:creationId xmlns:p14="http://schemas.microsoft.com/office/powerpoint/2010/main" val="256102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3B3E9C59-AE84-4CD2-B72C-0A8031E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Önálló feladat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C947123-EA16-409B-B910-A3EEF0A79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KMP algoritmus lejátszása:</a:t>
            </a:r>
          </a:p>
          <a:p>
            <a:pPr lvl="1"/>
            <a:r>
              <a:rPr lang="hu-HU" dirty="0"/>
              <a:t>KMP_pelda.xlsx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8830709-5C35-4403-80CB-7D7B2C16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18</a:t>
            </a:fld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836C626-A386-432D-8694-7BD702806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73" y="2601607"/>
            <a:ext cx="7828072" cy="395307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48B5C8C8-002B-48DE-9CF3-35DEFABDD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614" y="1660332"/>
            <a:ext cx="3065545" cy="72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18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D8E234-EDD9-46E6-8C6C-7B1451AA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67255"/>
          </a:xfrm>
        </p:spPr>
        <p:txBody>
          <a:bodyPr>
            <a:normAutofit/>
          </a:bodyPr>
          <a:lstStyle/>
          <a:p>
            <a:r>
              <a:rPr lang="hu-HU" sz="2800" dirty="0"/>
              <a:t>Quick </a:t>
            </a:r>
            <a:r>
              <a:rPr lang="hu-HU" sz="2800" dirty="0" err="1"/>
              <a:t>Search</a:t>
            </a:r>
            <a:r>
              <a:rPr lang="hu-HU" sz="2800" dirty="0"/>
              <a:t> algoritmus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036BD4-EF65-4C44-8168-113B740EA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02979"/>
            <a:ext cx="10353762" cy="4466897"/>
          </a:xfrm>
        </p:spPr>
        <p:txBody>
          <a:bodyPr/>
          <a:lstStyle/>
          <a:p>
            <a:r>
              <a:rPr lang="hu-HU" dirty="0"/>
              <a:t>Ötlet:</a:t>
            </a:r>
          </a:p>
          <a:p>
            <a:r>
              <a:rPr lang="hu-HU" dirty="0"/>
              <a:t>Ha elromlik az illeszkedés, akkor nézzük a szövegben a minta utáni első karaktert, és úgy toljuk el a mintát, hogy illeszkedjen a szöveg ezen karakteréhez. </a:t>
            </a:r>
          </a:p>
          <a:p>
            <a:r>
              <a:rPr lang="hu-HU" dirty="0"/>
              <a:t>Ha a mintában nem szerepel ez a karakter, akkor átugorhatjuk a mintával ezt a pozíciót. </a:t>
            </a:r>
          </a:p>
          <a:p>
            <a:r>
              <a:rPr lang="hu-HU" dirty="0"/>
              <a:t>Az új vizsgálatot mindig a minta elejétől kezdjük.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890D86D-8748-4BBC-9BA5-CF43C562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19</a:t>
            </a:fld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EDE28927-3B14-466A-ACB0-BF3CB3636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817" y="3795016"/>
            <a:ext cx="6494080" cy="231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1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686F5CC-A0F5-433F-8A12-BDBFCBA5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r>
              <a:rPr lang="hu-HU" sz="2000" dirty="0"/>
              <a:t>Tartalom:</a:t>
            </a:r>
            <a:br>
              <a:rPr lang="hu-HU" sz="2000" dirty="0"/>
            </a:br>
            <a:br>
              <a:rPr lang="hu-HU" sz="2000" dirty="0"/>
            </a:br>
            <a:r>
              <a:rPr lang="hu-HU" sz="2000" dirty="0"/>
              <a:t>Tranzitív lezárt</a:t>
            </a:r>
            <a:br>
              <a:rPr lang="hu-HU" sz="2000" dirty="0"/>
            </a:br>
            <a:r>
              <a:rPr lang="hu-HU" sz="2000" dirty="0"/>
              <a:t>Mintaillesztés</a:t>
            </a:r>
            <a:br>
              <a:rPr lang="hu-HU" sz="2000" dirty="0"/>
            </a:br>
            <a:br>
              <a:rPr lang="hu-HU" sz="2000" dirty="0"/>
            </a:br>
            <a:endParaRPr lang="hu-HU" sz="1800" i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B42A97-CA6C-4AF7-B0B0-AF2A6A71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hu-HU" dirty="0">
                <a:hlinkClick r:id="rId3" action="ppaction://hlinksldjump"/>
              </a:rPr>
              <a:t>Tranzitív lezárt</a:t>
            </a:r>
            <a:endParaRPr lang="hu-HU" dirty="0"/>
          </a:p>
          <a:p>
            <a:r>
              <a:rPr lang="hu-HU" dirty="0">
                <a:hlinkClick r:id="rId4" action="ppaction://hlinksldjump"/>
              </a:rPr>
              <a:t>Mintaillesztés feladat</a:t>
            </a:r>
            <a:endParaRPr lang="hu-HU" dirty="0"/>
          </a:p>
          <a:p>
            <a:r>
              <a:rPr lang="hu-HU" dirty="0" err="1">
                <a:hlinkClick r:id="rId5" action="ppaction://hlinksldjump"/>
              </a:rPr>
              <a:t>Brute</a:t>
            </a:r>
            <a:r>
              <a:rPr lang="hu-HU" dirty="0">
                <a:hlinkClick r:id="rId5" action="ppaction://hlinksldjump"/>
              </a:rPr>
              <a:t> </a:t>
            </a:r>
            <a:r>
              <a:rPr lang="hu-HU" dirty="0" err="1">
                <a:hlinkClick r:id="rId5" action="ppaction://hlinksldjump"/>
              </a:rPr>
              <a:t>Force</a:t>
            </a:r>
            <a:r>
              <a:rPr lang="hu-HU" dirty="0">
                <a:hlinkClick r:id="rId5" action="ppaction://hlinksldjump"/>
              </a:rPr>
              <a:t> algoritmus</a:t>
            </a:r>
            <a:endParaRPr lang="hu-HU" dirty="0"/>
          </a:p>
          <a:p>
            <a:r>
              <a:rPr lang="hu-HU" dirty="0">
                <a:hlinkClick r:id="rId6" action="ppaction://hlinksldjump"/>
              </a:rPr>
              <a:t>KMP algoritmus</a:t>
            </a:r>
            <a:endParaRPr lang="hu-HU" dirty="0"/>
          </a:p>
          <a:p>
            <a:r>
              <a:rPr lang="hu-HU" dirty="0">
                <a:hlinkClick r:id="rId7" action="ppaction://hlinksldjump"/>
              </a:rPr>
              <a:t>Quick </a:t>
            </a:r>
            <a:r>
              <a:rPr lang="hu-HU" dirty="0" err="1">
                <a:hlinkClick r:id="rId7" action="ppaction://hlinksldjump"/>
              </a:rPr>
              <a:t>Search</a:t>
            </a:r>
            <a:r>
              <a:rPr lang="hu-HU" dirty="0">
                <a:hlinkClick r:id="rId7" action="ppaction://hlinksldjump"/>
              </a:rPr>
              <a:t> algoritmus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DA016A9-6CE8-48D5-A309-EEEFE28E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5867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8EDBFF-8D75-410E-B1C7-98535F23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46841"/>
            <a:ext cx="10353762" cy="767255"/>
          </a:xfrm>
        </p:spPr>
        <p:txBody>
          <a:bodyPr>
            <a:normAutofit/>
          </a:bodyPr>
          <a:lstStyle/>
          <a:p>
            <a:r>
              <a:rPr lang="hu-HU" sz="2800" dirty="0"/>
              <a:t>shift függvény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19E7D5-8DD3-46BD-B74F-50697D77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14096"/>
            <a:ext cx="10353762" cy="5013435"/>
          </a:xfrm>
        </p:spPr>
        <p:txBody>
          <a:bodyPr/>
          <a:lstStyle/>
          <a:p>
            <a:r>
              <a:rPr lang="hu-HU" dirty="0"/>
              <a:t>A minta eltolásának végrehajtásához bevezetjük a shift függvényt. </a:t>
            </a:r>
          </a:p>
          <a:p>
            <a:r>
              <a:rPr lang="hu-HU" dirty="0"/>
              <a:t>A shift függvény az ABC minden betűjére megadja az eltolás nagyságát, amelyet akkor alkalmazunk, ha vagy elromlik az illeszkedés, vagy sikerült a minta illesztése egy adott  indexnél.</a:t>
            </a:r>
          </a:p>
          <a:p>
            <a:r>
              <a:rPr lang="hu-HU" dirty="0"/>
              <a:t>Ekkor megnézzük mennyi a shift() értéke annak a betűnek, ami a minta után következik a szövegben, és a vizsgálat kezdetét meghatározó változó megnöveljük vele.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C8CFF60-0FC9-41BB-A2FD-855FEEF0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20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62472BA-DCD2-4CEA-88CD-371A8FDD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159" y="3620813"/>
            <a:ext cx="4369254" cy="185737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D79BEBC-5376-48E1-A031-7E35C6497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098" y="3620813"/>
            <a:ext cx="25812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53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76D149-35DB-4666-B310-68C6F28A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368" y="1415204"/>
            <a:ext cx="4530564" cy="997065"/>
          </a:xfrm>
        </p:spPr>
        <p:txBody>
          <a:bodyPr>
            <a:normAutofit/>
          </a:bodyPr>
          <a:lstStyle/>
          <a:p>
            <a:r>
              <a:rPr lang="hu-HU" sz="2800" dirty="0" err="1"/>
              <a:t>QuickSearch</a:t>
            </a:r>
            <a:r>
              <a:rPr lang="hu-HU" sz="2800" dirty="0"/>
              <a:t> algoritmus</a:t>
            </a:r>
            <a:br>
              <a:rPr lang="hu-HU" sz="2800" dirty="0"/>
            </a:br>
            <a:r>
              <a:rPr lang="hu-HU" sz="2800" dirty="0"/>
              <a:t>és működése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69311E-DC16-4808-B282-017C412C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21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6474E6A-ECA6-4864-9170-CEEF67D04E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077" y="740716"/>
            <a:ext cx="4078480" cy="26882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CE7AC539-6BA9-4ABC-B730-FC0BB97A6012}"/>
              </a:ext>
            </a:extLst>
          </p:cNvPr>
          <p:cNvSpPr txBox="1"/>
          <p:nvPr/>
        </p:nvSpPr>
        <p:spPr>
          <a:xfrm>
            <a:off x="9820796" y="2986096"/>
            <a:ext cx="187084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u-HU" dirty="0" err="1"/>
              <a:t>break</a:t>
            </a:r>
            <a:r>
              <a:rPr lang="hu-HU" dirty="0"/>
              <a:t> = s:=s+1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CDA243B2-2BE8-40D7-B410-E3C2DB594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318" y="3628925"/>
            <a:ext cx="8491198" cy="283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98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4C52EE-5FEF-4278-A84F-FA5AFE01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93683"/>
          </a:xfrm>
        </p:spPr>
        <p:txBody>
          <a:bodyPr>
            <a:normAutofit/>
          </a:bodyPr>
          <a:lstStyle/>
          <a:p>
            <a:r>
              <a:rPr lang="hu-HU" sz="2800" dirty="0"/>
              <a:t>Quick </a:t>
            </a:r>
            <a:r>
              <a:rPr lang="hu-HU" sz="2800" dirty="0" err="1"/>
              <a:t>Search</a:t>
            </a:r>
            <a:r>
              <a:rPr lang="hu-HU" sz="2800" dirty="0"/>
              <a:t> műveletigénye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4EEBA8-6E62-4524-9D39-2E0315546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027" y="1732449"/>
            <a:ext cx="6159529" cy="4405592"/>
          </a:xfrm>
        </p:spPr>
        <p:txBody>
          <a:bodyPr>
            <a:normAutofit lnSpcReduction="10000"/>
          </a:bodyPr>
          <a:lstStyle/>
          <a:p>
            <a:r>
              <a:rPr lang="hu-HU" dirty="0" err="1"/>
              <a:t>initShift</a:t>
            </a:r>
            <a:r>
              <a:rPr lang="hu-HU" dirty="0"/>
              <a:t> műveletigény:</a:t>
            </a:r>
            <a:br>
              <a:rPr lang="hu-HU" dirty="0"/>
            </a:br>
            <a:r>
              <a:rPr lang="hu-HU" dirty="0">
                <a:sym typeface="Symbol" panose="05050102010706020507" pitchFamily="18" charset="2"/>
              </a:rPr>
              <a:t>(d) + (m) = (m)</a:t>
            </a:r>
            <a:br>
              <a:rPr lang="hu-HU" dirty="0">
                <a:sym typeface="Symbol" panose="05050102010706020507" pitchFamily="18" charset="2"/>
              </a:rPr>
            </a:br>
            <a:r>
              <a:rPr lang="hu-HU" dirty="0">
                <a:sym typeface="Symbol" panose="05050102010706020507" pitchFamily="18" charset="2"/>
              </a:rPr>
              <a:t>d- az ábécé elemszáma, ami konstans</a:t>
            </a:r>
          </a:p>
          <a:p>
            <a:r>
              <a:rPr lang="hu-HU" dirty="0" err="1">
                <a:sym typeface="Symbol" panose="05050102010706020507" pitchFamily="18" charset="2"/>
              </a:rPr>
              <a:t>QuickSearch</a:t>
            </a:r>
            <a:r>
              <a:rPr lang="hu-HU" dirty="0">
                <a:sym typeface="Symbol" panose="05050102010706020507" pitchFamily="18" charset="2"/>
              </a:rPr>
              <a:t> műveletigény:</a:t>
            </a:r>
          </a:p>
          <a:p>
            <a:r>
              <a:rPr lang="hu-HU" b="1" dirty="0">
                <a:sym typeface="Symbol" panose="05050102010706020507" pitchFamily="18" charset="2"/>
              </a:rPr>
              <a:t>legjobb eset:</a:t>
            </a:r>
            <a:r>
              <a:rPr lang="hu-HU" dirty="0">
                <a:sym typeface="Symbol" panose="05050102010706020507" pitchFamily="18" charset="2"/>
              </a:rPr>
              <a:t> </a:t>
            </a:r>
            <a:br>
              <a:rPr lang="hu-HU" dirty="0">
                <a:sym typeface="Symbol" panose="05050102010706020507" pitchFamily="18" charset="2"/>
              </a:rPr>
            </a:br>
            <a:r>
              <a:rPr lang="hu-HU" dirty="0" err="1">
                <a:sym typeface="Symbol" panose="05050102010706020507" pitchFamily="18" charset="2"/>
              </a:rPr>
              <a:t>mT</a:t>
            </a:r>
            <a:r>
              <a:rPr lang="hu-HU" dirty="0">
                <a:sym typeface="Symbol" panose="05050102010706020507" pitchFamily="18" charset="2"/>
              </a:rPr>
              <a:t>(</a:t>
            </a:r>
            <a:r>
              <a:rPr lang="hu-HU" dirty="0" err="1">
                <a:sym typeface="Symbol" panose="05050102010706020507" pitchFamily="18" charset="2"/>
              </a:rPr>
              <a:t>n,m</a:t>
            </a:r>
            <a:r>
              <a:rPr lang="hu-HU" dirty="0">
                <a:sym typeface="Symbol" panose="05050102010706020507" pitchFamily="18" charset="2"/>
              </a:rPr>
              <a:t>) ∈ </a:t>
            </a:r>
            <a:r>
              <a:rPr lang="el-GR" dirty="0">
                <a:sym typeface="Symbol" panose="05050102010706020507" pitchFamily="18" charset="2"/>
              </a:rPr>
              <a:t>Θ(</a:t>
            </a:r>
            <a:r>
              <a:rPr lang="hu-HU" dirty="0">
                <a:sym typeface="Symbol" panose="05050102010706020507" pitchFamily="18" charset="2"/>
              </a:rPr>
              <a:t>n/(m+1))=</a:t>
            </a:r>
            <a:r>
              <a:rPr lang="el-GR" dirty="0">
                <a:sym typeface="Symbol" panose="05050102010706020507" pitchFamily="18" charset="2"/>
              </a:rPr>
              <a:t>Θ(</a:t>
            </a:r>
            <a:r>
              <a:rPr lang="hu-HU" dirty="0">
                <a:sym typeface="Symbol" panose="05050102010706020507" pitchFamily="18" charset="2"/>
              </a:rPr>
              <a:t>n/m)</a:t>
            </a:r>
            <a:br>
              <a:rPr lang="hu-HU" dirty="0">
                <a:sym typeface="Symbol" panose="05050102010706020507" pitchFamily="18" charset="2"/>
              </a:rPr>
            </a:br>
            <a:r>
              <a:rPr lang="hu-HU" dirty="0">
                <a:sym typeface="Symbol" panose="05050102010706020507" pitchFamily="18" charset="2"/>
              </a:rPr>
              <a:t>(A minta első karakterénél már elromlik az illeszkedés, továbbá a minta utáni karakter sem fordul elő a mintában, így azt „átugorjuk”.)</a:t>
            </a:r>
          </a:p>
          <a:p>
            <a:r>
              <a:rPr lang="hu-HU" b="1" dirty="0">
                <a:sym typeface="Symbol" panose="05050102010706020507" pitchFamily="18" charset="2"/>
              </a:rPr>
              <a:t>legrosszabb eset:</a:t>
            </a:r>
            <a:r>
              <a:rPr lang="hu-HU" dirty="0">
                <a:sym typeface="Symbol" panose="05050102010706020507" pitchFamily="18" charset="2"/>
              </a:rPr>
              <a:t> </a:t>
            </a:r>
            <a:br>
              <a:rPr lang="hu-HU" dirty="0">
                <a:sym typeface="Symbol" panose="05050102010706020507" pitchFamily="18" charset="2"/>
              </a:rPr>
            </a:br>
            <a:r>
              <a:rPr lang="hu-HU" dirty="0">
                <a:sym typeface="Symbol" panose="05050102010706020507" pitchFamily="18" charset="2"/>
              </a:rPr>
              <a:t>MT(n)=</a:t>
            </a:r>
            <a:r>
              <a:rPr lang="el-GR" dirty="0">
                <a:sym typeface="Symbol" panose="05050102010706020507" pitchFamily="18" charset="2"/>
              </a:rPr>
              <a:t> Θ</a:t>
            </a:r>
            <a:r>
              <a:rPr lang="hu-HU" dirty="0">
                <a:sym typeface="Symbol" panose="05050102010706020507" pitchFamily="18" charset="2"/>
              </a:rPr>
              <a:t>((n-m+1)*m) ∈</a:t>
            </a:r>
            <a:r>
              <a:rPr lang="az-Cyrl-AZ" dirty="0">
                <a:sym typeface="Symbol" panose="05050102010706020507" pitchFamily="18" charset="2"/>
              </a:rPr>
              <a:t> </a:t>
            </a:r>
            <a:r>
              <a:rPr lang="el-GR" dirty="0">
                <a:sym typeface="Symbol" panose="05050102010706020507" pitchFamily="18" charset="2"/>
              </a:rPr>
              <a:t>Θ(</a:t>
            </a:r>
            <a:r>
              <a:rPr lang="hu-HU" dirty="0">
                <a:sym typeface="Symbol" panose="05050102010706020507" pitchFamily="18" charset="2"/>
              </a:rPr>
              <a:t>n*m) </a:t>
            </a:r>
            <a:br>
              <a:rPr lang="hu-HU" dirty="0">
                <a:sym typeface="Symbol" panose="05050102010706020507" pitchFamily="18" charset="2"/>
              </a:rPr>
            </a:br>
            <a:r>
              <a:rPr lang="hu-HU" dirty="0">
                <a:sym typeface="Symbol" panose="05050102010706020507" pitchFamily="18" charset="2"/>
              </a:rPr>
              <a:t>(A minta végén romlik el az illeszkedés, és kicsi az „ugrás”. Például: csupa ‚a’-ban keressük az </a:t>
            </a:r>
            <a:r>
              <a:rPr lang="hu-HU" dirty="0" err="1">
                <a:sym typeface="Symbol" panose="05050102010706020507" pitchFamily="18" charset="2"/>
              </a:rPr>
              <a:t>aaab</a:t>
            </a:r>
            <a:r>
              <a:rPr lang="hu-HU" dirty="0">
                <a:sym typeface="Symbol" panose="05050102010706020507" pitchFamily="18" charset="2"/>
              </a:rPr>
              <a:t> mintát.)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171D8BD-8814-4ED9-9FD7-D263278B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22</a:t>
            </a:fld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CBF8986-11FE-4C83-9657-F0C216FF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28" y="1618107"/>
            <a:ext cx="3519324" cy="149606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09C3B3B-D4E6-41F3-B434-1FFF154464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50" y="3281855"/>
            <a:ext cx="4078480" cy="26882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404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0DA4D6A6-E678-43C2-AA48-15027E57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56745"/>
          </a:xfrm>
        </p:spPr>
        <p:txBody>
          <a:bodyPr>
            <a:normAutofit/>
          </a:bodyPr>
          <a:lstStyle/>
          <a:p>
            <a:r>
              <a:rPr lang="hu-HU" sz="2800" dirty="0"/>
              <a:t>Önálló gyakorló feladatok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DF77ADD-123A-40D7-981C-3F3CCBAE8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66345"/>
            <a:ext cx="10353762" cy="4424855"/>
          </a:xfrm>
        </p:spPr>
        <p:txBody>
          <a:bodyPr/>
          <a:lstStyle/>
          <a:p>
            <a:r>
              <a:rPr lang="hu-HU" dirty="0"/>
              <a:t>Quick </a:t>
            </a:r>
            <a:r>
              <a:rPr lang="hu-HU" dirty="0" err="1"/>
              <a:t>Search</a:t>
            </a:r>
            <a:r>
              <a:rPr lang="hu-HU" dirty="0"/>
              <a:t> algoritmus lejátszása, példák:</a:t>
            </a:r>
          </a:p>
          <a:p>
            <a:r>
              <a:rPr lang="hu-HU" dirty="0"/>
              <a:t>QS_pelda.xlsx</a:t>
            </a:r>
          </a:p>
          <a:p>
            <a:pPr lvl="1"/>
            <a:r>
              <a:rPr lang="hu-HU" i="1" dirty="0"/>
              <a:t>(ide jön majd a megoldás képe)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47D795A-E46A-42F5-A846-72C9058E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039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345D43-D27D-4B41-9617-5C4FA660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33274"/>
          </a:xfrm>
        </p:spPr>
        <p:txBody>
          <a:bodyPr>
            <a:normAutofit/>
          </a:bodyPr>
          <a:lstStyle/>
          <a:p>
            <a:r>
              <a:rPr lang="hu-HU" sz="2800" dirty="0"/>
              <a:t>Tranzitív lezárt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F7068A-54CE-4F22-A1FB-B00A36E1A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58283"/>
            <a:ext cx="10353762" cy="4432917"/>
          </a:xfrm>
        </p:spPr>
        <p:txBody>
          <a:bodyPr/>
          <a:lstStyle/>
          <a:p>
            <a:r>
              <a:rPr lang="hu-HU" dirty="0"/>
              <a:t>Feladat:</a:t>
            </a:r>
          </a:p>
          <a:p>
            <a:r>
              <a:rPr lang="hu-HU" dirty="0"/>
              <a:t>Adott egy G=(V,E) V={1,2,..,n} irányított gráf, minden egyes </a:t>
            </a:r>
            <a:r>
              <a:rPr lang="hu-HU" dirty="0" err="1"/>
              <a:t>i,j</a:t>
            </a:r>
            <a:r>
              <a:rPr lang="hu-HU" dirty="0"/>
              <a:t> </a:t>
            </a:r>
            <a:r>
              <a:rPr lang="hu-HU" dirty="0">
                <a:sym typeface="Symbol" panose="05050102010706020507" pitchFamily="18" charset="2"/>
              </a:rPr>
              <a:t></a:t>
            </a:r>
            <a:r>
              <a:rPr lang="hu-HU" dirty="0"/>
              <a:t> V csúcspárra tudni szeretnénk, hogy létezik-e út i-</a:t>
            </a:r>
            <a:r>
              <a:rPr lang="hu-HU" dirty="0" err="1"/>
              <a:t>ből</a:t>
            </a:r>
            <a:r>
              <a:rPr lang="hu-HU" dirty="0"/>
              <a:t> j-be.</a:t>
            </a:r>
          </a:p>
          <a:p>
            <a:r>
              <a:rPr lang="hu-HU" b="1" dirty="0"/>
              <a:t>G tranzitív lezártja definíció:</a:t>
            </a:r>
            <a:br>
              <a:rPr lang="hu-HU" b="1" dirty="0"/>
            </a:br>
            <a:r>
              <a:rPr lang="hu-HU" dirty="0"/>
              <a:t>Egy G(V, E) gráf tranzitív lezártja egy G'(V, E') gráf, ahol (u, v) </a:t>
            </a:r>
            <a:r>
              <a:rPr lang="hu-HU" dirty="0">
                <a:sym typeface="Symbol" panose="05050102010706020507" pitchFamily="18" charset="2"/>
              </a:rPr>
              <a:t></a:t>
            </a:r>
            <a:r>
              <a:rPr lang="hu-HU" dirty="0"/>
              <a:t> G'.E' akkor és csak akkor, ha G-ben vezet út u-</a:t>
            </a:r>
            <a:r>
              <a:rPr lang="hu-HU" dirty="0" err="1"/>
              <a:t>ból</a:t>
            </a:r>
            <a:r>
              <a:rPr lang="hu-HU" dirty="0"/>
              <a:t> v-be. </a:t>
            </a:r>
          </a:p>
          <a:p>
            <a:pPr marL="450000" lvl="1" indent="0">
              <a:buNone/>
            </a:pPr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80E928D-5AE8-403E-97F8-2E89E515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F7EC70A-9FDC-4E4D-9418-5CFBE12B4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83" y="3606183"/>
            <a:ext cx="1911182" cy="174039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9B1F5298-5CC7-4ED7-B54A-64E87A1B0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036" y="3574741"/>
            <a:ext cx="2123087" cy="208062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065FFA72-1E6C-4E0A-B3A7-3290D7D2B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307" y="3606183"/>
            <a:ext cx="2844974" cy="2199547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BD76FB52-7E66-455B-9BBC-70F399203EF9}"/>
              </a:ext>
            </a:extLst>
          </p:cNvPr>
          <p:cNvSpPr txBox="1"/>
          <p:nvPr/>
        </p:nvSpPr>
        <p:spPr>
          <a:xfrm>
            <a:off x="5786498" y="6060582"/>
            <a:ext cx="40805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u-HU" dirty="0"/>
              <a:t>Irányítatlan gráfra is értelmezhető.</a:t>
            </a:r>
          </a:p>
        </p:txBody>
      </p:sp>
    </p:spTree>
    <p:extLst>
      <p:ext uri="{BB962C8B-B14F-4D97-AF65-F5344CB8AC3E}">
        <p14:creationId xmlns:p14="http://schemas.microsoft.com/office/powerpoint/2010/main" val="349583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345D43-D27D-4B41-9617-5C4FA660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33274"/>
          </a:xfrm>
        </p:spPr>
        <p:txBody>
          <a:bodyPr>
            <a:normAutofit/>
          </a:bodyPr>
          <a:lstStyle/>
          <a:p>
            <a:r>
              <a:rPr lang="hu-HU" sz="2800" dirty="0"/>
              <a:t>Tranzitív lezárt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F7068A-54CE-4F22-A1FB-B00A36E1A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58283"/>
            <a:ext cx="10353762" cy="4432917"/>
          </a:xfrm>
        </p:spPr>
        <p:txBody>
          <a:bodyPr/>
          <a:lstStyle/>
          <a:p>
            <a:r>
              <a:rPr lang="hu-HU" dirty="0"/>
              <a:t>Megoldási lehetőségek:</a:t>
            </a:r>
          </a:p>
          <a:p>
            <a:pPr lvl="1"/>
            <a:r>
              <a:rPr lang="hu-HU" dirty="0"/>
              <a:t>Mátrix szorzáson alapuló megoldás: ha A[n][n] mátrix ábrázolja a gráfot, </a:t>
            </a:r>
            <a:br>
              <a:rPr lang="hu-HU" dirty="0"/>
            </a:br>
            <a:r>
              <a:rPr lang="hu-HU" dirty="0"/>
              <a:t>A</a:t>
            </a:r>
            <a:r>
              <a:rPr lang="hu-HU" baseline="30000" dirty="0"/>
              <a:t>2</a:t>
            </a:r>
            <a:r>
              <a:rPr lang="hu-HU" dirty="0"/>
              <a:t> ábrázolja a pontosan 2 élből álló utakat (A</a:t>
            </a:r>
            <a:r>
              <a:rPr lang="hu-HU" baseline="30000" dirty="0"/>
              <a:t>2</a:t>
            </a:r>
            <a:r>
              <a:rPr lang="hu-HU" dirty="0"/>
              <a:t>[</a:t>
            </a:r>
            <a:r>
              <a:rPr lang="hu-HU" dirty="0" err="1"/>
              <a:t>i,j</a:t>
            </a:r>
            <a:r>
              <a:rPr lang="hu-HU" dirty="0"/>
              <a:t>]= d, ha d=a 2 hosszú utak száma i-</a:t>
            </a:r>
            <a:r>
              <a:rPr lang="hu-HU" dirty="0" err="1"/>
              <a:t>ből</a:t>
            </a:r>
            <a:r>
              <a:rPr lang="hu-HU" dirty="0"/>
              <a:t> j-be), </a:t>
            </a:r>
            <a:br>
              <a:rPr lang="hu-HU" dirty="0"/>
            </a:br>
            <a:r>
              <a:rPr lang="hu-HU" dirty="0"/>
              <a:t>A</a:t>
            </a:r>
            <a:r>
              <a:rPr lang="hu-HU" baseline="30000" dirty="0"/>
              <a:t>3</a:t>
            </a:r>
            <a:r>
              <a:rPr lang="hu-HU" dirty="0"/>
              <a:t> hasonlóan a 3 élből, A</a:t>
            </a:r>
            <a:r>
              <a:rPr lang="hu-HU" baseline="30000" dirty="0"/>
              <a:t>n-1</a:t>
            </a:r>
            <a:r>
              <a:rPr lang="hu-HU" dirty="0"/>
              <a:t> az n-1 élből álló utakat ábrázolja </a:t>
            </a:r>
            <a:r>
              <a:rPr lang="hu-HU" dirty="0">
                <a:sym typeface="Symbol" panose="05050102010706020507" pitchFamily="18" charset="2"/>
              </a:rPr>
              <a:t>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ezekből előállítható a tranzitív lezárt. (Költséges lenne: </a:t>
            </a:r>
            <a:r>
              <a:rPr lang="hu-HU" dirty="0">
                <a:sym typeface="Symbol" panose="05050102010706020507" pitchFamily="18" charset="2"/>
              </a:rPr>
              <a:t>(n</a:t>
            </a:r>
            <a:r>
              <a:rPr lang="hu-HU" baseline="30000" dirty="0">
                <a:sym typeface="Symbol" panose="05050102010706020507" pitchFamily="18" charset="2"/>
              </a:rPr>
              <a:t>4</a:t>
            </a:r>
            <a:r>
              <a:rPr lang="hu-HU" dirty="0"/>
              <a:t>))</a:t>
            </a:r>
          </a:p>
          <a:p>
            <a:pPr lvl="1"/>
            <a:r>
              <a:rPr lang="hu-HU" dirty="0"/>
              <a:t>Bejárás (szélességi, mélységi) indítása minden csúcsból, mint kezdőcsúcsból.</a:t>
            </a:r>
            <a:br>
              <a:rPr lang="hu-HU" dirty="0"/>
            </a:br>
            <a:r>
              <a:rPr lang="hu-HU" dirty="0"/>
              <a:t>O(n*(</a:t>
            </a:r>
            <a:r>
              <a:rPr lang="hu-HU" dirty="0" err="1"/>
              <a:t>n+m</a:t>
            </a:r>
            <a:r>
              <a:rPr lang="hu-HU" dirty="0"/>
              <a:t>))</a:t>
            </a:r>
          </a:p>
          <a:p>
            <a:pPr lvl="1"/>
            <a:r>
              <a:rPr lang="hu-HU" dirty="0"/>
              <a:t>Floyd-</a:t>
            </a:r>
            <a:r>
              <a:rPr lang="hu-HU" dirty="0" err="1"/>
              <a:t>Warshall</a:t>
            </a:r>
            <a:r>
              <a:rPr lang="hu-HU" dirty="0"/>
              <a:t> algoritmus lefuttatása, élek súlyának egyet választva.</a:t>
            </a:r>
            <a:br>
              <a:rPr lang="hu-HU" dirty="0"/>
            </a:br>
            <a:r>
              <a:rPr lang="hu-HU" dirty="0"/>
              <a:t>Ha D[</a:t>
            </a:r>
            <a:r>
              <a:rPr lang="hu-HU" dirty="0" err="1"/>
              <a:t>i,j</a:t>
            </a:r>
            <a:r>
              <a:rPr lang="hu-HU" dirty="0"/>
              <a:t>]  &lt; n akkor van út i-</a:t>
            </a:r>
            <a:r>
              <a:rPr lang="hu-HU" dirty="0" err="1"/>
              <a:t>ből</a:t>
            </a:r>
            <a:r>
              <a:rPr lang="hu-HU" dirty="0"/>
              <a:t> j-be, ha D[</a:t>
            </a:r>
            <a:r>
              <a:rPr lang="hu-HU" dirty="0" err="1"/>
              <a:t>i,j</a:t>
            </a:r>
            <a:r>
              <a:rPr lang="hu-HU" dirty="0"/>
              <a:t>]=</a:t>
            </a:r>
            <a:r>
              <a:rPr lang="hu-HU" dirty="0">
                <a:sym typeface="Symbol" panose="05050102010706020507" pitchFamily="18" charset="2"/>
              </a:rPr>
              <a:t></a:t>
            </a:r>
            <a:r>
              <a:rPr lang="hu-HU" dirty="0"/>
              <a:t> , akkor nincs. </a:t>
            </a:r>
            <a:r>
              <a:rPr lang="hu-HU" dirty="0">
                <a:sym typeface="Symbol" panose="05050102010706020507" pitchFamily="18" charset="2"/>
              </a:rPr>
              <a:t>(n</a:t>
            </a:r>
            <a:r>
              <a:rPr lang="hu-HU" baseline="30000" dirty="0">
                <a:sym typeface="Symbol" panose="05050102010706020507" pitchFamily="18" charset="2"/>
              </a:rPr>
              <a:t>3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Floyd-</a:t>
            </a:r>
            <a:r>
              <a:rPr lang="hu-HU" dirty="0" err="1"/>
              <a:t>Warshall</a:t>
            </a:r>
            <a:r>
              <a:rPr lang="hu-HU" dirty="0"/>
              <a:t> átalakításával kapott </a:t>
            </a:r>
            <a:r>
              <a:rPr lang="hu-HU" dirty="0" err="1"/>
              <a:t>Warshall</a:t>
            </a:r>
            <a:r>
              <a:rPr lang="hu-HU" dirty="0"/>
              <a:t> algoritmus.</a:t>
            </a:r>
          </a:p>
          <a:p>
            <a:pPr lvl="1"/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80E928D-5AE8-403E-97F8-2E89E515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406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345D43-D27D-4B41-9617-5C4FA660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33274"/>
          </a:xfrm>
        </p:spPr>
        <p:txBody>
          <a:bodyPr>
            <a:normAutofit/>
          </a:bodyPr>
          <a:lstStyle/>
          <a:p>
            <a:r>
              <a:rPr lang="hu-HU" sz="2800" dirty="0"/>
              <a:t>Tranzitív lezárt, </a:t>
            </a:r>
            <a:r>
              <a:rPr lang="hu-HU" sz="2800" dirty="0" err="1"/>
              <a:t>Warshall</a:t>
            </a:r>
            <a:r>
              <a:rPr lang="hu-HU" sz="2800" dirty="0"/>
              <a:t> algoritmus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F7068A-54CE-4F22-A1FB-B00A36E1A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58283"/>
            <a:ext cx="10353762" cy="4432917"/>
          </a:xfrm>
        </p:spPr>
        <p:txBody>
          <a:bodyPr/>
          <a:lstStyle/>
          <a:p>
            <a:r>
              <a:rPr lang="hu-HU" dirty="0"/>
              <a:t>A Floyd-</a:t>
            </a:r>
            <a:r>
              <a:rPr lang="hu-HU" dirty="0" err="1"/>
              <a:t>Warshall</a:t>
            </a:r>
            <a:r>
              <a:rPr lang="hu-HU" dirty="0"/>
              <a:t> algoritmus átalakítása:</a:t>
            </a:r>
          </a:p>
          <a:p>
            <a:r>
              <a:rPr lang="hu-HU" dirty="0" err="1"/>
              <a:t>T</a:t>
            </a:r>
            <a:r>
              <a:rPr lang="hu-HU" baseline="30000" dirty="0" err="1"/>
              <a:t>nxn</a:t>
            </a:r>
            <a:r>
              <a:rPr lang="hu-HU" dirty="0"/>
              <a:t> – es logikai mátrixot használunk (1-igaz, 0-hamis).</a:t>
            </a:r>
          </a:p>
          <a:p>
            <a:r>
              <a:rPr lang="hu-HU" dirty="0"/>
              <a:t>A rekurzív képlet definíciója 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 közelítés átalakítása: a ‚+’ művelet helyett </a:t>
            </a:r>
            <a:r>
              <a:rPr lang="hu-HU" dirty="0">
                <a:sym typeface="Symbol" panose="05050102010706020507" pitchFamily="18" charset="2"/>
              </a:rPr>
              <a:t></a:t>
            </a:r>
            <a:r>
              <a:rPr lang="hu-HU" dirty="0"/>
              <a:t>, a </a:t>
            </a:r>
            <a:r>
              <a:rPr lang="hu-HU" i="1" dirty="0"/>
              <a:t>min</a:t>
            </a:r>
            <a:r>
              <a:rPr lang="hu-HU" dirty="0"/>
              <a:t> helyett </a:t>
            </a:r>
            <a:r>
              <a:rPr lang="hu-HU" dirty="0">
                <a:sym typeface="Symbol" panose="05050102010706020507" pitchFamily="18" charset="2"/>
              </a:rPr>
              <a:t>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pPr marL="36900" indent="0">
              <a:buNone/>
            </a:pPr>
            <a:endParaRPr lang="hu-HU" dirty="0"/>
          </a:p>
          <a:p>
            <a:endParaRPr lang="hu-HU" dirty="0"/>
          </a:p>
          <a:p>
            <a:pPr lvl="1"/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80E928D-5AE8-403E-97F8-2E89E515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5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C27A1C5-6597-4064-ABF6-DB4D87867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703" y="2792890"/>
            <a:ext cx="36861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3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345D43-D27D-4B41-9617-5C4FA660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33274"/>
          </a:xfrm>
        </p:spPr>
        <p:txBody>
          <a:bodyPr>
            <a:normAutofit/>
          </a:bodyPr>
          <a:lstStyle/>
          <a:p>
            <a:r>
              <a:rPr lang="hu-HU" sz="2800" dirty="0"/>
              <a:t>Tranzitív lezárt, </a:t>
            </a:r>
            <a:r>
              <a:rPr lang="hu-HU" sz="2800" dirty="0" err="1"/>
              <a:t>Warshall</a:t>
            </a:r>
            <a:r>
              <a:rPr lang="hu-HU" sz="2800" dirty="0"/>
              <a:t> algoritmus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F7068A-54CE-4F22-A1FB-B00A36E1A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58283"/>
            <a:ext cx="10353762" cy="4432917"/>
          </a:xfrm>
        </p:spPr>
        <p:txBody>
          <a:bodyPr/>
          <a:lstStyle/>
          <a:p>
            <a:endParaRPr lang="hu-HU" dirty="0"/>
          </a:p>
          <a:p>
            <a:endParaRPr lang="hu-HU" dirty="0"/>
          </a:p>
          <a:p>
            <a:pPr marL="36900" indent="0">
              <a:buNone/>
            </a:pPr>
            <a:endParaRPr lang="hu-HU" dirty="0"/>
          </a:p>
          <a:p>
            <a:endParaRPr lang="hu-HU" dirty="0"/>
          </a:p>
          <a:p>
            <a:pPr lvl="1"/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80E928D-5AE8-403E-97F8-2E89E515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6</a:t>
            </a:fld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A32E24D-C192-4BC5-B80E-46E7F2C1D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994" y="1590261"/>
            <a:ext cx="6191250" cy="322897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07D67A9-C797-4AFF-8B5C-7528C006A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67" y="1590261"/>
            <a:ext cx="3468415" cy="276004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A599525D-EBB0-48B8-9356-5174760E5FC2}"/>
              </a:ext>
            </a:extLst>
          </p:cNvPr>
          <p:cNvSpPr txBox="1"/>
          <p:nvPr/>
        </p:nvSpPr>
        <p:spPr>
          <a:xfrm>
            <a:off x="4820478" y="5337313"/>
            <a:ext cx="2379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u-HU" dirty="0"/>
              <a:t>Műveletigény: </a:t>
            </a:r>
            <a:r>
              <a:rPr lang="hu-HU" dirty="0">
                <a:sym typeface="Symbol" panose="05050102010706020507" pitchFamily="18" charset="2"/>
              </a:rPr>
              <a:t>(n</a:t>
            </a:r>
            <a:r>
              <a:rPr lang="hu-HU" baseline="30000" dirty="0">
                <a:sym typeface="Symbol" panose="05050102010706020507" pitchFamily="18" charset="2"/>
              </a:rPr>
              <a:t>3</a:t>
            </a:r>
            <a:r>
              <a:rPr lang="hu-HU" dirty="0">
                <a:sym typeface="Symbol" panose="05050102010706020507" pitchFamily="18" charset="2"/>
              </a:rPr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570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345D43-D27D-4B41-9617-5C4FA660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33274"/>
          </a:xfrm>
        </p:spPr>
        <p:txBody>
          <a:bodyPr>
            <a:normAutofit/>
          </a:bodyPr>
          <a:lstStyle/>
          <a:p>
            <a:r>
              <a:rPr lang="hu-HU" sz="2800" dirty="0"/>
              <a:t>Tranzitív lezárt, </a:t>
            </a:r>
            <a:r>
              <a:rPr lang="hu-HU" sz="2800" dirty="0" err="1"/>
              <a:t>Warshall</a:t>
            </a:r>
            <a:r>
              <a:rPr lang="hu-HU" sz="2800" dirty="0"/>
              <a:t> algoritmus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F7068A-54CE-4F22-A1FB-B00A36E1A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58283"/>
            <a:ext cx="10353762" cy="4432917"/>
          </a:xfrm>
        </p:spPr>
        <p:txBody>
          <a:bodyPr/>
          <a:lstStyle/>
          <a:p>
            <a:endParaRPr lang="hu-HU" dirty="0"/>
          </a:p>
          <a:p>
            <a:endParaRPr lang="hu-HU" dirty="0"/>
          </a:p>
          <a:p>
            <a:pPr marL="36900" indent="0">
              <a:buNone/>
            </a:pPr>
            <a:endParaRPr lang="hu-HU" dirty="0"/>
          </a:p>
          <a:p>
            <a:endParaRPr lang="hu-HU" dirty="0"/>
          </a:p>
          <a:p>
            <a:pPr lvl="1"/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80E928D-5AE8-403E-97F8-2E89E515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7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7D30639-2D54-40BC-9D72-D5B7F1AA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199" y="1400175"/>
            <a:ext cx="2143125" cy="202882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12DE8079-310C-4925-BE5C-A9D91A443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902" y="1358283"/>
            <a:ext cx="2040214" cy="1857897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DFAA819A-81F3-41E7-8C4A-3DEE46C5D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506" y="1400175"/>
            <a:ext cx="2247900" cy="205740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149571B4-614D-4E4E-9E1E-E4A50D3E2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443" y="3694112"/>
            <a:ext cx="2238375" cy="2143125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86A50E1B-2FC0-47BD-8516-0AC80C029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199" y="3794742"/>
            <a:ext cx="2219325" cy="2038350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E96E9823-CFBA-4D7B-A87B-1BAD208EAE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0705" y="3762375"/>
            <a:ext cx="2286000" cy="2028825"/>
          </a:xfrm>
          <a:prstGeom prst="rect">
            <a:avLst/>
          </a:prstGeom>
        </p:spPr>
      </p:pic>
      <p:sp>
        <p:nvSpPr>
          <p:cNvPr id="19" name="Téglalap 18">
            <a:extLst>
              <a:ext uri="{FF2B5EF4-FFF2-40B4-BE49-F238E27FC236}">
                <a16:creationId xmlns:a16="http://schemas.microsoft.com/office/drawing/2014/main" id="{EA3695C5-48D2-4779-8386-7F337E596B47}"/>
              </a:ext>
            </a:extLst>
          </p:cNvPr>
          <p:cNvSpPr/>
          <p:nvPr/>
        </p:nvSpPr>
        <p:spPr>
          <a:xfrm>
            <a:off x="2716567" y="4110361"/>
            <a:ext cx="314451" cy="3817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421C6FE-717A-4686-AFAC-B03D2EF2B2D0}"/>
              </a:ext>
            </a:extLst>
          </p:cNvPr>
          <p:cNvSpPr/>
          <p:nvPr/>
        </p:nvSpPr>
        <p:spPr>
          <a:xfrm>
            <a:off x="2716567" y="4978928"/>
            <a:ext cx="314451" cy="3817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D2B0B04C-C119-4627-B0E4-5A2D77726F19}"/>
              </a:ext>
            </a:extLst>
          </p:cNvPr>
          <p:cNvSpPr/>
          <p:nvPr/>
        </p:nvSpPr>
        <p:spPr>
          <a:xfrm>
            <a:off x="4904536" y="5461693"/>
            <a:ext cx="314451" cy="3817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CC848C0B-7C31-4CE4-9E40-D3AC71720ABB}"/>
              </a:ext>
            </a:extLst>
          </p:cNvPr>
          <p:cNvSpPr/>
          <p:nvPr/>
        </p:nvSpPr>
        <p:spPr>
          <a:xfrm>
            <a:off x="8372089" y="4175910"/>
            <a:ext cx="314451" cy="3817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C28A8803-8B44-4C57-85E0-DEC4DC2687F8}"/>
              </a:ext>
            </a:extLst>
          </p:cNvPr>
          <p:cNvSpPr/>
          <p:nvPr/>
        </p:nvSpPr>
        <p:spPr>
          <a:xfrm>
            <a:off x="8372088" y="4557650"/>
            <a:ext cx="314451" cy="3817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864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989ACA50-5BCE-4DBD-975F-3AF4D21E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72971"/>
          </a:xfrm>
        </p:spPr>
        <p:txBody>
          <a:bodyPr>
            <a:normAutofit/>
          </a:bodyPr>
          <a:lstStyle/>
          <a:p>
            <a:r>
              <a:rPr lang="hu-HU" sz="2800" dirty="0"/>
              <a:t>Mintaillesztés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A05861F-4225-48EE-A555-BB9112B74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24615"/>
            <a:ext cx="10353762" cy="4166586"/>
          </a:xfrm>
        </p:spPr>
        <p:txBody>
          <a:bodyPr/>
          <a:lstStyle/>
          <a:p>
            <a:r>
              <a:rPr lang="hu-HU" dirty="0"/>
              <a:t>Feladat: </a:t>
            </a:r>
            <a:br>
              <a:rPr lang="hu-HU" dirty="0"/>
            </a:br>
            <a:r>
              <a:rPr lang="hu-HU" dirty="0"/>
              <a:t>Egy szövegben egy minta összes előfordulását keressük.</a:t>
            </a:r>
          </a:p>
          <a:p>
            <a:r>
              <a:rPr lang="hu-HU" dirty="0"/>
              <a:t>Jelölések:</a:t>
            </a:r>
          </a:p>
          <a:p>
            <a:pPr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szöveg: </a:t>
            </a:r>
            <a:r>
              <a:rPr lang="hu-HU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hu-H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[1..</a:t>
            </a:r>
            <a:r>
              <a:rPr lang="hu-HU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minta: </a:t>
            </a:r>
            <a:r>
              <a:rPr lang="hu-HU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hu-H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[1..</a:t>
            </a:r>
            <a:r>
              <a:rPr lang="hu-HU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hu-H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Érvényes eltolások halmaza (eredmény): </a:t>
            </a:r>
            <a:r>
              <a:rPr lang="hu-HU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br>
              <a:rPr lang="hu-HU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sz="20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 S  a minta illeszkedik T[s+1]..T[</a:t>
            </a:r>
            <a:r>
              <a:rPr lang="hu-HU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s+m</a:t>
            </a:r>
            <a:r>
              <a:rPr lang="hu-H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] pozíción.</a:t>
            </a:r>
            <a:endParaRPr lang="hu-H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Ábécé betűi: Σ = {</a:t>
            </a:r>
            <a:r>
              <a:rPr lang="hu-HU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hu-HU" sz="2000" i="1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hu-HU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σ</a:t>
            </a:r>
            <a:r>
              <a:rPr lang="hu-HU" sz="2000" i="1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hu-HU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..., </a:t>
            </a:r>
            <a:r>
              <a:rPr lang="hu-HU" sz="20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hu-HU" sz="2000" i="1" baseline="-25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hu-H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C8F9912-02EF-443E-BA57-BF3735F8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877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B082FC-B6BD-47AE-912C-FADAFAADA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76247"/>
            <a:ext cx="10353762" cy="4288221"/>
          </a:xfrm>
        </p:spPr>
        <p:txBody>
          <a:bodyPr/>
          <a:lstStyle/>
          <a:p>
            <a:r>
              <a:rPr lang="hu-HU" dirty="0"/>
              <a:t>Mintaillesztő algoritmusok összehasonlításánál két fontos kérdéssel foglalkozunk:</a:t>
            </a:r>
          </a:p>
          <a:p>
            <a:r>
              <a:rPr lang="hu-HU" dirty="0"/>
              <a:t>Műveletigény (hány összehasonlítást végzünk el)</a:t>
            </a:r>
          </a:p>
          <a:p>
            <a:r>
              <a:rPr lang="hu-HU" dirty="0"/>
              <a:t>Mennyire „ugrál” a szövegben</a:t>
            </a:r>
            <a:r>
              <a:rPr lang="hu-HU"/>
              <a:t>? </a:t>
            </a:r>
            <a:br>
              <a:rPr lang="hu-HU"/>
            </a:br>
            <a:r>
              <a:rPr lang="hu-HU"/>
              <a:t>Ez </a:t>
            </a:r>
            <a:r>
              <a:rPr lang="hu-HU" dirty="0"/>
              <a:t>azért fontos, mert előfordulhat, hogy a mintaillesztést olyan adatszerkezetre kell megoldani (pl. szekvenciális fájl, bináris fa), ahol nem megengedett művelet az indexelés. Ekkor az olyan algoritmusoknál, ahol a szövegben vissza, vagy előre „ugrunk”, puffer segítségét kell igénybe venni.</a:t>
            </a:r>
          </a:p>
          <a:p>
            <a:r>
              <a:rPr lang="hu-HU" dirty="0"/>
              <a:t>Vizsgált algoritmusok:</a:t>
            </a:r>
          </a:p>
          <a:p>
            <a:pPr lvl="1"/>
            <a:r>
              <a:rPr lang="hu-HU" dirty="0" err="1"/>
              <a:t>Brute-Force</a:t>
            </a:r>
            <a:endParaRPr lang="hu-HU" dirty="0"/>
          </a:p>
          <a:p>
            <a:pPr lvl="1"/>
            <a:r>
              <a:rPr lang="hu-HU" dirty="0"/>
              <a:t>KMP</a:t>
            </a:r>
          </a:p>
          <a:p>
            <a:pPr lvl="1"/>
            <a:r>
              <a:rPr lang="hu-HU" dirty="0" err="1"/>
              <a:t>QuickSearch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27E1C46-7B27-4382-9660-FB614D0E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9</a:t>
            </a:fld>
            <a:endParaRPr lang="hu-HU" dirty="0"/>
          </a:p>
        </p:txBody>
      </p:sp>
      <p:sp>
        <p:nvSpPr>
          <p:cNvPr id="5" name="Cím 4">
            <a:extLst>
              <a:ext uri="{FF2B5EF4-FFF2-40B4-BE49-F238E27FC236}">
                <a16:creationId xmlns:a16="http://schemas.microsoft.com/office/drawing/2014/main" id="{62D92965-9233-4CDB-83CD-70206D1A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72971"/>
          </a:xfrm>
        </p:spPr>
        <p:txBody>
          <a:bodyPr>
            <a:normAutofit/>
          </a:bodyPr>
          <a:lstStyle/>
          <a:p>
            <a:r>
              <a:rPr lang="hu-HU" sz="2800" dirty="0"/>
              <a:t>Mintaillesztés</a:t>
            </a:r>
          </a:p>
        </p:txBody>
      </p:sp>
    </p:spTree>
    <p:extLst>
      <p:ext uri="{BB962C8B-B14F-4D97-AF65-F5344CB8AC3E}">
        <p14:creationId xmlns:p14="http://schemas.microsoft.com/office/powerpoint/2010/main" val="22309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C57CB792BC3953479F2173418FC4537A" ma:contentTypeVersion="2" ma:contentTypeDescription="Új dokumentum létrehozása." ma:contentTypeScope="" ma:versionID="02125c509f094352b09e13382d792e23">
  <xsd:schema xmlns:xsd="http://www.w3.org/2001/XMLSchema" xmlns:xs="http://www.w3.org/2001/XMLSchema" xmlns:p="http://schemas.microsoft.com/office/2006/metadata/properties" xmlns:ns2="858665df-9017-4b81-80d8-d30ba9b6e5ca" targetNamespace="http://schemas.microsoft.com/office/2006/metadata/properties" ma:root="true" ma:fieldsID="f8b0d3feebbf4ebd5b4c9d327fec03e0" ns2:_="">
    <xsd:import namespace="858665df-9017-4b81-80d8-d30ba9b6e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665df-9017-4b81-80d8-d30ba9b6e5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2D3798-2882-4515-9456-EA293335CAA2}"/>
</file>

<file path=customXml/itemProps2.xml><?xml version="1.0" encoding="utf-8"?>
<ds:datastoreItem xmlns:ds="http://schemas.openxmlformats.org/officeDocument/2006/customXml" ds:itemID="{39658693-BFD2-42BA-B6DE-A8BB61718F09}"/>
</file>

<file path=customXml/itemProps3.xml><?xml version="1.0" encoding="utf-8"?>
<ds:datastoreItem xmlns:ds="http://schemas.openxmlformats.org/officeDocument/2006/customXml" ds:itemID="{FC4F59CA-EE85-4FEB-8913-D6E493104AE0}"/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1291</Words>
  <Application>Microsoft Office PowerPoint</Application>
  <PresentationFormat>Szélesvásznú</PresentationFormat>
  <Paragraphs>148</Paragraphs>
  <Slides>23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7" baseType="lpstr">
      <vt:lpstr>Calisto MT</vt:lpstr>
      <vt:lpstr>Symbol</vt:lpstr>
      <vt:lpstr>Wingdings 2</vt:lpstr>
      <vt:lpstr>Pala</vt:lpstr>
      <vt:lpstr>Algoritmusok és adatszerkeztek II.</vt:lpstr>
      <vt:lpstr>Tartalom:  Tranzitív lezárt Mintaillesztés  </vt:lpstr>
      <vt:lpstr>Tranzitív lezárt</vt:lpstr>
      <vt:lpstr>Tranzitív lezárt</vt:lpstr>
      <vt:lpstr>Tranzitív lezárt, Warshall algoritmus</vt:lpstr>
      <vt:lpstr>Tranzitív lezárt, Warshall algoritmus</vt:lpstr>
      <vt:lpstr>Tranzitív lezárt, Warshall algoritmus</vt:lpstr>
      <vt:lpstr>Mintaillesztés</vt:lpstr>
      <vt:lpstr>Mintaillesztés</vt:lpstr>
      <vt:lpstr>Brute Force</vt:lpstr>
      <vt:lpstr>Brute Force</vt:lpstr>
      <vt:lpstr>KMP</vt:lpstr>
      <vt:lpstr>KMP, a minta előfeldolgozása</vt:lpstr>
      <vt:lpstr>KMP, az algoritmus működése</vt:lpstr>
      <vt:lpstr>KMP algoritmus struktogramja és műveletigénye</vt:lpstr>
      <vt:lpstr>KMP, init(next,P) működése</vt:lpstr>
      <vt:lpstr>KMP hatékonyság</vt:lpstr>
      <vt:lpstr>Önálló feladat</vt:lpstr>
      <vt:lpstr>Quick Search algoritmus</vt:lpstr>
      <vt:lpstr>shift függvény</vt:lpstr>
      <vt:lpstr>QuickSearch algoritmus és működése</vt:lpstr>
      <vt:lpstr>Quick Search műveletigénye</vt:lpstr>
      <vt:lpstr>Önálló gyakorló feladatok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Algoritmusok és adatszerkeztek II.</dc:title>
  <dc:creator>Veszprémi Anna</dc:creator>
  <cp:lastModifiedBy>Veszprémi Anna</cp:lastModifiedBy>
  <cp:revision>113</cp:revision>
  <dcterms:created xsi:type="dcterms:W3CDTF">2020-11-25T03:34:07Z</dcterms:created>
  <dcterms:modified xsi:type="dcterms:W3CDTF">2020-12-03T10:56:32Z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0x010100C57CB792BC3953479F2173418FC4537A</vt:lpwstr>
  </property>
</Properties>
</file>