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1" r:id="rId6"/>
    <p:sldId id="262" r:id="rId7"/>
    <p:sldId id="263" r:id="rId8"/>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2" d="100"/>
          <a:sy n="102" d="100"/>
        </p:scale>
        <p:origin x="894"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FB1F91-BEF2-418D-9E6C-2B359838774E}" type="datetimeFigureOut">
              <a:rPr lang="es-AR" smtClean="0"/>
              <a:t>29/3/2025</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D0E3D2-1AE3-42B1-97BE-262C8A0B1CCE}" type="slidenum">
              <a:rPr lang="es-AR" smtClean="0"/>
              <a:t>‹Nº›</a:t>
            </a:fld>
            <a:endParaRPr lang="es-AR"/>
          </a:p>
        </p:txBody>
      </p:sp>
    </p:spTree>
    <p:extLst>
      <p:ext uri="{BB962C8B-B14F-4D97-AF65-F5344CB8AC3E}">
        <p14:creationId xmlns:p14="http://schemas.microsoft.com/office/powerpoint/2010/main" val="171445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AD0E3D2-1AE3-42B1-97BE-262C8A0B1CCE}" type="slidenum">
              <a:rPr lang="es-AR" smtClean="0"/>
              <a:t>6</a:t>
            </a:fld>
            <a:endParaRPr lang="es-AR"/>
          </a:p>
        </p:txBody>
      </p:sp>
    </p:spTree>
    <p:extLst>
      <p:ext uri="{BB962C8B-B14F-4D97-AF65-F5344CB8AC3E}">
        <p14:creationId xmlns:p14="http://schemas.microsoft.com/office/powerpoint/2010/main" val="4053265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22D784-8500-9C07-702D-FB0A5AF2E18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1DD05692-284C-17E8-090B-F61AFBC3D6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44AE6FE9-24D0-D2EC-6987-9F70B90CAB13}"/>
              </a:ext>
            </a:extLst>
          </p:cNvPr>
          <p:cNvSpPr>
            <a:spLocks noGrp="1"/>
          </p:cNvSpPr>
          <p:nvPr>
            <p:ph type="dt" sz="half" idx="10"/>
          </p:nvPr>
        </p:nvSpPr>
        <p:spPr/>
        <p:txBody>
          <a:bodyPr/>
          <a:lstStyle/>
          <a:p>
            <a:fld id="{2DD06207-50DB-4EFC-B25D-82763ED64241}" type="datetimeFigureOut">
              <a:rPr lang="es-AR" smtClean="0"/>
              <a:t>29/3/2025</a:t>
            </a:fld>
            <a:endParaRPr lang="es-AR"/>
          </a:p>
        </p:txBody>
      </p:sp>
      <p:sp>
        <p:nvSpPr>
          <p:cNvPr id="5" name="Marcador de pie de página 4">
            <a:extLst>
              <a:ext uri="{FF2B5EF4-FFF2-40B4-BE49-F238E27FC236}">
                <a16:creationId xmlns:a16="http://schemas.microsoft.com/office/drawing/2014/main" id="{AED2A6AE-AE7D-6926-D73A-501825495269}"/>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852B39C2-E7D2-2739-A998-BEFA2A6BD840}"/>
              </a:ext>
            </a:extLst>
          </p:cNvPr>
          <p:cNvSpPr>
            <a:spLocks noGrp="1"/>
          </p:cNvSpPr>
          <p:nvPr>
            <p:ph type="sldNum" sz="quarter" idx="12"/>
          </p:nvPr>
        </p:nvSpPr>
        <p:spPr/>
        <p:txBody>
          <a:bodyPr/>
          <a:lstStyle/>
          <a:p>
            <a:fld id="{500E50BA-363E-41B7-A17B-28CFECE1FBFF}" type="slidenum">
              <a:rPr lang="es-AR" smtClean="0"/>
              <a:t>‹Nº›</a:t>
            </a:fld>
            <a:endParaRPr lang="es-AR"/>
          </a:p>
        </p:txBody>
      </p:sp>
    </p:spTree>
    <p:extLst>
      <p:ext uri="{BB962C8B-B14F-4D97-AF65-F5344CB8AC3E}">
        <p14:creationId xmlns:p14="http://schemas.microsoft.com/office/powerpoint/2010/main" val="921073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E532CC-4548-82B8-554A-1848FB4D6851}"/>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B5D587EC-996B-92F7-6C6C-A8360DDCAF7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64AA0089-9BF2-3744-F44A-BA3264F1C448}"/>
              </a:ext>
            </a:extLst>
          </p:cNvPr>
          <p:cNvSpPr>
            <a:spLocks noGrp="1"/>
          </p:cNvSpPr>
          <p:nvPr>
            <p:ph type="dt" sz="half" idx="10"/>
          </p:nvPr>
        </p:nvSpPr>
        <p:spPr/>
        <p:txBody>
          <a:bodyPr/>
          <a:lstStyle/>
          <a:p>
            <a:fld id="{2DD06207-50DB-4EFC-B25D-82763ED64241}" type="datetimeFigureOut">
              <a:rPr lang="es-AR" smtClean="0"/>
              <a:t>29/3/2025</a:t>
            </a:fld>
            <a:endParaRPr lang="es-AR"/>
          </a:p>
        </p:txBody>
      </p:sp>
      <p:sp>
        <p:nvSpPr>
          <p:cNvPr id="5" name="Marcador de pie de página 4">
            <a:extLst>
              <a:ext uri="{FF2B5EF4-FFF2-40B4-BE49-F238E27FC236}">
                <a16:creationId xmlns:a16="http://schemas.microsoft.com/office/drawing/2014/main" id="{30A2D0DA-C2CC-A1FD-C670-BCB4E2778605}"/>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580854EF-16BD-9CC1-729D-CAA25D9F2158}"/>
              </a:ext>
            </a:extLst>
          </p:cNvPr>
          <p:cNvSpPr>
            <a:spLocks noGrp="1"/>
          </p:cNvSpPr>
          <p:nvPr>
            <p:ph type="sldNum" sz="quarter" idx="12"/>
          </p:nvPr>
        </p:nvSpPr>
        <p:spPr/>
        <p:txBody>
          <a:bodyPr/>
          <a:lstStyle/>
          <a:p>
            <a:fld id="{500E50BA-363E-41B7-A17B-28CFECE1FBFF}" type="slidenum">
              <a:rPr lang="es-AR" smtClean="0"/>
              <a:t>‹Nº›</a:t>
            </a:fld>
            <a:endParaRPr lang="es-AR"/>
          </a:p>
        </p:txBody>
      </p:sp>
    </p:spTree>
    <p:extLst>
      <p:ext uri="{BB962C8B-B14F-4D97-AF65-F5344CB8AC3E}">
        <p14:creationId xmlns:p14="http://schemas.microsoft.com/office/powerpoint/2010/main" val="2207612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6F7B240-80E6-955C-23B0-40B6974953E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03CADB08-6BD1-0851-9793-66A0A5C0ECB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EA9ABA75-BBD7-6A4A-F783-59E4844993FF}"/>
              </a:ext>
            </a:extLst>
          </p:cNvPr>
          <p:cNvSpPr>
            <a:spLocks noGrp="1"/>
          </p:cNvSpPr>
          <p:nvPr>
            <p:ph type="dt" sz="half" idx="10"/>
          </p:nvPr>
        </p:nvSpPr>
        <p:spPr/>
        <p:txBody>
          <a:bodyPr/>
          <a:lstStyle/>
          <a:p>
            <a:fld id="{2DD06207-50DB-4EFC-B25D-82763ED64241}" type="datetimeFigureOut">
              <a:rPr lang="es-AR" smtClean="0"/>
              <a:t>29/3/2025</a:t>
            </a:fld>
            <a:endParaRPr lang="es-AR"/>
          </a:p>
        </p:txBody>
      </p:sp>
      <p:sp>
        <p:nvSpPr>
          <p:cNvPr id="5" name="Marcador de pie de página 4">
            <a:extLst>
              <a:ext uri="{FF2B5EF4-FFF2-40B4-BE49-F238E27FC236}">
                <a16:creationId xmlns:a16="http://schemas.microsoft.com/office/drawing/2014/main" id="{6D58C75F-ADFC-98D9-784F-2320C330CDC2}"/>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2E9DC268-0C43-AFE9-BB44-56338739DF6D}"/>
              </a:ext>
            </a:extLst>
          </p:cNvPr>
          <p:cNvSpPr>
            <a:spLocks noGrp="1"/>
          </p:cNvSpPr>
          <p:nvPr>
            <p:ph type="sldNum" sz="quarter" idx="12"/>
          </p:nvPr>
        </p:nvSpPr>
        <p:spPr/>
        <p:txBody>
          <a:bodyPr/>
          <a:lstStyle/>
          <a:p>
            <a:fld id="{500E50BA-363E-41B7-A17B-28CFECE1FBFF}" type="slidenum">
              <a:rPr lang="es-AR" smtClean="0"/>
              <a:t>‹Nº›</a:t>
            </a:fld>
            <a:endParaRPr lang="es-AR"/>
          </a:p>
        </p:txBody>
      </p:sp>
    </p:spTree>
    <p:extLst>
      <p:ext uri="{BB962C8B-B14F-4D97-AF65-F5344CB8AC3E}">
        <p14:creationId xmlns:p14="http://schemas.microsoft.com/office/powerpoint/2010/main" val="3321749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9CC49F-4C56-D65E-5669-F1465210E478}"/>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D19C3B0E-9819-AA72-08BD-D8DE434A6D6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6883E433-CA10-3867-1C25-15481BFC5CCE}"/>
              </a:ext>
            </a:extLst>
          </p:cNvPr>
          <p:cNvSpPr>
            <a:spLocks noGrp="1"/>
          </p:cNvSpPr>
          <p:nvPr>
            <p:ph type="dt" sz="half" idx="10"/>
          </p:nvPr>
        </p:nvSpPr>
        <p:spPr/>
        <p:txBody>
          <a:bodyPr/>
          <a:lstStyle/>
          <a:p>
            <a:fld id="{2DD06207-50DB-4EFC-B25D-82763ED64241}" type="datetimeFigureOut">
              <a:rPr lang="es-AR" smtClean="0"/>
              <a:t>29/3/2025</a:t>
            </a:fld>
            <a:endParaRPr lang="es-AR"/>
          </a:p>
        </p:txBody>
      </p:sp>
      <p:sp>
        <p:nvSpPr>
          <p:cNvPr id="5" name="Marcador de pie de página 4">
            <a:extLst>
              <a:ext uri="{FF2B5EF4-FFF2-40B4-BE49-F238E27FC236}">
                <a16:creationId xmlns:a16="http://schemas.microsoft.com/office/drawing/2014/main" id="{EC3E1D80-7E13-4FC0-1EE2-600F96A51A3C}"/>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141DDE8D-96BE-44E4-F468-93304CDB2A0D}"/>
              </a:ext>
            </a:extLst>
          </p:cNvPr>
          <p:cNvSpPr>
            <a:spLocks noGrp="1"/>
          </p:cNvSpPr>
          <p:nvPr>
            <p:ph type="sldNum" sz="quarter" idx="12"/>
          </p:nvPr>
        </p:nvSpPr>
        <p:spPr/>
        <p:txBody>
          <a:bodyPr/>
          <a:lstStyle/>
          <a:p>
            <a:fld id="{500E50BA-363E-41B7-A17B-28CFECE1FBFF}" type="slidenum">
              <a:rPr lang="es-AR" smtClean="0"/>
              <a:t>‹Nº›</a:t>
            </a:fld>
            <a:endParaRPr lang="es-AR"/>
          </a:p>
        </p:txBody>
      </p:sp>
    </p:spTree>
    <p:extLst>
      <p:ext uri="{BB962C8B-B14F-4D97-AF65-F5344CB8AC3E}">
        <p14:creationId xmlns:p14="http://schemas.microsoft.com/office/powerpoint/2010/main" val="4215517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675CEA-DAB4-22D5-BACC-DCFF3DD2DAD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296FA5FE-49F7-33FB-6FAB-5EAE3B4CE04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6B8A8EC-6C2E-2DBA-EFF1-EF51D0666E86}"/>
              </a:ext>
            </a:extLst>
          </p:cNvPr>
          <p:cNvSpPr>
            <a:spLocks noGrp="1"/>
          </p:cNvSpPr>
          <p:nvPr>
            <p:ph type="dt" sz="half" idx="10"/>
          </p:nvPr>
        </p:nvSpPr>
        <p:spPr/>
        <p:txBody>
          <a:bodyPr/>
          <a:lstStyle/>
          <a:p>
            <a:fld id="{2DD06207-50DB-4EFC-B25D-82763ED64241}" type="datetimeFigureOut">
              <a:rPr lang="es-AR" smtClean="0"/>
              <a:t>29/3/2025</a:t>
            </a:fld>
            <a:endParaRPr lang="es-AR"/>
          </a:p>
        </p:txBody>
      </p:sp>
      <p:sp>
        <p:nvSpPr>
          <p:cNvPr id="5" name="Marcador de pie de página 4">
            <a:extLst>
              <a:ext uri="{FF2B5EF4-FFF2-40B4-BE49-F238E27FC236}">
                <a16:creationId xmlns:a16="http://schemas.microsoft.com/office/drawing/2014/main" id="{2CD901D5-A772-31E8-0ED7-7B724836FC67}"/>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951E0477-37B0-6768-06E6-BAB62E867E96}"/>
              </a:ext>
            </a:extLst>
          </p:cNvPr>
          <p:cNvSpPr>
            <a:spLocks noGrp="1"/>
          </p:cNvSpPr>
          <p:nvPr>
            <p:ph type="sldNum" sz="quarter" idx="12"/>
          </p:nvPr>
        </p:nvSpPr>
        <p:spPr/>
        <p:txBody>
          <a:bodyPr/>
          <a:lstStyle/>
          <a:p>
            <a:fld id="{500E50BA-363E-41B7-A17B-28CFECE1FBFF}" type="slidenum">
              <a:rPr lang="es-AR" smtClean="0"/>
              <a:t>‹Nº›</a:t>
            </a:fld>
            <a:endParaRPr lang="es-AR"/>
          </a:p>
        </p:txBody>
      </p:sp>
    </p:spTree>
    <p:extLst>
      <p:ext uri="{BB962C8B-B14F-4D97-AF65-F5344CB8AC3E}">
        <p14:creationId xmlns:p14="http://schemas.microsoft.com/office/powerpoint/2010/main" val="3043706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418CB9-3BB9-204A-6DC4-B54D77075BF7}"/>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E17BBD0A-70D3-5FB0-8DE0-7509A279C37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ED6F9830-1C35-12BD-3BF3-435D9CD39AF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D0FB3393-A58B-FEDE-4B11-70BC925ACC07}"/>
              </a:ext>
            </a:extLst>
          </p:cNvPr>
          <p:cNvSpPr>
            <a:spLocks noGrp="1"/>
          </p:cNvSpPr>
          <p:nvPr>
            <p:ph type="dt" sz="half" idx="10"/>
          </p:nvPr>
        </p:nvSpPr>
        <p:spPr/>
        <p:txBody>
          <a:bodyPr/>
          <a:lstStyle/>
          <a:p>
            <a:fld id="{2DD06207-50DB-4EFC-B25D-82763ED64241}" type="datetimeFigureOut">
              <a:rPr lang="es-AR" smtClean="0"/>
              <a:t>29/3/2025</a:t>
            </a:fld>
            <a:endParaRPr lang="es-AR"/>
          </a:p>
        </p:txBody>
      </p:sp>
      <p:sp>
        <p:nvSpPr>
          <p:cNvPr id="6" name="Marcador de pie de página 5">
            <a:extLst>
              <a:ext uri="{FF2B5EF4-FFF2-40B4-BE49-F238E27FC236}">
                <a16:creationId xmlns:a16="http://schemas.microsoft.com/office/drawing/2014/main" id="{D61B55BF-D553-FC9B-98B5-98FCF804067B}"/>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C60E962B-3A7D-2BBE-F272-712E8E4907AB}"/>
              </a:ext>
            </a:extLst>
          </p:cNvPr>
          <p:cNvSpPr>
            <a:spLocks noGrp="1"/>
          </p:cNvSpPr>
          <p:nvPr>
            <p:ph type="sldNum" sz="quarter" idx="12"/>
          </p:nvPr>
        </p:nvSpPr>
        <p:spPr/>
        <p:txBody>
          <a:bodyPr/>
          <a:lstStyle/>
          <a:p>
            <a:fld id="{500E50BA-363E-41B7-A17B-28CFECE1FBFF}" type="slidenum">
              <a:rPr lang="es-AR" smtClean="0"/>
              <a:t>‹Nº›</a:t>
            </a:fld>
            <a:endParaRPr lang="es-AR"/>
          </a:p>
        </p:txBody>
      </p:sp>
    </p:spTree>
    <p:extLst>
      <p:ext uri="{BB962C8B-B14F-4D97-AF65-F5344CB8AC3E}">
        <p14:creationId xmlns:p14="http://schemas.microsoft.com/office/powerpoint/2010/main" val="3602679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73CBBC-DE99-84E1-11C9-B1A36338A25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18C316F5-C4FC-BD7E-23AE-42873C04A7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88FAE44-E0A7-8E9C-100E-FA0E197A5C4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B582AEDC-B0DB-BC9D-55D5-C240136453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C22BC6C-CA16-7702-9689-F866347D0C3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93F727E7-138F-023B-4B0E-C9D3442D2DAA}"/>
              </a:ext>
            </a:extLst>
          </p:cNvPr>
          <p:cNvSpPr>
            <a:spLocks noGrp="1"/>
          </p:cNvSpPr>
          <p:nvPr>
            <p:ph type="dt" sz="half" idx="10"/>
          </p:nvPr>
        </p:nvSpPr>
        <p:spPr/>
        <p:txBody>
          <a:bodyPr/>
          <a:lstStyle/>
          <a:p>
            <a:fld id="{2DD06207-50DB-4EFC-B25D-82763ED64241}" type="datetimeFigureOut">
              <a:rPr lang="es-AR" smtClean="0"/>
              <a:t>29/3/2025</a:t>
            </a:fld>
            <a:endParaRPr lang="es-AR"/>
          </a:p>
        </p:txBody>
      </p:sp>
      <p:sp>
        <p:nvSpPr>
          <p:cNvPr id="8" name="Marcador de pie de página 7">
            <a:extLst>
              <a:ext uri="{FF2B5EF4-FFF2-40B4-BE49-F238E27FC236}">
                <a16:creationId xmlns:a16="http://schemas.microsoft.com/office/drawing/2014/main" id="{F70EB765-87F3-4868-45AB-7EBFFFB168BB}"/>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BD5B389F-9CF2-3936-14DF-8D2D91BA82A2}"/>
              </a:ext>
            </a:extLst>
          </p:cNvPr>
          <p:cNvSpPr>
            <a:spLocks noGrp="1"/>
          </p:cNvSpPr>
          <p:nvPr>
            <p:ph type="sldNum" sz="quarter" idx="12"/>
          </p:nvPr>
        </p:nvSpPr>
        <p:spPr/>
        <p:txBody>
          <a:bodyPr/>
          <a:lstStyle/>
          <a:p>
            <a:fld id="{500E50BA-363E-41B7-A17B-28CFECE1FBFF}" type="slidenum">
              <a:rPr lang="es-AR" smtClean="0"/>
              <a:t>‹Nº›</a:t>
            </a:fld>
            <a:endParaRPr lang="es-AR"/>
          </a:p>
        </p:txBody>
      </p:sp>
    </p:spTree>
    <p:extLst>
      <p:ext uri="{BB962C8B-B14F-4D97-AF65-F5344CB8AC3E}">
        <p14:creationId xmlns:p14="http://schemas.microsoft.com/office/powerpoint/2010/main" val="2593745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5ACFD7-E4E6-CE7F-D7C9-E30C7AE83F20}"/>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F39B31DB-3E9C-2D5E-FE6A-49D1335053CB}"/>
              </a:ext>
            </a:extLst>
          </p:cNvPr>
          <p:cNvSpPr>
            <a:spLocks noGrp="1"/>
          </p:cNvSpPr>
          <p:nvPr>
            <p:ph type="dt" sz="half" idx="10"/>
          </p:nvPr>
        </p:nvSpPr>
        <p:spPr/>
        <p:txBody>
          <a:bodyPr/>
          <a:lstStyle/>
          <a:p>
            <a:fld id="{2DD06207-50DB-4EFC-B25D-82763ED64241}" type="datetimeFigureOut">
              <a:rPr lang="es-AR" smtClean="0"/>
              <a:t>29/3/2025</a:t>
            </a:fld>
            <a:endParaRPr lang="es-AR"/>
          </a:p>
        </p:txBody>
      </p:sp>
      <p:sp>
        <p:nvSpPr>
          <p:cNvPr id="4" name="Marcador de pie de página 3">
            <a:extLst>
              <a:ext uri="{FF2B5EF4-FFF2-40B4-BE49-F238E27FC236}">
                <a16:creationId xmlns:a16="http://schemas.microsoft.com/office/drawing/2014/main" id="{9A0C183F-3FAA-F373-AA25-3F4BD67256C8}"/>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86E2B7F0-8786-D51B-972F-79381BB0D8B4}"/>
              </a:ext>
            </a:extLst>
          </p:cNvPr>
          <p:cNvSpPr>
            <a:spLocks noGrp="1"/>
          </p:cNvSpPr>
          <p:nvPr>
            <p:ph type="sldNum" sz="quarter" idx="12"/>
          </p:nvPr>
        </p:nvSpPr>
        <p:spPr/>
        <p:txBody>
          <a:bodyPr/>
          <a:lstStyle/>
          <a:p>
            <a:fld id="{500E50BA-363E-41B7-A17B-28CFECE1FBFF}" type="slidenum">
              <a:rPr lang="es-AR" smtClean="0"/>
              <a:t>‹Nº›</a:t>
            </a:fld>
            <a:endParaRPr lang="es-AR"/>
          </a:p>
        </p:txBody>
      </p:sp>
    </p:spTree>
    <p:extLst>
      <p:ext uri="{BB962C8B-B14F-4D97-AF65-F5344CB8AC3E}">
        <p14:creationId xmlns:p14="http://schemas.microsoft.com/office/powerpoint/2010/main" val="2489533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7FFE89E-4CCC-E5F4-1103-042F56DF6D91}"/>
              </a:ext>
            </a:extLst>
          </p:cNvPr>
          <p:cNvSpPr>
            <a:spLocks noGrp="1"/>
          </p:cNvSpPr>
          <p:nvPr>
            <p:ph type="dt" sz="half" idx="10"/>
          </p:nvPr>
        </p:nvSpPr>
        <p:spPr/>
        <p:txBody>
          <a:bodyPr/>
          <a:lstStyle/>
          <a:p>
            <a:fld id="{2DD06207-50DB-4EFC-B25D-82763ED64241}" type="datetimeFigureOut">
              <a:rPr lang="es-AR" smtClean="0"/>
              <a:t>29/3/2025</a:t>
            </a:fld>
            <a:endParaRPr lang="es-AR"/>
          </a:p>
        </p:txBody>
      </p:sp>
      <p:sp>
        <p:nvSpPr>
          <p:cNvPr id="3" name="Marcador de pie de página 2">
            <a:extLst>
              <a:ext uri="{FF2B5EF4-FFF2-40B4-BE49-F238E27FC236}">
                <a16:creationId xmlns:a16="http://schemas.microsoft.com/office/drawing/2014/main" id="{7EF4C736-3F35-8D22-CF1B-F8792023AA2F}"/>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BCA07302-8A7C-91B2-DC6B-7BBD577C4D8F}"/>
              </a:ext>
            </a:extLst>
          </p:cNvPr>
          <p:cNvSpPr>
            <a:spLocks noGrp="1"/>
          </p:cNvSpPr>
          <p:nvPr>
            <p:ph type="sldNum" sz="quarter" idx="12"/>
          </p:nvPr>
        </p:nvSpPr>
        <p:spPr/>
        <p:txBody>
          <a:bodyPr/>
          <a:lstStyle/>
          <a:p>
            <a:fld id="{500E50BA-363E-41B7-A17B-28CFECE1FBFF}" type="slidenum">
              <a:rPr lang="es-AR" smtClean="0"/>
              <a:t>‹Nº›</a:t>
            </a:fld>
            <a:endParaRPr lang="es-AR"/>
          </a:p>
        </p:txBody>
      </p:sp>
    </p:spTree>
    <p:extLst>
      <p:ext uri="{BB962C8B-B14F-4D97-AF65-F5344CB8AC3E}">
        <p14:creationId xmlns:p14="http://schemas.microsoft.com/office/powerpoint/2010/main" val="2224926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356122-4C4C-F9DD-DE15-121ACD01E26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8D582486-AA18-16A6-C9CF-AE2B4DC898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4B39912E-F3D2-DCCF-E2B3-38A6E2547B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86ED42C-5FC4-1E73-0416-BB8B5AEF0A99}"/>
              </a:ext>
            </a:extLst>
          </p:cNvPr>
          <p:cNvSpPr>
            <a:spLocks noGrp="1"/>
          </p:cNvSpPr>
          <p:nvPr>
            <p:ph type="dt" sz="half" idx="10"/>
          </p:nvPr>
        </p:nvSpPr>
        <p:spPr/>
        <p:txBody>
          <a:bodyPr/>
          <a:lstStyle/>
          <a:p>
            <a:fld id="{2DD06207-50DB-4EFC-B25D-82763ED64241}" type="datetimeFigureOut">
              <a:rPr lang="es-AR" smtClean="0"/>
              <a:t>29/3/2025</a:t>
            </a:fld>
            <a:endParaRPr lang="es-AR"/>
          </a:p>
        </p:txBody>
      </p:sp>
      <p:sp>
        <p:nvSpPr>
          <p:cNvPr id="6" name="Marcador de pie de página 5">
            <a:extLst>
              <a:ext uri="{FF2B5EF4-FFF2-40B4-BE49-F238E27FC236}">
                <a16:creationId xmlns:a16="http://schemas.microsoft.com/office/drawing/2014/main" id="{4D49587A-A3A0-85A2-2490-5E6E1F037CE8}"/>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893370DB-2F90-C2AC-97C1-85879DB1BB44}"/>
              </a:ext>
            </a:extLst>
          </p:cNvPr>
          <p:cNvSpPr>
            <a:spLocks noGrp="1"/>
          </p:cNvSpPr>
          <p:nvPr>
            <p:ph type="sldNum" sz="quarter" idx="12"/>
          </p:nvPr>
        </p:nvSpPr>
        <p:spPr/>
        <p:txBody>
          <a:bodyPr/>
          <a:lstStyle/>
          <a:p>
            <a:fld id="{500E50BA-363E-41B7-A17B-28CFECE1FBFF}" type="slidenum">
              <a:rPr lang="es-AR" smtClean="0"/>
              <a:t>‹Nº›</a:t>
            </a:fld>
            <a:endParaRPr lang="es-AR"/>
          </a:p>
        </p:txBody>
      </p:sp>
    </p:spTree>
    <p:extLst>
      <p:ext uri="{BB962C8B-B14F-4D97-AF65-F5344CB8AC3E}">
        <p14:creationId xmlns:p14="http://schemas.microsoft.com/office/powerpoint/2010/main" val="2648834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8755A3-3DE2-999D-9AC3-FB63231F369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843E0EE8-5115-EC7C-FF4A-1D6F1E9765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8624B434-BB68-ED6B-E1C6-8C826ACF1A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C325907-D178-9BEF-693A-546B337AA4D4}"/>
              </a:ext>
            </a:extLst>
          </p:cNvPr>
          <p:cNvSpPr>
            <a:spLocks noGrp="1"/>
          </p:cNvSpPr>
          <p:nvPr>
            <p:ph type="dt" sz="half" idx="10"/>
          </p:nvPr>
        </p:nvSpPr>
        <p:spPr/>
        <p:txBody>
          <a:bodyPr/>
          <a:lstStyle/>
          <a:p>
            <a:fld id="{2DD06207-50DB-4EFC-B25D-82763ED64241}" type="datetimeFigureOut">
              <a:rPr lang="es-AR" smtClean="0"/>
              <a:t>29/3/2025</a:t>
            </a:fld>
            <a:endParaRPr lang="es-AR"/>
          </a:p>
        </p:txBody>
      </p:sp>
      <p:sp>
        <p:nvSpPr>
          <p:cNvPr id="6" name="Marcador de pie de página 5">
            <a:extLst>
              <a:ext uri="{FF2B5EF4-FFF2-40B4-BE49-F238E27FC236}">
                <a16:creationId xmlns:a16="http://schemas.microsoft.com/office/drawing/2014/main" id="{B5D67DCD-B666-4CD1-336C-BB4FB02F71F3}"/>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E720A70B-B5D1-AB07-813F-D531D9835C28}"/>
              </a:ext>
            </a:extLst>
          </p:cNvPr>
          <p:cNvSpPr>
            <a:spLocks noGrp="1"/>
          </p:cNvSpPr>
          <p:nvPr>
            <p:ph type="sldNum" sz="quarter" idx="12"/>
          </p:nvPr>
        </p:nvSpPr>
        <p:spPr/>
        <p:txBody>
          <a:bodyPr/>
          <a:lstStyle/>
          <a:p>
            <a:fld id="{500E50BA-363E-41B7-A17B-28CFECE1FBFF}" type="slidenum">
              <a:rPr lang="es-AR" smtClean="0"/>
              <a:t>‹Nº›</a:t>
            </a:fld>
            <a:endParaRPr lang="es-AR"/>
          </a:p>
        </p:txBody>
      </p:sp>
    </p:spTree>
    <p:extLst>
      <p:ext uri="{BB962C8B-B14F-4D97-AF65-F5344CB8AC3E}">
        <p14:creationId xmlns:p14="http://schemas.microsoft.com/office/powerpoint/2010/main" val="3375376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9CF80F6-FF6C-BD63-1AAE-A9CA3FD145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920F1087-2C14-ABFF-181F-58D5C8AC38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F7DE993D-FDEC-252B-EBB1-5C2C2EDAC8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DD06207-50DB-4EFC-B25D-82763ED64241}" type="datetimeFigureOut">
              <a:rPr lang="es-AR" smtClean="0"/>
              <a:t>29/3/2025</a:t>
            </a:fld>
            <a:endParaRPr lang="es-AR"/>
          </a:p>
        </p:txBody>
      </p:sp>
      <p:sp>
        <p:nvSpPr>
          <p:cNvPr id="5" name="Marcador de pie de página 4">
            <a:extLst>
              <a:ext uri="{FF2B5EF4-FFF2-40B4-BE49-F238E27FC236}">
                <a16:creationId xmlns:a16="http://schemas.microsoft.com/office/drawing/2014/main" id="{50A4D49E-FBDA-6CDA-9F91-8E0CF8A127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AR"/>
          </a:p>
        </p:txBody>
      </p:sp>
      <p:sp>
        <p:nvSpPr>
          <p:cNvPr id="6" name="Marcador de número de diapositiva 5">
            <a:extLst>
              <a:ext uri="{FF2B5EF4-FFF2-40B4-BE49-F238E27FC236}">
                <a16:creationId xmlns:a16="http://schemas.microsoft.com/office/drawing/2014/main" id="{92B709EA-8BED-91D3-6A75-A1C40D7029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00E50BA-363E-41B7-A17B-28CFECE1FBFF}" type="slidenum">
              <a:rPr lang="es-AR" smtClean="0"/>
              <a:t>‹Nº›</a:t>
            </a:fld>
            <a:endParaRPr lang="es-AR"/>
          </a:p>
        </p:txBody>
      </p:sp>
    </p:spTree>
    <p:extLst>
      <p:ext uri="{BB962C8B-B14F-4D97-AF65-F5344CB8AC3E}">
        <p14:creationId xmlns:p14="http://schemas.microsoft.com/office/powerpoint/2010/main" val="3509477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2F9B75-ED53-946E-AA92-CC89A5EDE40D}"/>
              </a:ext>
            </a:extLst>
          </p:cNvPr>
          <p:cNvSpPr>
            <a:spLocks noGrp="1"/>
          </p:cNvSpPr>
          <p:nvPr>
            <p:ph type="ctrTitle"/>
          </p:nvPr>
        </p:nvSpPr>
        <p:spPr/>
        <p:txBody>
          <a:bodyPr>
            <a:normAutofit/>
          </a:bodyPr>
          <a:lstStyle/>
          <a:p>
            <a:r>
              <a:rPr lang="es-ES" sz="4800" dirty="0"/>
              <a:t>Datos Transacciones Bancarias</a:t>
            </a:r>
            <a:endParaRPr lang="es-AR" sz="4800" dirty="0"/>
          </a:p>
        </p:txBody>
      </p:sp>
      <p:sp>
        <p:nvSpPr>
          <p:cNvPr id="3" name="Subtítulo 2">
            <a:extLst>
              <a:ext uri="{FF2B5EF4-FFF2-40B4-BE49-F238E27FC236}">
                <a16:creationId xmlns:a16="http://schemas.microsoft.com/office/drawing/2014/main" id="{7E90A10B-F6FE-4DA7-BB41-332F2B2DEBB0}"/>
              </a:ext>
            </a:extLst>
          </p:cNvPr>
          <p:cNvSpPr>
            <a:spLocks noGrp="1"/>
          </p:cNvSpPr>
          <p:nvPr>
            <p:ph type="subTitle" idx="1"/>
          </p:nvPr>
        </p:nvSpPr>
        <p:spPr>
          <a:xfrm>
            <a:off x="1524000" y="3630319"/>
            <a:ext cx="9144000" cy="1655762"/>
          </a:xfrm>
        </p:spPr>
        <p:txBody>
          <a:bodyPr>
            <a:noAutofit/>
          </a:bodyPr>
          <a:lstStyle/>
          <a:p>
            <a:r>
              <a:rPr lang="es-ES" sz="1800" b="0" i="0" dirty="0">
                <a:effectLst/>
                <a:latin typeface="Roboto" panose="02000000000000000000" pitchFamily="2" charset="0"/>
              </a:rPr>
              <a:t>Este proyecto se centra en la detección de patrones de fraude en un dataset de transacciones bancarias sacado de </a:t>
            </a:r>
            <a:r>
              <a:rPr lang="es-ES" sz="1800" b="0" i="0" dirty="0" err="1">
                <a:effectLst/>
                <a:latin typeface="Roboto" panose="02000000000000000000" pitchFamily="2" charset="0"/>
              </a:rPr>
              <a:t>Kaggle</a:t>
            </a:r>
            <a:r>
              <a:rPr lang="es-ES" sz="1800" b="0" i="0" dirty="0">
                <a:effectLst/>
                <a:latin typeface="Roboto" panose="02000000000000000000" pitchFamily="2" charset="0"/>
              </a:rPr>
              <a:t>. El siguiente análisis busca encontrar patrones en las transacciones fraudulentas para poder evitarlas. El mismo puede ser</a:t>
            </a:r>
            <a:r>
              <a:rPr lang="es-ES" sz="1800" dirty="0">
                <a:latin typeface="Roboto" panose="02000000000000000000" pitchFamily="2" charset="0"/>
              </a:rPr>
              <a:t>vir a cualquier usuario que tenga una cuenta de banco, o mismo para los bancos, para que puedan frenar potenciales fraudes a tiempo.</a:t>
            </a:r>
            <a:endParaRPr lang="es-AR" sz="1800" dirty="0"/>
          </a:p>
        </p:txBody>
      </p:sp>
    </p:spTree>
    <p:extLst>
      <p:ext uri="{BB962C8B-B14F-4D97-AF65-F5344CB8AC3E}">
        <p14:creationId xmlns:p14="http://schemas.microsoft.com/office/powerpoint/2010/main" val="685125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22C1F8-ED86-D961-02CB-20816EADEC3A}"/>
              </a:ext>
            </a:extLst>
          </p:cNvPr>
          <p:cNvSpPr>
            <a:spLocks noGrp="1"/>
          </p:cNvSpPr>
          <p:nvPr>
            <p:ph type="title"/>
          </p:nvPr>
        </p:nvSpPr>
        <p:spPr/>
        <p:txBody>
          <a:bodyPr/>
          <a:lstStyle/>
          <a:p>
            <a:r>
              <a:rPr lang="es-ES" dirty="0"/>
              <a:t>Análisis </a:t>
            </a:r>
            <a:r>
              <a:rPr lang="es-ES" dirty="0" err="1"/>
              <a:t>DataSet</a:t>
            </a:r>
            <a:endParaRPr lang="es-AR" dirty="0"/>
          </a:p>
        </p:txBody>
      </p:sp>
      <p:sp>
        <p:nvSpPr>
          <p:cNvPr id="4" name="CuadroTexto 3">
            <a:extLst>
              <a:ext uri="{FF2B5EF4-FFF2-40B4-BE49-F238E27FC236}">
                <a16:creationId xmlns:a16="http://schemas.microsoft.com/office/drawing/2014/main" id="{EE4D7C54-85D5-5F4E-72DB-7BCBA46ADCC0}"/>
              </a:ext>
            </a:extLst>
          </p:cNvPr>
          <p:cNvSpPr txBox="1"/>
          <p:nvPr/>
        </p:nvSpPr>
        <p:spPr>
          <a:xfrm>
            <a:off x="0" y="1791092"/>
            <a:ext cx="4949072" cy="276999"/>
          </a:xfrm>
          <a:prstGeom prst="rect">
            <a:avLst/>
          </a:prstGeom>
          <a:noFill/>
        </p:spPr>
        <p:txBody>
          <a:bodyPr wrap="square" rtlCol="0">
            <a:spAutoFit/>
          </a:bodyPr>
          <a:lstStyle/>
          <a:p>
            <a:r>
              <a:rPr lang="es-ES" sz="1200" dirty="0"/>
              <a:t>El data set cuenta con 16 columnas y  2512 filas.</a:t>
            </a:r>
            <a:endParaRPr lang="es-AR" sz="1200" dirty="0"/>
          </a:p>
        </p:txBody>
      </p:sp>
      <p:pic>
        <p:nvPicPr>
          <p:cNvPr id="7" name="Imagen 6">
            <a:extLst>
              <a:ext uri="{FF2B5EF4-FFF2-40B4-BE49-F238E27FC236}">
                <a16:creationId xmlns:a16="http://schemas.microsoft.com/office/drawing/2014/main" id="{1D2A6334-F2EB-9E13-478F-32AA4FBEB460}"/>
              </a:ext>
            </a:extLst>
          </p:cNvPr>
          <p:cNvPicPr>
            <a:picLocks noChangeAspect="1"/>
          </p:cNvPicPr>
          <p:nvPr/>
        </p:nvPicPr>
        <p:blipFill>
          <a:blip r:embed="rId2"/>
          <a:stretch>
            <a:fillRect/>
          </a:stretch>
        </p:blipFill>
        <p:spPr>
          <a:xfrm>
            <a:off x="0" y="2068091"/>
            <a:ext cx="12192000" cy="748970"/>
          </a:xfrm>
          <a:prstGeom prst="rect">
            <a:avLst/>
          </a:prstGeom>
        </p:spPr>
      </p:pic>
      <p:sp>
        <p:nvSpPr>
          <p:cNvPr id="10" name="CuadroTexto 9">
            <a:extLst>
              <a:ext uri="{FF2B5EF4-FFF2-40B4-BE49-F238E27FC236}">
                <a16:creationId xmlns:a16="http://schemas.microsoft.com/office/drawing/2014/main" id="{9AB34FE1-F19C-1ED4-6447-B4FA3F0DDFD0}"/>
              </a:ext>
            </a:extLst>
          </p:cNvPr>
          <p:cNvSpPr txBox="1"/>
          <p:nvPr/>
        </p:nvSpPr>
        <p:spPr>
          <a:xfrm>
            <a:off x="1568" y="2829611"/>
            <a:ext cx="4949072" cy="276999"/>
          </a:xfrm>
          <a:prstGeom prst="rect">
            <a:avLst/>
          </a:prstGeom>
          <a:noFill/>
        </p:spPr>
        <p:txBody>
          <a:bodyPr wrap="square" rtlCol="0">
            <a:spAutoFit/>
          </a:bodyPr>
          <a:lstStyle/>
          <a:p>
            <a:r>
              <a:rPr lang="es-ES" sz="1200" dirty="0"/>
              <a:t>El mismo cuenta con variables de tipo:</a:t>
            </a:r>
            <a:endParaRPr lang="es-AR" sz="1200" dirty="0"/>
          </a:p>
        </p:txBody>
      </p:sp>
      <p:cxnSp>
        <p:nvCxnSpPr>
          <p:cNvPr id="12" name="Conector: angular 11">
            <a:extLst>
              <a:ext uri="{FF2B5EF4-FFF2-40B4-BE49-F238E27FC236}">
                <a16:creationId xmlns:a16="http://schemas.microsoft.com/office/drawing/2014/main" id="{716BFCFB-8315-6ABB-6C9E-A35588C8BE5C}"/>
              </a:ext>
            </a:extLst>
          </p:cNvPr>
          <p:cNvCxnSpPr>
            <a:cxnSpLocks/>
          </p:cNvCxnSpPr>
          <p:nvPr/>
        </p:nvCxnSpPr>
        <p:spPr>
          <a:xfrm rot="16200000" flipH="1">
            <a:off x="2799216" y="2781931"/>
            <a:ext cx="513283" cy="116264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13" name="CuadroTexto 12">
            <a:extLst>
              <a:ext uri="{FF2B5EF4-FFF2-40B4-BE49-F238E27FC236}">
                <a16:creationId xmlns:a16="http://schemas.microsoft.com/office/drawing/2014/main" id="{108A5F49-6A33-9B44-6EDC-1ECC92C58A2A}"/>
              </a:ext>
            </a:extLst>
          </p:cNvPr>
          <p:cNvSpPr txBox="1"/>
          <p:nvPr/>
        </p:nvSpPr>
        <p:spPr>
          <a:xfrm>
            <a:off x="3638747" y="3481393"/>
            <a:ext cx="6954020" cy="276999"/>
          </a:xfrm>
          <a:prstGeom prst="rect">
            <a:avLst/>
          </a:prstGeom>
          <a:noFill/>
        </p:spPr>
        <p:txBody>
          <a:bodyPr wrap="none" rtlCol="0">
            <a:spAutoFit/>
          </a:bodyPr>
          <a:lstStyle/>
          <a:p>
            <a:r>
              <a:rPr lang="es-ES" sz="1200" dirty="0"/>
              <a:t>Numéricas (</a:t>
            </a:r>
            <a:r>
              <a:rPr lang="es-ES" sz="1200" dirty="0" err="1"/>
              <a:t>Monto_Transaccion</a:t>
            </a:r>
            <a:r>
              <a:rPr lang="es-ES" sz="1200" dirty="0"/>
              <a:t>, </a:t>
            </a:r>
            <a:r>
              <a:rPr lang="es-ES" sz="1200" dirty="0" err="1"/>
              <a:t>Cliente_Edad</a:t>
            </a:r>
            <a:r>
              <a:rPr lang="es-ES" sz="1200" dirty="0"/>
              <a:t>, </a:t>
            </a:r>
            <a:r>
              <a:rPr lang="es-ES" sz="1200" dirty="0" err="1"/>
              <a:t>Duración_Transaccion</a:t>
            </a:r>
            <a:r>
              <a:rPr lang="es-ES" sz="1200" dirty="0"/>
              <a:t>, </a:t>
            </a:r>
            <a:r>
              <a:rPr lang="es-ES" sz="1200" dirty="0" err="1"/>
              <a:t>Intentos_Login</a:t>
            </a:r>
            <a:r>
              <a:rPr lang="es-ES" sz="1200" dirty="0"/>
              <a:t>, </a:t>
            </a:r>
            <a:r>
              <a:rPr lang="es-ES" sz="1200" dirty="0" err="1"/>
              <a:t>Dinero_Cuenta</a:t>
            </a:r>
            <a:r>
              <a:rPr lang="es-ES" sz="1200" dirty="0"/>
              <a:t>)</a:t>
            </a:r>
            <a:endParaRPr lang="es-AR" dirty="0"/>
          </a:p>
        </p:txBody>
      </p:sp>
      <p:cxnSp>
        <p:nvCxnSpPr>
          <p:cNvPr id="17" name="Conector: angular 16">
            <a:extLst>
              <a:ext uri="{FF2B5EF4-FFF2-40B4-BE49-F238E27FC236}">
                <a16:creationId xmlns:a16="http://schemas.microsoft.com/office/drawing/2014/main" id="{EFC4D708-F4E4-CA49-413C-C6891CCCFC9F}"/>
              </a:ext>
            </a:extLst>
          </p:cNvPr>
          <p:cNvCxnSpPr/>
          <p:nvPr/>
        </p:nvCxnSpPr>
        <p:spPr>
          <a:xfrm rot="16200000" flipH="1">
            <a:off x="2799216" y="3245176"/>
            <a:ext cx="513283" cy="116264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18" name="CuadroTexto 17">
            <a:extLst>
              <a:ext uri="{FF2B5EF4-FFF2-40B4-BE49-F238E27FC236}">
                <a16:creationId xmlns:a16="http://schemas.microsoft.com/office/drawing/2014/main" id="{3CE9BF29-8E70-71E3-AED2-1EB4280397DD}"/>
              </a:ext>
            </a:extLst>
          </p:cNvPr>
          <p:cNvSpPr txBox="1"/>
          <p:nvPr/>
        </p:nvSpPr>
        <p:spPr>
          <a:xfrm>
            <a:off x="3656033" y="3944638"/>
            <a:ext cx="4777270" cy="276999"/>
          </a:xfrm>
          <a:prstGeom prst="rect">
            <a:avLst/>
          </a:prstGeom>
          <a:noFill/>
        </p:spPr>
        <p:txBody>
          <a:bodyPr wrap="none" rtlCol="0">
            <a:spAutoFit/>
          </a:bodyPr>
          <a:lstStyle/>
          <a:p>
            <a:r>
              <a:rPr lang="es-ES" sz="1200" dirty="0"/>
              <a:t>Categóricas (</a:t>
            </a:r>
            <a:r>
              <a:rPr lang="es-ES" sz="1200" dirty="0" err="1"/>
              <a:t>Tipo_Transaccion</a:t>
            </a:r>
            <a:r>
              <a:rPr lang="es-ES" sz="1200" dirty="0"/>
              <a:t>, Canal, </a:t>
            </a:r>
            <a:r>
              <a:rPr lang="es-ES" sz="1200" dirty="0" err="1"/>
              <a:t>Ocupación_Cliente</a:t>
            </a:r>
            <a:r>
              <a:rPr lang="es-ES" sz="1200" dirty="0"/>
              <a:t>, </a:t>
            </a:r>
            <a:r>
              <a:rPr lang="es-ES" sz="1200" dirty="0" err="1"/>
              <a:t>es_fraude</a:t>
            </a:r>
            <a:r>
              <a:rPr lang="es-ES" sz="1200" dirty="0"/>
              <a:t>)</a:t>
            </a:r>
            <a:endParaRPr lang="es-AR" dirty="0"/>
          </a:p>
        </p:txBody>
      </p:sp>
      <p:cxnSp>
        <p:nvCxnSpPr>
          <p:cNvPr id="19" name="Conector: angular 18">
            <a:extLst>
              <a:ext uri="{FF2B5EF4-FFF2-40B4-BE49-F238E27FC236}">
                <a16:creationId xmlns:a16="http://schemas.microsoft.com/office/drawing/2014/main" id="{4BBDCD6C-B8B5-4377-FB64-008E973AC4EF}"/>
              </a:ext>
            </a:extLst>
          </p:cNvPr>
          <p:cNvCxnSpPr/>
          <p:nvPr/>
        </p:nvCxnSpPr>
        <p:spPr>
          <a:xfrm rot="16200000" flipH="1">
            <a:off x="2799216" y="3700326"/>
            <a:ext cx="513283" cy="116264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20" name="CuadroTexto 19">
            <a:extLst>
              <a:ext uri="{FF2B5EF4-FFF2-40B4-BE49-F238E27FC236}">
                <a16:creationId xmlns:a16="http://schemas.microsoft.com/office/drawing/2014/main" id="{1C96878A-B563-1F10-B28D-346A0C114185}"/>
              </a:ext>
            </a:extLst>
          </p:cNvPr>
          <p:cNvSpPr txBox="1"/>
          <p:nvPr/>
        </p:nvSpPr>
        <p:spPr>
          <a:xfrm>
            <a:off x="3656033" y="4399788"/>
            <a:ext cx="4478855" cy="276999"/>
          </a:xfrm>
          <a:prstGeom prst="rect">
            <a:avLst/>
          </a:prstGeom>
          <a:noFill/>
        </p:spPr>
        <p:txBody>
          <a:bodyPr wrap="none" rtlCol="0">
            <a:spAutoFit/>
          </a:bodyPr>
          <a:lstStyle/>
          <a:p>
            <a:r>
              <a:rPr lang="es-ES" sz="1200" dirty="0"/>
              <a:t>ID (</a:t>
            </a:r>
            <a:r>
              <a:rPr lang="es-ES" sz="1200" dirty="0" err="1"/>
              <a:t>ID_Transaccion</a:t>
            </a:r>
            <a:r>
              <a:rPr lang="es-ES" sz="1200" dirty="0"/>
              <a:t>, </a:t>
            </a:r>
            <a:r>
              <a:rPr lang="es-ES" sz="1200" dirty="0" err="1"/>
              <a:t>ID_Cuenta</a:t>
            </a:r>
            <a:r>
              <a:rPr lang="es-ES" sz="1200" dirty="0"/>
              <a:t>, </a:t>
            </a:r>
            <a:r>
              <a:rPr lang="es-ES" sz="1200" dirty="0" err="1"/>
              <a:t>ID_Dispositivo</a:t>
            </a:r>
            <a:r>
              <a:rPr lang="es-ES" sz="1200" dirty="0"/>
              <a:t>, </a:t>
            </a:r>
            <a:r>
              <a:rPr lang="es-ES" sz="1200" dirty="0" err="1"/>
              <a:t>ID_Comerciante</a:t>
            </a:r>
            <a:r>
              <a:rPr lang="es-ES" sz="1200" dirty="0"/>
              <a:t>)</a:t>
            </a:r>
            <a:endParaRPr lang="es-AR" dirty="0"/>
          </a:p>
        </p:txBody>
      </p:sp>
      <p:cxnSp>
        <p:nvCxnSpPr>
          <p:cNvPr id="21" name="Conector: angular 20">
            <a:extLst>
              <a:ext uri="{FF2B5EF4-FFF2-40B4-BE49-F238E27FC236}">
                <a16:creationId xmlns:a16="http://schemas.microsoft.com/office/drawing/2014/main" id="{5BC4ABCE-FF3C-8C94-E0C8-9E5E656E0899}"/>
              </a:ext>
            </a:extLst>
          </p:cNvPr>
          <p:cNvCxnSpPr/>
          <p:nvPr/>
        </p:nvCxnSpPr>
        <p:spPr>
          <a:xfrm rot="16200000" flipH="1">
            <a:off x="2799217" y="4135118"/>
            <a:ext cx="513283" cy="116264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22" name="CuadroTexto 21">
            <a:extLst>
              <a:ext uri="{FF2B5EF4-FFF2-40B4-BE49-F238E27FC236}">
                <a16:creationId xmlns:a16="http://schemas.microsoft.com/office/drawing/2014/main" id="{E53F4BBD-35DE-3F09-4E1B-B9512FE399C5}"/>
              </a:ext>
            </a:extLst>
          </p:cNvPr>
          <p:cNvSpPr txBox="1"/>
          <p:nvPr/>
        </p:nvSpPr>
        <p:spPr>
          <a:xfrm>
            <a:off x="3656033" y="4834581"/>
            <a:ext cx="3389518" cy="276999"/>
          </a:xfrm>
          <a:prstGeom prst="rect">
            <a:avLst/>
          </a:prstGeom>
          <a:noFill/>
        </p:spPr>
        <p:txBody>
          <a:bodyPr wrap="none" rtlCol="0">
            <a:spAutoFit/>
          </a:bodyPr>
          <a:lstStyle/>
          <a:p>
            <a:r>
              <a:rPr lang="es-ES" sz="1200" dirty="0"/>
              <a:t>Fecha (</a:t>
            </a:r>
            <a:r>
              <a:rPr lang="es-ES" sz="1200" dirty="0" err="1"/>
              <a:t>Fecha_Transaccion</a:t>
            </a:r>
            <a:r>
              <a:rPr lang="es-ES" sz="1200" dirty="0"/>
              <a:t>, </a:t>
            </a:r>
            <a:r>
              <a:rPr lang="es-ES" sz="1200" dirty="0" err="1"/>
              <a:t>Ultima_Transaccion</a:t>
            </a:r>
            <a:r>
              <a:rPr lang="es-ES" sz="1200" dirty="0"/>
              <a:t>)</a:t>
            </a:r>
            <a:endParaRPr lang="es-AR" dirty="0"/>
          </a:p>
        </p:txBody>
      </p:sp>
      <p:cxnSp>
        <p:nvCxnSpPr>
          <p:cNvPr id="23" name="Conector: angular 22">
            <a:extLst>
              <a:ext uri="{FF2B5EF4-FFF2-40B4-BE49-F238E27FC236}">
                <a16:creationId xmlns:a16="http://schemas.microsoft.com/office/drawing/2014/main" id="{DC3C27D3-1163-5F81-7795-06737551A6AF}"/>
              </a:ext>
            </a:extLst>
          </p:cNvPr>
          <p:cNvCxnSpPr/>
          <p:nvPr/>
        </p:nvCxnSpPr>
        <p:spPr>
          <a:xfrm rot="16200000" flipH="1">
            <a:off x="2799216" y="4648400"/>
            <a:ext cx="513283" cy="116264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24" name="CuadroTexto 23">
            <a:extLst>
              <a:ext uri="{FF2B5EF4-FFF2-40B4-BE49-F238E27FC236}">
                <a16:creationId xmlns:a16="http://schemas.microsoft.com/office/drawing/2014/main" id="{567AD247-F447-8554-BE7A-C0C81EC5F795}"/>
              </a:ext>
            </a:extLst>
          </p:cNvPr>
          <p:cNvSpPr txBox="1"/>
          <p:nvPr/>
        </p:nvSpPr>
        <p:spPr>
          <a:xfrm>
            <a:off x="3656032" y="5347862"/>
            <a:ext cx="2505109" cy="276999"/>
          </a:xfrm>
          <a:prstGeom prst="rect">
            <a:avLst/>
          </a:prstGeom>
          <a:noFill/>
        </p:spPr>
        <p:txBody>
          <a:bodyPr wrap="none" rtlCol="0">
            <a:spAutoFit/>
          </a:bodyPr>
          <a:lstStyle/>
          <a:p>
            <a:r>
              <a:rPr lang="es-ES" sz="1200" dirty="0"/>
              <a:t>Ubicación (Ubicación, </a:t>
            </a:r>
            <a:r>
              <a:rPr lang="es-ES" sz="1200" dirty="0" err="1"/>
              <a:t>DIreccionIP</a:t>
            </a:r>
            <a:r>
              <a:rPr lang="es-ES" sz="1200" dirty="0"/>
              <a:t>)</a:t>
            </a:r>
            <a:endParaRPr lang="es-AR" dirty="0"/>
          </a:p>
        </p:txBody>
      </p:sp>
    </p:spTree>
    <p:extLst>
      <p:ext uri="{BB962C8B-B14F-4D97-AF65-F5344CB8AC3E}">
        <p14:creationId xmlns:p14="http://schemas.microsoft.com/office/powerpoint/2010/main" val="292223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A6B1C0-FA65-20C9-3C9C-6AFB352E5675}"/>
              </a:ext>
            </a:extLst>
          </p:cNvPr>
          <p:cNvSpPr>
            <a:spLocks noGrp="1"/>
          </p:cNvSpPr>
          <p:nvPr>
            <p:ph type="title"/>
          </p:nvPr>
        </p:nvSpPr>
        <p:spPr/>
        <p:txBody>
          <a:bodyPr/>
          <a:lstStyle/>
          <a:p>
            <a:r>
              <a:rPr lang="es-ES" dirty="0"/>
              <a:t>Hipótesis</a:t>
            </a:r>
            <a:endParaRPr lang="es-AR" dirty="0"/>
          </a:p>
        </p:txBody>
      </p:sp>
      <p:sp>
        <p:nvSpPr>
          <p:cNvPr id="3" name="Marcador de contenido 2">
            <a:extLst>
              <a:ext uri="{FF2B5EF4-FFF2-40B4-BE49-F238E27FC236}">
                <a16:creationId xmlns:a16="http://schemas.microsoft.com/office/drawing/2014/main" id="{DDD04D07-4C80-23C7-2320-41118A1EF3CF}"/>
              </a:ext>
            </a:extLst>
          </p:cNvPr>
          <p:cNvSpPr>
            <a:spLocks noGrp="1"/>
          </p:cNvSpPr>
          <p:nvPr>
            <p:ph idx="1"/>
          </p:nvPr>
        </p:nvSpPr>
        <p:spPr/>
        <p:txBody>
          <a:bodyPr>
            <a:normAutofit/>
          </a:bodyPr>
          <a:lstStyle/>
          <a:p>
            <a:r>
              <a:rPr lang="es-ES" sz="2000" b="0" dirty="0">
                <a:effectLst/>
              </a:rPr>
              <a:t>Cuanto mas alto es el monto de la transacción, mas posible es que este vinculado a un fraude.</a:t>
            </a:r>
          </a:p>
          <a:p>
            <a:r>
              <a:rPr lang="es-ES" sz="2000" b="0" dirty="0">
                <a:effectLst/>
              </a:rPr>
              <a:t>Cuantos mas intentos de inicio de sesión tenga la cuenta previos a la transacción, mas propenso es a ser una transacción fraudulenta</a:t>
            </a:r>
          </a:p>
          <a:p>
            <a:r>
              <a:rPr lang="es-ES" sz="2000" b="0" dirty="0">
                <a:effectLst/>
              </a:rPr>
              <a:t>Cuanto mayor tiempo haya pasado entre transferencia y transferencia la probabilidad de que sea fraude es alta.</a:t>
            </a:r>
          </a:p>
          <a:p>
            <a:pPr>
              <a:lnSpc>
                <a:spcPts val="1425"/>
              </a:lnSpc>
            </a:pPr>
            <a:r>
              <a:rPr lang="es-ES" sz="2000" b="0" dirty="0">
                <a:effectLst/>
              </a:rPr>
              <a:t>Si el tiempo que se demora en hacer la transacción esta fuera del promedio, ya sea muy rápido, o muy lento, es mas propenso a ser una transacción fraudulenta.</a:t>
            </a:r>
          </a:p>
          <a:p>
            <a:pPr marL="0" indent="0">
              <a:lnSpc>
                <a:spcPts val="1425"/>
              </a:lnSpc>
              <a:buNone/>
            </a:pPr>
            <a:br>
              <a:rPr lang="es-ES" b="0" dirty="0">
                <a:effectLst/>
                <a:latin typeface="Courier New" panose="02070309020205020404" pitchFamily="49" charset="0"/>
              </a:rPr>
            </a:br>
            <a:endParaRPr lang="es-ES" b="0" dirty="0">
              <a:effectLst/>
              <a:latin typeface="Courier New" panose="02070309020205020404" pitchFamily="49" charset="0"/>
            </a:endParaRPr>
          </a:p>
          <a:p>
            <a:endParaRPr lang="es-AR" dirty="0"/>
          </a:p>
        </p:txBody>
      </p:sp>
    </p:spTree>
    <p:extLst>
      <p:ext uri="{BB962C8B-B14F-4D97-AF65-F5344CB8AC3E}">
        <p14:creationId xmlns:p14="http://schemas.microsoft.com/office/powerpoint/2010/main" val="871705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B5461F-37A0-B9A0-1245-3AEA10250645}"/>
              </a:ext>
            </a:extLst>
          </p:cNvPr>
          <p:cNvSpPr>
            <a:spLocks noGrp="1"/>
          </p:cNvSpPr>
          <p:nvPr>
            <p:ph type="title"/>
          </p:nvPr>
        </p:nvSpPr>
        <p:spPr/>
        <p:txBody>
          <a:bodyPr>
            <a:noAutofit/>
          </a:bodyPr>
          <a:lstStyle/>
          <a:p>
            <a:r>
              <a:rPr lang="es-ES" sz="2000" b="0" dirty="0">
                <a:effectLst/>
              </a:rPr>
              <a:t>Cuanto mas alto es el monto de la transacción, mas posible es que este vinculado a un fraude.</a:t>
            </a:r>
            <a:br>
              <a:rPr lang="es-ES" sz="2000" b="0" dirty="0">
                <a:effectLst/>
              </a:rPr>
            </a:br>
            <a:endParaRPr lang="es-AR" sz="2000" dirty="0"/>
          </a:p>
        </p:txBody>
      </p:sp>
      <p:pic>
        <p:nvPicPr>
          <p:cNvPr id="5" name="Imagen 4">
            <a:extLst>
              <a:ext uri="{FF2B5EF4-FFF2-40B4-BE49-F238E27FC236}">
                <a16:creationId xmlns:a16="http://schemas.microsoft.com/office/drawing/2014/main" id="{7BFF6A8C-FC3F-08F9-CD0C-491E3F9C753E}"/>
              </a:ext>
            </a:extLst>
          </p:cNvPr>
          <p:cNvPicPr>
            <a:picLocks noChangeAspect="1"/>
          </p:cNvPicPr>
          <p:nvPr/>
        </p:nvPicPr>
        <p:blipFill>
          <a:blip r:embed="rId2"/>
          <a:stretch>
            <a:fillRect/>
          </a:stretch>
        </p:blipFill>
        <p:spPr>
          <a:xfrm>
            <a:off x="5920033" y="1770226"/>
            <a:ext cx="4471478" cy="3317548"/>
          </a:xfrm>
          <a:prstGeom prst="rect">
            <a:avLst/>
          </a:prstGeom>
        </p:spPr>
      </p:pic>
      <p:sp>
        <p:nvSpPr>
          <p:cNvPr id="6" name="CuadroTexto 5">
            <a:extLst>
              <a:ext uri="{FF2B5EF4-FFF2-40B4-BE49-F238E27FC236}">
                <a16:creationId xmlns:a16="http://schemas.microsoft.com/office/drawing/2014/main" id="{AE27A72B-9751-DEFC-3098-07E0BF1C65BA}"/>
              </a:ext>
            </a:extLst>
          </p:cNvPr>
          <p:cNvSpPr txBox="1"/>
          <p:nvPr/>
        </p:nvSpPr>
        <p:spPr>
          <a:xfrm>
            <a:off x="1300898" y="1720840"/>
            <a:ext cx="4619135" cy="3416320"/>
          </a:xfrm>
          <a:prstGeom prst="rect">
            <a:avLst/>
          </a:prstGeom>
          <a:noFill/>
        </p:spPr>
        <p:txBody>
          <a:bodyPr wrap="square" rtlCol="0">
            <a:spAutoFit/>
          </a:bodyPr>
          <a:lstStyle/>
          <a:p>
            <a:r>
              <a:rPr lang="es-ES" b="0" i="0" dirty="0">
                <a:effectLst/>
                <a:latin typeface="Roboto" panose="02000000000000000000" pitchFamily="2" charset="0"/>
              </a:rPr>
              <a:t>A medida que el monto de la transacción aumentaba, menos transacciones legitimas se veían, esto nos quiere decir que cuanto mas elevada es la transacción mas chances de que sea fraudulenta es.</a:t>
            </a:r>
          </a:p>
          <a:p>
            <a:endParaRPr lang="es-ES" b="0" i="0" dirty="0">
              <a:effectLst/>
              <a:latin typeface="Roboto" panose="02000000000000000000" pitchFamily="2" charset="0"/>
            </a:endParaRPr>
          </a:p>
          <a:p>
            <a:r>
              <a:rPr lang="es-ES" b="0" i="0" dirty="0">
                <a:effectLst/>
                <a:latin typeface="Roboto" panose="02000000000000000000" pitchFamily="2" charset="0"/>
              </a:rPr>
              <a:t>Como podemos ver, las transacciones de hasta 550usd aprox., son una mezcla de entre transacciones legitimas, y fraudulentas, luego de ese monto, las transacciones son en su totalidad, fraudulentas.</a:t>
            </a:r>
            <a:endParaRPr lang="es-AR" dirty="0"/>
          </a:p>
        </p:txBody>
      </p:sp>
    </p:spTree>
    <p:extLst>
      <p:ext uri="{BB962C8B-B14F-4D97-AF65-F5344CB8AC3E}">
        <p14:creationId xmlns:p14="http://schemas.microsoft.com/office/powerpoint/2010/main" val="525652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ECB44-72BC-7A67-B80A-3FD780C334E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0421A3A-CD4E-4F88-5224-75DAF1CC336C}"/>
              </a:ext>
            </a:extLst>
          </p:cNvPr>
          <p:cNvSpPr>
            <a:spLocks noGrp="1"/>
          </p:cNvSpPr>
          <p:nvPr>
            <p:ph type="title"/>
          </p:nvPr>
        </p:nvSpPr>
        <p:spPr/>
        <p:txBody>
          <a:bodyPr>
            <a:noAutofit/>
          </a:bodyPr>
          <a:lstStyle/>
          <a:p>
            <a:r>
              <a:rPr lang="es-ES" sz="2000" b="0" dirty="0">
                <a:effectLst/>
              </a:rPr>
              <a:t>Cuantos mas intentos de inicio de sesión tenga la cuenta previos a la transacción, mas propenso es a ser una transacción fraudulenta</a:t>
            </a:r>
          </a:p>
        </p:txBody>
      </p:sp>
      <p:pic>
        <p:nvPicPr>
          <p:cNvPr id="5" name="Imagen 4">
            <a:extLst>
              <a:ext uri="{FF2B5EF4-FFF2-40B4-BE49-F238E27FC236}">
                <a16:creationId xmlns:a16="http://schemas.microsoft.com/office/drawing/2014/main" id="{106ECD5D-A4EE-2E87-02DB-C01EBDF4A2C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46019" y="1770226"/>
            <a:ext cx="4219505" cy="3317548"/>
          </a:xfrm>
          <a:prstGeom prst="rect">
            <a:avLst/>
          </a:prstGeom>
        </p:spPr>
      </p:pic>
      <p:sp>
        <p:nvSpPr>
          <p:cNvPr id="6" name="CuadroTexto 5">
            <a:extLst>
              <a:ext uri="{FF2B5EF4-FFF2-40B4-BE49-F238E27FC236}">
                <a16:creationId xmlns:a16="http://schemas.microsoft.com/office/drawing/2014/main" id="{C1867162-C334-33E5-F554-AFCA27A9E08B}"/>
              </a:ext>
            </a:extLst>
          </p:cNvPr>
          <p:cNvSpPr txBox="1"/>
          <p:nvPr/>
        </p:nvSpPr>
        <p:spPr>
          <a:xfrm>
            <a:off x="1234911" y="2551837"/>
            <a:ext cx="4619135" cy="1754326"/>
          </a:xfrm>
          <a:prstGeom prst="rect">
            <a:avLst/>
          </a:prstGeom>
          <a:noFill/>
        </p:spPr>
        <p:txBody>
          <a:bodyPr wrap="square" rtlCol="0">
            <a:spAutoFit/>
          </a:bodyPr>
          <a:lstStyle/>
          <a:p>
            <a:r>
              <a:rPr lang="es-ES" b="0" i="0" dirty="0">
                <a:effectLst/>
                <a:latin typeface="Roboto" panose="02000000000000000000" pitchFamily="2" charset="0"/>
              </a:rPr>
              <a:t>A medida que el intento de inicios de sesión aumenta, los casos pasan a ser todos fraudulentos, como podemos ver hasta el segundo intento de </a:t>
            </a:r>
            <a:r>
              <a:rPr lang="es-ES" b="0" i="0" dirty="0" err="1">
                <a:effectLst/>
                <a:latin typeface="Roboto" panose="02000000000000000000" pitchFamily="2" charset="0"/>
              </a:rPr>
              <a:t>login</a:t>
            </a:r>
            <a:r>
              <a:rPr lang="es-ES" b="0" i="0" dirty="0">
                <a:effectLst/>
                <a:latin typeface="Roboto" panose="02000000000000000000" pitchFamily="2" charset="0"/>
              </a:rPr>
              <a:t>, era parejo, pero a partir del tercer intento ya en su totalidad eran fraudulentos.</a:t>
            </a:r>
          </a:p>
        </p:txBody>
      </p:sp>
    </p:spTree>
    <p:extLst>
      <p:ext uri="{BB962C8B-B14F-4D97-AF65-F5344CB8AC3E}">
        <p14:creationId xmlns:p14="http://schemas.microsoft.com/office/powerpoint/2010/main" val="2523700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B3EC63-DF21-3A3E-4B74-DC128DCA7EB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7D05A41-861F-1195-1943-996229E81601}"/>
              </a:ext>
            </a:extLst>
          </p:cNvPr>
          <p:cNvSpPr>
            <a:spLocks noGrp="1"/>
          </p:cNvSpPr>
          <p:nvPr>
            <p:ph type="title"/>
          </p:nvPr>
        </p:nvSpPr>
        <p:spPr/>
        <p:txBody>
          <a:bodyPr>
            <a:noAutofit/>
          </a:bodyPr>
          <a:lstStyle/>
          <a:p>
            <a:pPr algn="l"/>
            <a:r>
              <a:rPr lang="es-ES" sz="2000" b="0" i="0" dirty="0">
                <a:effectLst/>
                <a:latin typeface="+mn-lt"/>
              </a:rPr>
              <a:t>Los clientes jóvenes (menores de 23 años) o mayores (mayores de 55 años) tienen más probabilidades de ser víctimas de fraude.</a:t>
            </a:r>
          </a:p>
        </p:txBody>
      </p:sp>
      <p:pic>
        <p:nvPicPr>
          <p:cNvPr id="5" name="Imagen 4">
            <a:extLst>
              <a:ext uri="{FF2B5EF4-FFF2-40B4-BE49-F238E27FC236}">
                <a16:creationId xmlns:a16="http://schemas.microsoft.com/office/drawing/2014/main" id="{2EF2574E-CE77-A3EA-502D-9926C38E414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10689" y="1770226"/>
            <a:ext cx="3890165" cy="3317548"/>
          </a:xfrm>
          <a:prstGeom prst="rect">
            <a:avLst/>
          </a:prstGeom>
        </p:spPr>
      </p:pic>
      <p:sp>
        <p:nvSpPr>
          <p:cNvPr id="6" name="CuadroTexto 5">
            <a:extLst>
              <a:ext uri="{FF2B5EF4-FFF2-40B4-BE49-F238E27FC236}">
                <a16:creationId xmlns:a16="http://schemas.microsoft.com/office/drawing/2014/main" id="{D8CD4E1E-9276-9C79-F165-ED7E91267D1B}"/>
              </a:ext>
            </a:extLst>
          </p:cNvPr>
          <p:cNvSpPr txBox="1"/>
          <p:nvPr/>
        </p:nvSpPr>
        <p:spPr>
          <a:xfrm>
            <a:off x="1192495" y="2967335"/>
            <a:ext cx="4619135" cy="923330"/>
          </a:xfrm>
          <a:prstGeom prst="rect">
            <a:avLst/>
          </a:prstGeom>
          <a:noFill/>
        </p:spPr>
        <p:txBody>
          <a:bodyPr wrap="square" rtlCol="0">
            <a:spAutoFit/>
          </a:bodyPr>
          <a:lstStyle/>
          <a:p>
            <a:r>
              <a:rPr lang="es-ES" b="0" i="0" dirty="0">
                <a:effectLst/>
                <a:latin typeface="Roboto" panose="02000000000000000000" pitchFamily="2" charset="0"/>
              </a:rPr>
              <a:t>Como podemos ver, la gente menor de 24 años y mayor de 55 es levemente mas afectada que los que tienen entre 24 y 55.</a:t>
            </a:r>
            <a:endParaRPr lang="es-AR" dirty="0"/>
          </a:p>
        </p:txBody>
      </p:sp>
    </p:spTree>
    <p:extLst>
      <p:ext uri="{BB962C8B-B14F-4D97-AF65-F5344CB8AC3E}">
        <p14:creationId xmlns:p14="http://schemas.microsoft.com/office/powerpoint/2010/main" val="3639556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16CFDA-3CB4-3F1B-D709-E9E59D13A42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730566F-D03D-427A-C4BB-90BF70336F51}"/>
              </a:ext>
            </a:extLst>
          </p:cNvPr>
          <p:cNvSpPr>
            <a:spLocks noGrp="1"/>
          </p:cNvSpPr>
          <p:nvPr>
            <p:ph type="title"/>
          </p:nvPr>
        </p:nvSpPr>
        <p:spPr/>
        <p:txBody>
          <a:bodyPr>
            <a:noAutofit/>
          </a:bodyPr>
          <a:lstStyle/>
          <a:p>
            <a:pPr>
              <a:lnSpc>
                <a:spcPts val="1425"/>
              </a:lnSpc>
            </a:pPr>
            <a:r>
              <a:rPr lang="es-ES" sz="2000" b="0" dirty="0">
                <a:effectLst/>
              </a:rPr>
              <a:t>Si el tiempo que se demora en hacer la transacción esta fuera del promedio, ya sea muy rápido, o muy lento, es mas propenso a ser una transacción fraudulenta.</a:t>
            </a:r>
          </a:p>
        </p:txBody>
      </p:sp>
      <p:pic>
        <p:nvPicPr>
          <p:cNvPr id="5" name="Imagen 4">
            <a:extLst>
              <a:ext uri="{FF2B5EF4-FFF2-40B4-BE49-F238E27FC236}">
                <a16:creationId xmlns:a16="http://schemas.microsoft.com/office/drawing/2014/main" id="{D9AEDE08-EDFB-DCE6-B350-7559E0A9CF4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31978" y="1770226"/>
            <a:ext cx="4447587" cy="3317548"/>
          </a:xfrm>
          <a:prstGeom prst="rect">
            <a:avLst/>
          </a:prstGeom>
        </p:spPr>
      </p:pic>
      <p:sp>
        <p:nvSpPr>
          <p:cNvPr id="6" name="CuadroTexto 5">
            <a:extLst>
              <a:ext uri="{FF2B5EF4-FFF2-40B4-BE49-F238E27FC236}">
                <a16:creationId xmlns:a16="http://schemas.microsoft.com/office/drawing/2014/main" id="{38FC7E4F-66D8-C927-DE42-8C9278EC7A8D}"/>
              </a:ext>
            </a:extLst>
          </p:cNvPr>
          <p:cNvSpPr txBox="1"/>
          <p:nvPr/>
        </p:nvSpPr>
        <p:spPr>
          <a:xfrm>
            <a:off x="1312843" y="2967335"/>
            <a:ext cx="4619135" cy="923330"/>
          </a:xfrm>
          <a:prstGeom prst="rect">
            <a:avLst/>
          </a:prstGeom>
          <a:noFill/>
        </p:spPr>
        <p:txBody>
          <a:bodyPr wrap="square" rtlCol="0">
            <a:spAutoFit/>
          </a:bodyPr>
          <a:lstStyle/>
          <a:p>
            <a:r>
              <a:rPr lang="es-ES" b="0" i="0" dirty="0">
                <a:effectLst/>
                <a:latin typeface="Roboto" panose="02000000000000000000" pitchFamily="2" charset="0"/>
              </a:rPr>
              <a:t>Como podemos ver las transacciones que demoraron menos de 50 segundos, y mas de 180 son en su mayoría fraudes.</a:t>
            </a:r>
            <a:endParaRPr lang="es-AR" dirty="0"/>
          </a:p>
        </p:txBody>
      </p:sp>
    </p:spTree>
    <p:extLst>
      <p:ext uri="{BB962C8B-B14F-4D97-AF65-F5344CB8AC3E}">
        <p14:creationId xmlns:p14="http://schemas.microsoft.com/office/powerpoint/2010/main" val="214689617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98</TotalTime>
  <Words>525</Words>
  <Application>Microsoft Office PowerPoint</Application>
  <PresentationFormat>Panorámica</PresentationFormat>
  <Paragraphs>27</Paragraphs>
  <Slides>7</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Aptos</vt:lpstr>
      <vt:lpstr>Aptos Display</vt:lpstr>
      <vt:lpstr>Arial</vt:lpstr>
      <vt:lpstr>Courier New</vt:lpstr>
      <vt:lpstr>Roboto</vt:lpstr>
      <vt:lpstr>Tema de Office</vt:lpstr>
      <vt:lpstr>Datos Transacciones Bancarias</vt:lpstr>
      <vt:lpstr>Análisis DataSet</vt:lpstr>
      <vt:lpstr>Hipótesis</vt:lpstr>
      <vt:lpstr>Cuanto mas alto es el monto de la transacción, mas posible es que este vinculado a un fraude. </vt:lpstr>
      <vt:lpstr>Cuantos mas intentos de inicio de sesión tenga la cuenta previos a la transacción, mas propenso es a ser una transacción fraudulenta</vt:lpstr>
      <vt:lpstr>Los clientes jóvenes (menores de 23 años) o mayores (mayores de 55 años) tienen más probabilidades de ser víctimas de fraude.</vt:lpstr>
      <vt:lpstr>Si el tiempo que se demora en hacer la transacción esta fuera del promedio, ya sea muy rápido, o muy lento, es mas propenso a ser una transacción fraudulenta.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Mateo Duarte</dc:creator>
  <cp:lastModifiedBy>Mateo Duarte</cp:lastModifiedBy>
  <cp:revision>1</cp:revision>
  <dcterms:created xsi:type="dcterms:W3CDTF">2025-03-29T16:51:46Z</dcterms:created>
  <dcterms:modified xsi:type="dcterms:W3CDTF">2025-03-29T18:29:52Z</dcterms:modified>
</cp:coreProperties>
</file>