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4660"/>
  </p:normalViewPr>
  <p:slideViewPr>
    <p:cSldViewPr snapToGrid="0">
      <p:cViewPr varScale="1">
        <p:scale>
          <a:sx n="95" d="100"/>
          <a:sy n="95" d="100"/>
        </p:scale>
        <p:origin x="2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239557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239173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116589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415361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61079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279391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235609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91046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143897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13515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04776AC-62D7-4E73-9016-4071F1940664}" type="datetimeFigureOut">
              <a:rPr lang="es-ES" smtClean="0"/>
              <a:t>24/09/2020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77A53294-851A-43A7-B8A6-BA5CD566B45B}" type="slidenum">
              <a:rPr lang="es-ES" smtClean="0"/>
              <a:t>‹Nº›</a:t>
            </a:fld>
            <a:endParaRPr lang="es-ES" dirty="0"/>
          </a:p>
        </p:txBody>
      </p:sp>
    </p:spTree>
    <p:extLst>
      <p:ext uri="{BB962C8B-B14F-4D97-AF65-F5344CB8AC3E}">
        <p14:creationId xmlns:p14="http://schemas.microsoft.com/office/powerpoint/2010/main" val="213141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776AC-62D7-4E73-9016-4071F1940664}" type="datetimeFigureOut">
              <a:rPr lang="es-ES" smtClean="0"/>
              <a:t>24/09/2020</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53294-851A-43A7-B8A6-BA5CD566B45B}" type="slidenum">
              <a:rPr lang="es-ES" smtClean="0"/>
              <a:t>‹Nº›</a:t>
            </a:fld>
            <a:endParaRPr lang="es-ES" dirty="0"/>
          </a:p>
        </p:txBody>
      </p:sp>
    </p:spTree>
    <p:extLst>
      <p:ext uri="{BB962C8B-B14F-4D97-AF65-F5344CB8AC3E}">
        <p14:creationId xmlns:p14="http://schemas.microsoft.com/office/powerpoint/2010/main" val="11668401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Metadata.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BE85C-9F4A-4E44-AFF2-C034AC8219D6}"/>
              </a:ext>
            </a:extLst>
          </p:cNvPr>
          <p:cNvSpPr>
            <a:spLocks noGrp="1"/>
          </p:cNvSpPr>
          <p:nvPr>
            <p:ph type="ctrTitle"/>
          </p:nvPr>
        </p:nvSpPr>
        <p:spPr/>
        <p:txBody>
          <a:bodyPr/>
          <a:lstStyle/>
          <a:p>
            <a:r>
              <a:rPr lang="en-US" dirty="0"/>
              <a:t>Capstone</a:t>
            </a:r>
            <a:r>
              <a:rPr lang="es-ES" dirty="0"/>
              <a:t> Project</a:t>
            </a:r>
          </a:p>
        </p:txBody>
      </p:sp>
      <p:sp>
        <p:nvSpPr>
          <p:cNvPr id="3" name="Subtítulo 2">
            <a:extLst>
              <a:ext uri="{FF2B5EF4-FFF2-40B4-BE49-F238E27FC236}">
                <a16:creationId xmlns:a16="http://schemas.microsoft.com/office/drawing/2014/main" id="{0E301C97-5EEC-4062-8A05-65BA9DE9F837}"/>
              </a:ext>
            </a:extLst>
          </p:cNvPr>
          <p:cNvSpPr>
            <a:spLocks noGrp="1"/>
          </p:cNvSpPr>
          <p:nvPr>
            <p:ph type="subTitle" idx="1"/>
          </p:nvPr>
        </p:nvSpPr>
        <p:spPr/>
        <p:txBody>
          <a:bodyPr/>
          <a:lstStyle/>
          <a:p>
            <a:r>
              <a:rPr lang="en-US" dirty="0"/>
              <a:t>Car accident severity</a:t>
            </a:r>
          </a:p>
        </p:txBody>
      </p:sp>
    </p:spTree>
    <p:extLst>
      <p:ext uri="{BB962C8B-B14F-4D97-AF65-F5344CB8AC3E}">
        <p14:creationId xmlns:p14="http://schemas.microsoft.com/office/powerpoint/2010/main" val="130099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3154C-1853-468B-BFB8-A5A486937D74}"/>
              </a:ext>
            </a:extLst>
          </p:cNvPr>
          <p:cNvSpPr>
            <a:spLocks noGrp="1"/>
          </p:cNvSpPr>
          <p:nvPr>
            <p:ph type="title"/>
          </p:nvPr>
        </p:nvSpPr>
        <p:spPr/>
        <p:txBody>
          <a:bodyPr/>
          <a:lstStyle/>
          <a:p>
            <a:r>
              <a:rPr lang="es-ES" dirty="0" err="1"/>
              <a:t>Background</a:t>
            </a:r>
            <a:endParaRPr lang="es-ES" dirty="0"/>
          </a:p>
        </p:txBody>
      </p:sp>
      <p:sp>
        <p:nvSpPr>
          <p:cNvPr id="3" name="Marcador de contenido 2">
            <a:extLst>
              <a:ext uri="{FF2B5EF4-FFF2-40B4-BE49-F238E27FC236}">
                <a16:creationId xmlns:a16="http://schemas.microsoft.com/office/drawing/2014/main" id="{FF6438CE-7E52-4A2C-B311-A63EA476C25C}"/>
              </a:ext>
            </a:extLst>
          </p:cNvPr>
          <p:cNvSpPr>
            <a:spLocks noGrp="1"/>
          </p:cNvSpPr>
          <p:nvPr>
            <p:ph idx="1"/>
          </p:nvPr>
        </p:nvSpPr>
        <p:spPr>
          <a:xfrm>
            <a:off x="838200" y="2141537"/>
            <a:ext cx="10515600" cy="4351338"/>
          </a:xfrm>
        </p:spPr>
        <p:txBody>
          <a:bodyPr/>
          <a:lstStyle/>
          <a:p>
            <a:r>
              <a:rPr lang="en-US" dirty="0"/>
              <a:t>The whole world suffers car accidents. Over 5 millions car accidents take place every year in the United States of America. Driving a car is always risky and the results of car accidents range from minor injuries to death. This Project aims to predict the severity of car accidents taking into account different factors such as  weather conditions, light conditions or whether the driver was under the influence of alcohol.</a:t>
            </a:r>
          </a:p>
        </p:txBody>
      </p:sp>
    </p:spTree>
    <p:extLst>
      <p:ext uri="{BB962C8B-B14F-4D97-AF65-F5344CB8AC3E}">
        <p14:creationId xmlns:p14="http://schemas.microsoft.com/office/powerpoint/2010/main" val="335750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DF7CE-8FEA-4C95-B48C-35C07B32F392}"/>
              </a:ext>
            </a:extLst>
          </p:cNvPr>
          <p:cNvSpPr>
            <a:spLocks noGrp="1"/>
          </p:cNvSpPr>
          <p:nvPr>
            <p:ph type="title"/>
          </p:nvPr>
        </p:nvSpPr>
        <p:spPr>
          <a:xfrm>
            <a:off x="3963956" y="-18661"/>
            <a:ext cx="3220615" cy="1325563"/>
          </a:xfrm>
        </p:spPr>
        <p:txBody>
          <a:bodyPr/>
          <a:lstStyle/>
          <a:p>
            <a:r>
              <a:rPr lang="es-ES" dirty="0" err="1"/>
              <a:t>Introduction</a:t>
            </a:r>
            <a:endParaRPr lang="es-ES" dirty="0"/>
          </a:p>
        </p:txBody>
      </p:sp>
      <p:sp>
        <p:nvSpPr>
          <p:cNvPr id="3" name="Marcador de contenido 2">
            <a:extLst>
              <a:ext uri="{FF2B5EF4-FFF2-40B4-BE49-F238E27FC236}">
                <a16:creationId xmlns:a16="http://schemas.microsoft.com/office/drawing/2014/main" id="{9C3D0815-8771-46E8-925B-C9268EA7F362}"/>
              </a:ext>
            </a:extLst>
          </p:cNvPr>
          <p:cNvSpPr>
            <a:spLocks noGrp="1"/>
          </p:cNvSpPr>
          <p:nvPr>
            <p:ph idx="1"/>
          </p:nvPr>
        </p:nvSpPr>
        <p:spPr>
          <a:xfrm>
            <a:off x="74646" y="1194318"/>
            <a:ext cx="11751728" cy="5495731"/>
          </a:xfrm>
        </p:spPr>
        <p:txBody>
          <a:bodyPr>
            <a:noAutofit/>
          </a:bodyPr>
          <a:lstStyle/>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Business Problem</a:t>
            </a:r>
          </a:p>
          <a:p>
            <a:pPr algn="l"/>
            <a:r>
              <a:rPr lang="en-US" sz="2200" b="0" i="0" dirty="0">
                <a:solidFill>
                  <a:srgbClr val="000000"/>
                </a:solidFill>
                <a:effectLst/>
                <a:latin typeface="Times New Roman" panose="02020603050405020304" pitchFamily="18" charset="0"/>
                <a:cs typeface="Times New Roman" panose="02020603050405020304" pitchFamily="18" charset="0"/>
              </a:rPr>
              <a:t>The problem statement is to predict severity of road accidents caused by a wide variety of factors in Seattle City. It will be very useful to provide with an accurate prediction to the following audiences:</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200" b="1" i="0" dirty="0">
                <a:solidFill>
                  <a:srgbClr val="000000"/>
                </a:solidFill>
                <a:effectLst/>
                <a:latin typeface="Times New Roman" panose="02020603050405020304" pitchFamily="18" charset="0"/>
                <a:cs typeface="Times New Roman" panose="02020603050405020304" pitchFamily="18" charset="0"/>
              </a:rPr>
              <a:t>City administration</a:t>
            </a:r>
          </a:p>
          <a:p>
            <a:pPr algn="l"/>
            <a:r>
              <a:rPr lang="en-US" sz="2200" b="0" i="0" dirty="0">
                <a:solidFill>
                  <a:srgbClr val="000000"/>
                </a:solidFill>
                <a:effectLst/>
                <a:latin typeface="Times New Roman" panose="02020603050405020304" pitchFamily="18" charset="0"/>
                <a:cs typeface="Times New Roman" panose="02020603050405020304" pitchFamily="18" charset="0"/>
              </a:rPr>
              <a:t>Seattle city administrators can take precautions based on this data. They can set up speed limits and other precautionary measures such as speed breakers.</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200" b="1" i="0" dirty="0">
                <a:solidFill>
                  <a:srgbClr val="000000"/>
                </a:solidFill>
                <a:effectLst/>
                <a:latin typeface="Times New Roman" panose="02020603050405020304" pitchFamily="18" charset="0"/>
                <a:cs typeface="Times New Roman" panose="02020603050405020304" pitchFamily="18" charset="0"/>
              </a:rPr>
              <a:t>Hospitals</a:t>
            </a:r>
          </a:p>
          <a:p>
            <a:pPr algn="l"/>
            <a:r>
              <a:rPr lang="en-US" sz="2200" b="0" i="0" dirty="0">
                <a:solidFill>
                  <a:srgbClr val="000000"/>
                </a:solidFill>
                <a:effectLst/>
                <a:latin typeface="Times New Roman" panose="02020603050405020304" pitchFamily="18" charset="0"/>
                <a:cs typeface="Times New Roman" panose="02020603050405020304" pitchFamily="18" charset="0"/>
              </a:rPr>
              <a:t>Hospitals can be placed near high accident areas in order to help quickly to any victim.</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200" b="1" i="0" dirty="0">
                <a:solidFill>
                  <a:srgbClr val="000000"/>
                </a:solidFill>
                <a:effectLst/>
                <a:latin typeface="Times New Roman" panose="02020603050405020304" pitchFamily="18" charset="0"/>
                <a:cs typeface="Times New Roman" panose="02020603050405020304" pitchFamily="18" charset="0"/>
              </a:rPr>
              <a:t>All of us</a:t>
            </a:r>
          </a:p>
          <a:p>
            <a:pPr algn="l"/>
            <a:r>
              <a:rPr lang="en-US" sz="2200" dirty="0">
                <a:solidFill>
                  <a:srgbClr val="000000"/>
                </a:solidFill>
                <a:latin typeface="Times New Roman" panose="02020603050405020304" pitchFamily="18" charset="0"/>
                <a:cs typeface="Times New Roman" panose="02020603050405020304" pitchFamily="18" charset="0"/>
              </a:rPr>
              <a:t>According</a:t>
            </a:r>
            <a:r>
              <a:rPr lang="en-US" sz="2200" b="0" i="0" dirty="0">
                <a:solidFill>
                  <a:srgbClr val="000000"/>
                </a:solidFill>
                <a:effectLst/>
                <a:latin typeface="Times New Roman" panose="02020603050405020304" pitchFamily="18" charset="0"/>
                <a:cs typeface="Times New Roman" panose="02020603050405020304" pitchFamily="18" charset="0"/>
              </a:rPr>
              <a:t> to the weather, road conditions or locations we can be aware </a:t>
            </a:r>
            <a:r>
              <a:rPr lang="en-US" sz="2200" dirty="0">
                <a:solidFill>
                  <a:srgbClr val="000000"/>
                </a:solidFill>
                <a:latin typeface="Times New Roman" panose="02020603050405020304" pitchFamily="18" charset="0"/>
                <a:cs typeface="Times New Roman" panose="02020603050405020304" pitchFamily="18" charset="0"/>
              </a:rPr>
              <a:t>of the risks</a:t>
            </a:r>
            <a:r>
              <a:rPr lang="en-US" sz="2200" b="0" i="0" dirty="0">
                <a:solidFill>
                  <a:srgbClr val="000000"/>
                </a:solidFill>
                <a:effectLst/>
                <a:latin typeface="Times New Roman" panose="02020603050405020304" pitchFamily="18" charset="0"/>
                <a:cs typeface="Times New Roman" panose="02020603050405020304" pitchFamily="18" charset="0"/>
              </a:rPr>
              <a:t> and drive carefully or even change our route.</a:t>
            </a:r>
          </a:p>
        </p:txBody>
      </p:sp>
    </p:spTree>
    <p:extLst>
      <p:ext uri="{BB962C8B-B14F-4D97-AF65-F5344CB8AC3E}">
        <p14:creationId xmlns:p14="http://schemas.microsoft.com/office/powerpoint/2010/main" val="192345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F733F-B62C-4B36-96F7-E6C02FCFBA24}"/>
              </a:ext>
            </a:extLst>
          </p:cNvPr>
          <p:cNvSpPr>
            <a:spLocks noGrp="1"/>
          </p:cNvSpPr>
          <p:nvPr>
            <p:ph type="title"/>
          </p:nvPr>
        </p:nvSpPr>
        <p:spPr>
          <a:xfrm>
            <a:off x="5300564" y="312883"/>
            <a:ext cx="1418253" cy="1325563"/>
          </a:xfrm>
        </p:spPr>
        <p:txBody>
          <a:bodyPr/>
          <a:lstStyle/>
          <a:p>
            <a:r>
              <a:rPr lang="es-ES" b="1" dirty="0"/>
              <a:t>Data</a:t>
            </a:r>
          </a:p>
        </p:txBody>
      </p:sp>
      <p:sp>
        <p:nvSpPr>
          <p:cNvPr id="3" name="Marcador de contenido 2">
            <a:extLst>
              <a:ext uri="{FF2B5EF4-FFF2-40B4-BE49-F238E27FC236}">
                <a16:creationId xmlns:a16="http://schemas.microsoft.com/office/drawing/2014/main" id="{44718D88-0C24-4CC3-996A-4CE77406DB5A}"/>
              </a:ext>
            </a:extLst>
          </p:cNvPr>
          <p:cNvSpPr>
            <a:spLocks noGrp="1"/>
          </p:cNvSpPr>
          <p:nvPr>
            <p:ph idx="1"/>
          </p:nvPr>
        </p:nvSpPr>
        <p:spPr>
          <a:xfrm>
            <a:off x="508517" y="1638446"/>
            <a:ext cx="11002348" cy="3581108"/>
          </a:xfrm>
        </p:spPr>
        <p:txBody>
          <a:bodyPr/>
          <a:lstStyle/>
          <a:p>
            <a:pPr marL="0" indent="0" algn="l">
              <a:buNone/>
            </a:pPr>
            <a:r>
              <a:rPr lang="en-US" b="0" i="0" dirty="0">
                <a:solidFill>
                  <a:srgbClr val="000000"/>
                </a:solidFill>
                <a:effectLst/>
                <a:latin typeface="Helvetica Neue"/>
              </a:rPr>
              <a:t>The data used for this project is a database of the details of accidents in </a:t>
            </a:r>
            <a:r>
              <a:rPr lang="en-US" b="1" i="0" dirty="0">
                <a:solidFill>
                  <a:srgbClr val="000000"/>
                </a:solidFill>
                <a:effectLst/>
                <a:latin typeface="Helvetica Neue"/>
              </a:rPr>
              <a:t>Seattle City </a:t>
            </a:r>
            <a:r>
              <a:rPr lang="en-US" b="0" i="0" dirty="0">
                <a:solidFill>
                  <a:srgbClr val="000000"/>
                </a:solidFill>
                <a:effectLst/>
                <a:latin typeface="Helvetica Neue"/>
              </a:rPr>
              <a:t>including types and severity. Data Here:</a:t>
            </a:r>
          </a:p>
          <a:p>
            <a:pPr marL="0" indent="0" algn="l">
              <a:buNone/>
            </a:pPr>
            <a:r>
              <a:rPr lang="en-US" b="0" i="0" dirty="0">
                <a:solidFill>
                  <a:srgbClr val="000000"/>
                </a:solidFill>
                <a:effectLst/>
                <a:latin typeface="Helvetica Neue"/>
                <a:hlinkClick r:id="rId2"/>
              </a:rPr>
              <a:t>https://s3.us.cloud-object-storage.appdomain.cloud/cf-courses-data/CognitiveClass/DP0701EN/version-2/Metadata.pdf</a:t>
            </a:r>
            <a:endParaRPr lang="en-US" b="0" i="0" dirty="0">
              <a:solidFill>
                <a:srgbClr val="000000"/>
              </a:solidFill>
              <a:effectLst/>
              <a:latin typeface="Helvetica Neue"/>
            </a:endParaRPr>
          </a:p>
          <a:p>
            <a:pPr marL="0" indent="0" algn="l">
              <a:buNone/>
            </a:pPr>
            <a:endParaRPr lang="en-US" dirty="0">
              <a:solidFill>
                <a:srgbClr val="000000"/>
              </a:solidFill>
              <a:latin typeface="Helvetica Neue"/>
            </a:endParaRPr>
          </a:p>
          <a:p>
            <a:pPr marL="0" indent="0" algn="l">
              <a:buNone/>
            </a:pPr>
            <a:r>
              <a:rPr lang="en-US" dirty="0">
                <a:solidFill>
                  <a:srgbClr val="000000"/>
                </a:solidFill>
                <a:latin typeface="Helvetica Neue"/>
              </a:rPr>
              <a:t>This Data set consists of 38 columns. We can drop many columns due to its irrelevance when trying to predict the severity of an accident or its high amount of missing data.</a:t>
            </a:r>
          </a:p>
          <a:p>
            <a:pPr marL="0" indent="0" algn="l">
              <a:buNone/>
            </a:pPr>
            <a:endParaRPr lang="en-US" b="0" i="0" dirty="0">
              <a:solidFill>
                <a:srgbClr val="000000"/>
              </a:solidFill>
              <a:effectLst/>
              <a:latin typeface="Helvetica Neue"/>
            </a:endParaRPr>
          </a:p>
        </p:txBody>
      </p:sp>
    </p:spTree>
    <p:extLst>
      <p:ext uri="{BB962C8B-B14F-4D97-AF65-F5344CB8AC3E}">
        <p14:creationId xmlns:p14="http://schemas.microsoft.com/office/powerpoint/2010/main" val="199199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99B2C-9DE8-4AFE-BD50-19788ED2936C}"/>
              </a:ext>
            </a:extLst>
          </p:cNvPr>
          <p:cNvSpPr>
            <a:spLocks noGrp="1"/>
          </p:cNvSpPr>
          <p:nvPr>
            <p:ph type="title"/>
          </p:nvPr>
        </p:nvSpPr>
        <p:spPr>
          <a:xfrm>
            <a:off x="838200" y="51680"/>
            <a:ext cx="10515600" cy="1325563"/>
          </a:xfrm>
        </p:spPr>
        <p:txBody>
          <a:bodyPr/>
          <a:lstStyle/>
          <a:p>
            <a:r>
              <a:rPr lang="es-ES" dirty="0" err="1"/>
              <a:t>Relevant</a:t>
            </a:r>
            <a:r>
              <a:rPr lang="es-ES" dirty="0"/>
              <a:t> Data</a:t>
            </a:r>
          </a:p>
        </p:txBody>
      </p:sp>
      <p:graphicFrame>
        <p:nvGraphicFramePr>
          <p:cNvPr id="5" name="Tabla 4">
            <a:extLst>
              <a:ext uri="{FF2B5EF4-FFF2-40B4-BE49-F238E27FC236}">
                <a16:creationId xmlns:a16="http://schemas.microsoft.com/office/drawing/2014/main" id="{9E3E2254-DF19-44B6-B454-082DC37836D1}"/>
              </a:ext>
            </a:extLst>
          </p:cNvPr>
          <p:cNvGraphicFramePr>
            <a:graphicFrameLocks noGrp="1"/>
          </p:cNvGraphicFramePr>
          <p:nvPr>
            <p:extLst>
              <p:ext uri="{D42A27DB-BD31-4B8C-83A1-F6EECF244321}">
                <p14:modId xmlns:p14="http://schemas.microsoft.com/office/powerpoint/2010/main" val="4222160134"/>
              </p:ext>
            </p:extLst>
          </p:nvPr>
        </p:nvGraphicFramePr>
        <p:xfrm>
          <a:off x="2032000" y="1377243"/>
          <a:ext cx="8128000" cy="5328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53208611"/>
                    </a:ext>
                  </a:extLst>
                </a:gridCol>
                <a:gridCol w="4064000">
                  <a:extLst>
                    <a:ext uri="{9D8B030D-6E8A-4147-A177-3AD203B41FA5}">
                      <a16:colId xmlns:a16="http://schemas.microsoft.com/office/drawing/2014/main" val="1328952365"/>
                    </a:ext>
                  </a:extLst>
                </a:gridCol>
              </a:tblGrid>
              <a:tr h="370840">
                <a:tc>
                  <a:txBody>
                    <a:bodyPr/>
                    <a:lstStyle/>
                    <a:p>
                      <a:r>
                        <a:rPr lang="es-ES" dirty="0"/>
                        <a:t>Data</a:t>
                      </a:r>
                    </a:p>
                  </a:txBody>
                  <a:tcPr/>
                </a:tc>
                <a:tc>
                  <a:txBody>
                    <a:bodyPr/>
                    <a:lstStyle/>
                    <a:p>
                      <a:r>
                        <a:rPr lang="es-ES" dirty="0" err="1"/>
                        <a:t>Description</a:t>
                      </a:r>
                      <a:endParaRPr lang="es-ES" dirty="0"/>
                    </a:p>
                  </a:txBody>
                  <a:tcPr/>
                </a:tc>
                <a:extLst>
                  <a:ext uri="{0D108BD9-81ED-4DB2-BD59-A6C34878D82A}">
                    <a16:rowId xmlns:a16="http://schemas.microsoft.com/office/drawing/2014/main" val="1754844923"/>
                  </a:ext>
                </a:extLst>
              </a:tr>
              <a:tr h="370840">
                <a:tc>
                  <a:txBody>
                    <a:bodyPr/>
                    <a:lstStyle/>
                    <a:p>
                      <a:r>
                        <a:rPr lang="es-AR" sz="1800" b="0" i="0" kern="1200" dirty="0" err="1">
                          <a:solidFill>
                            <a:schemeClr val="dk1"/>
                          </a:solidFill>
                          <a:effectLst/>
                          <a:latin typeface="+mn-lt"/>
                          <a:ea typeface="+mn-ea"/>
                          <a:cs typeface="+mn-cs"/>
                        </a:rPr>
                        <a:t>Address</a:t>
                      </a:r>
                      <a:r>
                        <a:rPr lang="es-AR" sz="1800" b="0" i="0" kern="1200" dirty="0">
                          <a:solidFill>
                            <a:schemeClr val="dk1"/>
                          </a:solidFill>
                          <a:effectLst/>
                          <a:latin typeface="+mn-lt"/>
                          <a:ea typeface="+mn-ea"/>
                          <a:cs typeface="+mn-cs"/>
                        </a:rPr>
                        <a:t> </a:t>
                      </a:r>
                      <a:r>
                        <a:rPr lang="es-AR" sz="1800" b="0" i="0" kern="1200" dirty="0" err="1">
                          <a:solidFill>
                            <a:schemeClr val="dk1"/>
                          </a:solidFill>
                          <a:effectLst/>
                          <a:latin typeface="+mn-lt"/>
                          <a:ea typeface="+mn-ea"/>
                          <a:cs typeface="+mn-cs"/>
                        </a:rPr>
                        <a:t>type</a:t>
                      </a:r>
                      <a:endParaRPr lang="es-ES" dirty="0"/>
                    </a:p>
                  </a:txBody>
                  <a:tcPr/>
                </a:tc>
                <a:tc>
                  <a:txBody>
                    <a:bodyPr/>
                    <a:lstStyle/>
                    <a:p>
                      <a:r>
                        <a:rPr lang="en-US" sz="1800" b="0" i="0" kern="1200" dirty="0">
                          <a:solidFill>
                            <a:schemeClr val="dk1"/>
                          </a:solidFill>
                          <a:effectLst/>
                          <a:latin typeface="+mn-lt"/>
                          <a:ea typeface="+mn-ea"/>
                          <a:cs typeface="+mn-cs"/>
                        </a:rPr>
                        <a:t>where the accident took place</a:t>
                      </a:r>
                      <a:endParaRPr lang="es-ES" dirty="0"/>
                    </a:p>
                  </a:txBody>
                  <a:tcPr/>
                </a:tc>
                <a:extLst>
                  <a:ext uri="{0D108BD9-81ED-4DB2-BD59-A6C34878D82A}">
                    <a16:rowId xmlns:a16="http://schemas.microsoft.com/office/drawing/2014/main" val="251321548"/>
                  </a:ext>
                </a:extLst>
              </a:tr>
              <a:tr h="370840">
                <a:tc>
                  <a:txBody>
                    <a:bodyPr/>
                    <a:lstStyle/>
                    <a:p>
                      <a:r>
                        <a:rPr lang="es-AR" sz="1800" b="0" i="0" kern="1200" dirty="0" err="1">
                          <a:solidFill>
                            <a:schemeClr val="dk1"/>
                          </a:solidFill>
                          <a:effectLst/>
                          <a:latin typeface="+mn-lt"/>
                          <a:ea typeface="+mn-ea"/>
                          <a:cs typeface="+mn-cs"/>
                        </a:rPr>
                        <a:t>Collision</a:t>
                      </a:r>
                      <a:r>
                        <a:rPr lang="es-AR" sz="1800" b="0" i="0" kern="1200" dirty="0">
                          <a:solidFill>
                            <a:schemeClr val="dk1"/>
                          </a:solidFill>
                          <a:effectLst/>
                          <a:latin typeface="+mn-lt"/>
                          <a:ea typeface="+mn-ea"/>
                          <a:cs typeface="+mn-cs"/>
                        </a:rPr>
                        <a:t> </a:t>
                      </a:r>
                      <a:r>
                        <a:rPr lang="es-AR" sz="1800" b="0" i="0" kern="1200" dirty="0" err="1">
                          <a:solidFill>
                            <a:schemeClr val="dk1"/>
                          </a:solidFill>
                          <a:effectLst/>
                          <a:latin typeface="+mn-lt"/>
                          <a:ea typeface="+mn-ea"/>
                          <a:cs typeface="+mn-cs"/>
                        </a:rPr>
                        <a:t>type</a:t>
                      </a:r>
                      <a:endParaRPr lang="es-ES" dirty="0"/>
                    </a:p>
                  </a:txBody>
                  <a:tcPr/>
                </a:tc>
                <a:tc>
                  <a:txBody>
                    <a:bodyPr/>
                    <a:lstStyle/>
                    <a:p>
                      <a:r>
                        <a:rPr lang="en-US" sz="1800" b="0" i="0" kern="1200" dirty="0">
                          <a:solidFill>
                            <a:schemeClr val="dk1"/>
                          </a:solidFill>
                          <a:effectLst/>
                          <a:latin typeface="+mn-lt"/>
                          <a:ea typeface="+mn-ea"/>
                          <a:cs typeface="+mn-cs"/>
                        </a:rPr>
                        <a:t>(Vehicle Rollover, </a:t>
                      </a:r>
                      <a:r>
                        <a:rPr lang="en-US" sz="1800" b="1" i="0" kern="1200" dirty="0">
                          <a:solidFill>
                            <a:schemeClr val="dk1"/>
                          </a:solidFill>
                          <a:effectLst/>
                          <a:latin typeface="+mn-lt"/>
                          <a:ea typeface="+mn-ea"/>
                          <a:cs typeface="+mn-cs"/>
                        </a:rPr>
                        <a:t>Rear</a:t>
                      </a:r>
                      <a:r>
                        <a:rPr lang="en-US" sz="1800" b="0" i="0" kern="1200" dirty="0">
                          <a:solidFill>
                            <a:schemeClr val="dk1"/>
                          </a:solidFill>
                          <a:effectLst/>
                          <a:latin typeface="+mn-lt"/>
                          <a:ea typeface="+mn-ea"/>
                          <a:cs typeface="+mn-cs"/>
                        </a:rPr>
                        <a:t>-end Collision, </a:t>
                      </a:r>
                      <a:r>
                        <a:rPr lang="en-US" sz="1800" b="1" i="0" kern="1200" dirty="0">
                          <a:solidFill>
                            <a:schemeClr val="dk1"/>
                          </a:solidFill>
                          <a:effectLst/>
                          <a:latin typeface="+mn-lt"/>
                          <a:ea typeface="+mn-ea"/>
                          <a:cs typeface="+mn-cs"/>
                        </a:rPr>
                        <a:t>Side</a:t>
                      </a:r>
                      <a:r>
                        <a:rPr lang="en-US" sz="1800" b="0" i="0" kern="1200" dirty="0">
                          <a:solidFill>
                            <a:schemeClr val="dk1"/>
                          </a:solidFill>
                          <a:effectLst/>
                          <a:latin typeface="+mn-lt"/>
                          <a:ea typeface="+mn-ea"/>
                          <a:cs typeface="+mn-cs"/>
                        </a:rPr>
                        <a:t>-impact Collision, </a:t>
                      </a:r>
                      <a:r>
                        <a:rPr lang="en-US" sz="1800" b="1" i="0" kern="1200" dirty="0">
                          <a:solidFill>
                            <a:schemeClr val="dk1"/>
                          </a:solidFill>
                          <a:effectLst/>
                          <a:latin typeface="+mn-lt"/>
                          <a:ea typeface="+mn-ea"/>
                          <a:cs typeface="+mn-cs"/>
                        </a:rPr>
                        <a:t>Head</a:t>
                      </a:r>
                      <a:r>
                        <a:rPr lang="en-US" sz="1800" b="0" i="0" kern="1200" dirty="0">
                          <a:solidFill>
                            <a:schemeClr val="dk1"/>
                          </a:solidFill>
                          <a:effectLst/>
                          <a:latin typeface="+mn-lt"/>
                          <a:ea typeface="+mn-ea"/>
                          <a:cs typeface="+mn-cs"/>
                        </a:rPr>
                        <a:t>-on collision)</a:t>
                      </a:r>
                    </a:p>
                    <a:p>
                      <a:endParaRPr lang="es-ES" dirty="0"/>
                    </a:p>
                  </a:txBody>
                  <a:tcPr/>
                </a:tc>
                <a:extLst>
                  <a:ext uri="{0D108BD9-81ED-4DB2-BD59-A6C34878D82A}">
                    <a16:rowId xmlns:a16="http://schemas.microsoft.com/office/drawing/2014/main" val="1557835015"/>
                  </a:ext>
                </a:extLst>
              </a:tr>
              <a:tr h="370840">
                <a:tc>
                  <a:txBody>
                    <a:bodyPr/>
                    <a:lstStyle/>
                    <a:p>
                      <a:r>
                        <a:rPr lang="es-AR" sz="1800" b="0" i="0" kern="1200" dirty="0" err="1">
                          <a:solidFill>
                            <a:schemeClr val="dk1"/>
                          </a:solidFill>
                          <a:effectLst/>
                          <a:latin typeface="+mn-lt"/>
                          <a:ea typeface="+mn-ea"/>
                          <a:cs typeface="+mn-cs"/>
                        </a:rPr>
                        <a:t>Vehicle</a:t>
                      </a:r>
                      <a:r>
                        <a:rPr lang="es-AR" sz="1800" b="0" i="0" kern="1200" dirty="0">
                          <a:solidFill>
                            <a:schemeClr val="dk1"/>
                          </a:solidFill>
                          <a:effectLst/>
                          <a:latin typeface="+mn-lt"/>
                          <a:ea typeface="+mn-ea"/>
                          <a:cs typeface="+mn-cs"/>
                        </a:rPr>
                        <a:t> </a:t>
                      </a:r>
                      <a:r>
                        <a:rPr lang="es-AR" sz="1800" b="0" i="0" kern="1200" dirty="0" err="1">
                          <a:solidFill>
                            <a:schemeClr val="dk1"/>
                          </a:solidFill>
                          <a:effectLst/>
                          <a:latin typeface="+mn-lt"/>
                          <a:ea typeface="+mn-ea"/>
                          <a:cs typeface="+mn-cs"/>
                        </a:rPr>
                        <a:t>Count</a:t>
                      </a:r>
                      <a:endParaRPr lang="es-ES" dirty="0"/>
                    </a:p>
                  </a:txBody>
                  <a:tcPr/>
                </a:tc>
                <a:tc>
                  <a:txBody>
                    <a:bodyPr/>
                    <a:lstStyle/>
                    <a:p>
                      <a:r>
                        <a:rPr lang="en-US" sz="1800" b="0" i="0" kern="1200" dirty="0">
                          <a:solidFill>
                            <a:schemeClr val="dk1"/>
                          </a:solidFill>
                          <a:effectLst/>
                          <a:latin typeface="+mn-lt"/>
                          <a:ea typeface="+mn-ea"/>
                          <a:cs typeface="+mn-cs"/>
                        </a:rPr>
                        <a:t> The number of vehicles involved in the collision</a:t>
                      </a:r>
                      <a:endParaRPr lang="es-ES" dirty="0"/>
                    </a:p>
                  </a:txBody>
                  <a:tcPr/>
                </a:tc>
                <a:extLst>
                  <a:ext uri="{0D108BD9-81ED-4DB2-BD59-A6C34878D82A}">
                    <a16:rowId xmlns:a16="http://schemas.microsoft.com/office/drawing/2014/main" val="4230660888"/>
                  </a:ext>
                </a:extLst>
              </a:tr>
              <a:tr h="370840">
                <a:tc>
                  <a:txBody>
                    <a:bodyPr/>
                    <a:lstStyle/>
                    <a:p>
                      <a:r>
                        <a:rPr lang="es-AR" sz="1800" b="0" i="0" kern="1200" dirty="0" err="1">
                          <a:solidFill>
                            <a:schemeClr val="dk1"/>
                          </a:solidFill>
                          <a:effectLst/>
                          <a:latin typeface="+mn-lt"/>
                          <a:ea typeface="+mn-ea"/>
                          <a:cs typeface="+mn-cs"/>
                        </a:rPr>
                        <a:t>Weather</a:t>
                      </a:r>
                      <a:endParaRPr lang="es-ES" dirty="0"/>
                    </a:p>
                  </a:txBody>
                  <a:tcPr/>
                </a:tc>
                <a:tc>
                  <a:txBody>
                    <a:bodyPr/>
                    <a:lstStyle/>
                    <a:p>
                      <a:r>
                        <a:rPr lang="es-ES" dirty="0"/>
                        <a:t>(</a:t>
                      </a:r>
                      <a:r>
                        <a:rPr lang="es-ES" dirty="0" err="1"/>
                        <a:t>Dry</a:t>
                      </a:r>
                      <a:r>
                        <a:rPr lang="es-ES" dirty="0"/>
                        <a:t>, </a:t>
                      </a:r>
                      <a:r>
                        <a:rPr lang="es-ES" dirty="0" err="1"/>
                        <a:t>wet</a:t>
                      </a:r>
                      <a:r>
                        <a:rPr lang="es-ES" dirty="0"/>
                        <a:t> , </a:t>
                      </a:r>
                      <a:r>
                        <a:rPr lang="es-ES" dirty="0" err="1"/>
                        <a:t>fog</a:t>
                      </a:r>
                      <a:r>
                        <a:rPr lang="es-ES" dirty="0"/>
                        <a:t>, etc.)</a:t>
                      </a:r>
                    </a:p>
                  </a:txBody>
                  <a:tcPr/>
                </a:tc>
                <a:extLst>
                  <a:ext uri="{0D108BD9-81ED-4DB2-BD59-A6C34878D82A}">
                    <a16:rowId xmlns:a16="http://schemas.microsoft.com/office/drawing/2014/main" val="571118110"/>
                  </a:ext>
                </a:extLst>
              </a:tr>
              <a:tr h="370840">
                <a:tc>
                  <a:txBody>
                    <a:bodyPr/>
                    <a:lstStyle/>
                    <a:p>
                      <a:r>
                        <a:rPr lang="es-AR" sz="1800" b="0" i="0" kern="1200" dirty="0">
                          <a:solidFill>
                            <a:schemeClr val="dk1"/>
                          </a:solidFill>
                          <a:effectLst/>
                          <a:latin typeface="+mn-lt"/>
                          <a:ea typeface="+mn-ea"/>
                          <a:cs typeface="+mn-cs"/>
                        </a:rPr>
                        <a:t>Road </a:t>
                      </a:r>
                      <a:r>
                        <a:rPr lang="es-AR" sz="1800" b="0" i="0" kern="1200" dirty="0" err="1">
                          <a:solidFill>
                            <a:schemeClr val="dk1"/>
                          </a:solidFill>
                          <a:effectLst/>
                          <a:latin typeface="+mn-lt"/>
                          <a:ea typeface="+mn-ea"/>
                          <a:cs typeface="+mn-cs"/>
                        </a:rPr>
                        <a:t>conditions</a:t>
                      </a:r>
                      <a:endParaRPr lang="es-ES" dirty="0"/>
                    </a:p>
                  </a:txBody>
                  <a:tcPr/>
                </a:tc>
                <a:tc>
                  <a:txBody>
                    <a:bodyPr/>
                    <a:lstStyle/>
                    <a:p>
                      <a:r>
                        <a:rPr lang="es-ES" dirty="0"/>
                        <a:t>(</a:t>
                      </a:r>
                      <a:r>
                        <a:rPr lang="es-ES" dirty="0" err="1"/>
                        <a:t>Wet</a:t>
                      </a:r>
                      <a:r>
                        <a:rPr lang="es-ES" dirty="0"/>
                        <a:t>, </a:t>
                      </a:r>
                      <a:r>
                        <a:rPr lang="es-ES" dirty="0" err="1"/>
                        <a:t>Dry</a:t>
                      </a:r>
                      <a:r>
                        <a:rPr lang="es-ES" dirty="0"/>
                        <a:t>, etc.)</a:t>
                      </a:r>
                    </a:p>
                  </a:txBody>
                  <a:tcPr/>
                </a:tc>
                <a:extLst>
                  <a:ext uri="{0D108BD9-81ED-4DB2-BD59-A6C34878D82A}">
                    <a16:rowId xmlns:a16="http://schemas.microsoft.com/office/drawing/2014/main" val="4063047318"/>
                  </a:ext>
                </a:extLst>
              </a:tr>
              <a:tr h="370840">
                <a:tc>
                  <a:txBody>
                    <a:bodyPr/>
                    <a:lstStyle/>
                    <a:p>
                      <a:r>
                        <a:rPr lang="es-AR" sz="1800" b="0" i="0" kern="1200" dirty="0">
                          <a:solidFill>
                            <a:schemeClr val="dk1"/>
                          </a:solidFill>
                          <a:effectLst/>
                          <a:latin typeface="+mn-lt"/>
                          <a:ea typeface="+mn-ea"/>
                          <a:cs typeface="+mn-cs"/>
                        </a:rPr>
                        <a:t>Light </a:t>
                      </a:r>
                      <a:r>
                        <a:rPr lang="es-AR" sz="1800" b="0" i="0" kern="1200" dirty="0" err="1">
                          <a:solidFill>
                            <a:schemeClr val="dk1"/>
                          </a:solidFill>
                          <a:effectLst/>
                          <a:latin typeface="+mn-lt"/>
                          <a:ea typeface="+mn-ea"/>
                          <a:cs typeface="+mn-cs"/>
                        </a:rPr>
                        <a:t>conditions</a:t>
                      </a:r>
                      <a:r>
                        <a:rPr lang="es-AR" sz="1800" b="0" i="0" kern="1200" dirty="0">
                          <a:solidFill>
                            <a:schemeClr val="dk1"/>
                          </a:solidFill>
                          <a:effectLst/>
                          <a:latin typeface="+mn-lt"/>
                          <a:ea typeface="+mn-ea"/>
                          <a:cs typeface="+mn-cs"/>
                        </a:rPr>
                        <a:t> </a:t>
                      </a:r>
                      <a:endParaRPr lang="es-ES" dirty="0"/>
                    </a:p>
                  </a:txBody>
                  <a:tcPr/>
                </a:tc>
                <a:tc>
                  <a:txBody>
                    <a:bodyPr/>
                    <a:lstStyle/>
                    <a:p>
                      <a:r>
                        <a:rPr lang="es-ES" dirty="0"/>
                        <a:t>(</a:t>
                      </a:r>
                      <a:r>
                        <a:rPr lang="es-ES" dirty="0" err="1"/>
                        <a:t>Daylight</a:t>
                      </a:r>
                      <a:r>
                        <a:rPr lang="es-ES" dirty="0"/>
                        <a:t>, </a:t>
                      </a:r>
                      <a:r>
                        <a:rPr lang="es-ES" dirty="0" err="1"/>
                        <a:t>Dark</a:t>
                      </a:r>
                      <a:r>
                        <a:rPr lang="es-ES" dirty="0"/>
                        <a:t>-Street </a:t>
                      </a:r>
                      <a:r>
                        <a:rPr lang="es-ES" dirty="0" err="1"/>
                        <a:t>lights</a:t>
                      </a:r>
                      <a:r>
                        <a:rPr lang="es-ES" dirty="0"/>
                        <a:t> </a:t>
                      </a:r>
                      <a:r>
                        <a:rPr lang="es-ES" dirty="0" err="1"/>
                        <a:t>on</a:t>
                      </a:r>
                      <a:r>
                        <a:rPr lang="es-ES" dirty="0"/>
                        <a:t> , etc.)</a:t>
                      </a:r>
                    </a:p>
                  </a:txBody>
                  <a:tcPr/>
                </a:tc>
                <a:extLst>
                  <a:ext uri="{0D108BD9-81ED-4DB2-BD59-A6C34878D82A}">
                    <a16:rowId xmlns:a16="http://schemas.microsoft.com/office/drawing/2014/main" val="501485562"/>
                  </a:ext>
                </a:extLst>
              </a:tr>
              <a:tr h="370840">
                <a:tc>
                  <a:txBody>
                    <a:bodyPr/>
                    <a:lstStyle/>
                    <a:p>
                      <a:r>
                        <a:rPr lang="es-AR" sz="1800" b="0" i="0" kern="1200" dirty="0" err="1">
                          <a:solidFill>
                            <a:schemeClr val="dk1"/>
                          </a:solidFill>
                          <a:effectLst/>
                          <a:latin typeface="+mn-lt"/>
                          <a:ea typeface="+mn-ea"/>
                          <a:cs typeface="+mn-cs"/>
                        </a:rPr>
                        <a:t>Influences</a:t>
                      </a:r>
                      <a:endParaRPr lang="es-ES" dirty="0"/>
                    </a:p>
                  </a:txBody>
                  <a:tcPr/>
                </a:tc>
                <a:tc>
                  <a:txBody>
                    <a:bodyPr/>
                    <a:lstStyle/>
                    <a:p>
                      <a:r>
                        <a:rPr lang="en-US" sz="1800" b="0" i="0" kern="1200" dirty="0">
                          <a:solidFill>
                            <a:schemeClr val="dk1"/>
                          </a:solidFill>
                          <a:effectLst/>
                          <a:latin typeface="+mn-lt"/>
                          <a:ea typeface="+mn-ea"/>
                          <a:cs typeface="+mn-cs"/>
                        </a:rPr>
                        <a:t>The driver was under the influence of alcohol</a:t>
                      </a:r>
                      <a:endParaRPr lang="es-ES" dirty="0"/>
                    </a:p>
                  </a:txBody>
                  <a:tcPr/>
                </a:tc>
                <a:extLst>
                  <a:ext uri="{0D108BD9-81ED-4DB2-BD59-A6C34878D82A}">
                    <a16:rowId xmlns:a16="http://schemas.microsoft.com/office/drawing/2014/main" val="569393071"/>
                  </a:ext>
                </a:extLst>
              </a:tr>
              <a:tr h="370840">
                <a:tc>
                  <a:txBody>
                    <a:bodyPr/>
                    <a:lstStyle/>
                    <a:p>
                      <a:r>
                        <a:rPr lang="es-ES" dirty="0"/>
                        <a:t>Hit </a:t>
                      </a:r>
                      <a:r>
                        <a:rPr lang="es-ES" dirty="0" err="1"/>
                        <a:t>parked</a:t>
                      </a:r>
                      <a:r>
                        <a:rPr lang="es-ES" dirty="0"/>
                        <a:t> car</a:t>
                      </a:r>
                    </a:p>
                  </a:txBody>
                  <a:tcPr/>
                </a:tc>
                <a:tc>
                  <a:txBody>
                    <a:bodyPr/>
                    <a:lstStyle/>
                    <a:p>
                      <a:r>
                        <a:rPr lang="en-US" sz="1800" b="0" i="0" kern="1200" dirty="0">
                          <a:solidFill>
                            <a:schemeClr val="dk1"/>
                          </a:solidFill>
                          <a:effectLst/>
                          <a:latin typeface="+mn-lt"/>
                          <a:ea typeface="+mn-ea"/>
                          <a:cs typeface="+mn-cs"/>
                        </a:rPr>
                        <a:t>Whether the accident involved hitting a parked car</a:t>
                      </a:r>
                      <a:endParaRPr lang="es-ES" dirty="0"/>
                    </a:p>
                  </a:txBody>
                  <a:tcPr/>
                </a:tc>
                <a:extLst>
                  <a:ext uri="{0D108BD9-81ED-4DB2-BD59-A6C34878D82A}">
                    <a16:rowId xmlns:a16="http://schemas.microsoft.com/office/drawing/2014/main" val="2131021080"/>
                  </a:ext>
                </a:extLst>
              </a:tr>
              <a:tr h="370840">
                <a:tc>
                  <a:txBody>
                    <a:bodyPr/>
                    <a:lstStyle/>
                    <a:p>
                      <a:r>
                        <a:rPr lang="es-AR" sz="1800" b="0" i="0" kern="1200" dirty="0" err="1">
                          <a:solidFill>
                            <a:schemeClr val="dk1"/>
                          </a:solidFill>
                          <a:effectLst/>
                          <a:latin typeface="+mn-lt"/>
                          <a:ea typeface="+mn-ea"/>
                          <a:cs typeface="+mn-cs"/>
                        </a:rPr>
                        <a:t>junction</a:t>
                      </a:r>
                      <a:r>
                        <a:rPr lang="es-AR" sz="1800" b="0" i="0" kern="1200" dirty="0">
                          <a:solidFill>
                            <a:schemeClr val="dk1"/>
                          </a:solidFill>
                          <a:effectLst/>
                          <a:latin typeface="+mn-lt"/>
                          <a:ea typeface="+mn-ea"/>
                          <a:cs typeface="+mn-cs"/>
                        </a:rPr>
                        <a:t> </a:t>
                      </a:r>
                      <a:r>
                        <a:rPr lang="es-AR" sz="1800" b="0" i="0" kern="1200" dirty="0" err="1">
                          <a:solidFill>
                            <a:schemeClr val="dk1"/>
                          </a:solidFill>
                          <a:effectLst/>
                          <a:latin typeface="+mn-lt"/>
                          <a:ea typeface="+mn-ea"/>
                          <a:cs typeface="+mn-cs"/>
                        </a:rPr>
                        <a:t>type</a:t>
                      </a:r>
                      <a:r>
                        <a:rPr lang="es-AR" sz="1800" b="0" i="0" kern="1200" dirty="0">
                          <a:solidFill>
                            <a:schemeClr val="dk1"/>
                          </a:solidFill>
                          <a:effectLst/>
                          <a:latin typeface="+mn-lt"/>
                          <a:ea typeface="+mn-ea"/>
                          <a:cs typeface="+mn-cs"/>
                        </a:rPr>
                        <a:t> </a:t>
                      </a:r>
                      <a:endParaRPr lang="es-ES" dirty="0"/>
                    </a:p>
                  </a:txBody>
                  <a:tcPr/>
                </a:tc>
                <a:tc>
                  <a:txBody>
                    <a:bodyPr/>
                    <a:lstStyle/>
                    <a:p>
                      <a:r>
                        <a:rPr lang="en-US" sz="1800" b="0" i="0" kern="1200" dirty="0">
                          <a:solidFill>
                            <a:schemeClr val="dk1"/>
                          </a:solidFill>
                          <a:effectLst/>
                          <a:latin typeface="+mn-lt"/>
                          <a:ea typeface="+mn-ea"/>
                          <a:cs typeface="+mn-cs"/>
                        </a:rPr>
                        <a:t>Category of junction at which collision took place</a:t>
                      </a:r>
                      <a:endParaRPr lang="es-ES" dirty="0"/>
                    </a:p>
                  </a:txBody>
                  <a:tcPr/>
                </a:tc>
                <a:extLst>
                  <a:ext uri="{0D108BD9-81ED-4DB2-BD59-A6C34878D82A}">
                    <a16:rowId xmlns:a16="http://schemas.microsoft.com/office/drawing/2014/main" val="2177653200"/>
                  </a:ext>
                </a:extLst>
              </a:tr>
            </a:tbl>
          </a:graphicData>
        </a:graphic>
      </p:graphicFrame>
    </p:spTree>
    <p:extLst>
      <p:ext uri="{BB962C8B-B14F-4D97-AF65-F5344CB8AC3E}">
        <p14:creationId xmlns:p14="http://schemas.microsoft.com/office/powerpoint/2010/main" val="153016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1DDBF-5A7D-403F-87D6-D534D6AF0B44}"/>
              </a:ext>
            </a:extLst>
          </p:cNvPr>
          <p:cNvSpPr>
            <a:spLocks noGrp="1"/>
          </p:cNvSpPr>
          <p:nvPr>
            <p:ph type="title"/>
          </p:nvPr>
        </p:nvSpPr>
        <p:spPr>
          <a:xfrm>
            <a:off x="838200" y="49325"/>
            <a:ext cx="10515600" cy="842837"/>
          </a:xfrm>
        </p:spPr>
        <p:txBody>
          <a:bodyPr/>
          <a:lstStyle/>
          <a:p>
            <a:r>
              <a:rPr lang="es-ES" dirty="0" err="1"/>
              <a:t>Methodology</a:t>
            </a:r>
            <a:r>
              <a:rPr lang="es-ES" dirty="0"/>
              <a:t> </a:t>
            </a:r>
            <a:r>
              <a:rPr lang="es-ES" dirty="0" err="1"/>
              <a:t>Section</a:t>
            </a:r>
            <a:endParaRPr lang="es-ES" dirty="0"/>
          </a:p>
        </p:txBody>
      </p:sp>
      <p:sp>
        <p:nvSpPr>
          <p:cNvPr id="3" name="Marcador de contenido 2">
            <a:extLst>
              <a:ext uri="{FF2B5EF4-FFF2-40B4-BE49-F238E27FC236}">
                <a16:creationId xmlns:a16="http://schemas.microsoft.com/office/drawing/2014/main" id="{BB012C1F-DBB2-4B21-8D5C-BF28E23B102F}"/>
              </a:ext>
            </a:extLst>
          </p:cNvPr>
          <p:cNvSpPr>
            <a:spLocks noGrp="1"/>
          </p:cNvSpPr>
          <p:nvPr>
            <p:ph idx="1"/>
          </p:nvPr>
        </p:nvSpPr>
        <p:spPr>
          <a:xfrm>
            <a:off x="511628" y="1210991"/>
            <a:ext cx="10515600" cy="488366"/>
          </a:xfrm>
        </p:spPr>
        <p:txBody>
          <a:bodyPr/>
          <a:lstStyle/>
          <a:p>
            <a:r>
              <a:rPr lang="es-ES" dirty="0" err="1"/>
              <a:t>Exploratory</a:t>
            </a:r>
            <a:r>
              <a:rPr lang="es-ES" dirty="0"/>
              <a:t> data </a:t>
            </a:r>
            <a:r>
              <a:rPr lang="es-ES" dirty="0" err="1"/>
              <a:t>analysis</a:t>
            </a:r>
            <a:r>
              <a:rPr lang="es-ES" dirty="0"/>
              <a:t> </a:t>
            </a:r>
            <a:r>
              <a:rPr lang="es-ES" dirty="0" err="1"/>
              <a:t>examples</a:t>
            </a:r>
            <a:r>
              <a:rPr lang="es-ES" dirty="0"/>
              <a:t>:</a:t>
            </a:r>
          </a:p>
        </p:txBody>
      </p:sp>
      <p:pic>
        <p:nvPicPr>
          <p:cNvPr id="1026" name="Picture 2">
            <a:extLst>
              <a:ext uri="{FF2B5EF4-FFF2-40B4-BE49-F238E27FC236}">
                <a16:creationId xmlns:a16="http://schemas.microsoft.com/office/drawing/2014/main" id="{9792B1C6-B8D1-4441-AF3E-7AA4DF5CC6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351"/>
          <a:stretch/>
        </p:blipFill>
        <p:spPr bwMode="auto">
          <a:xfrm>
            <a:off x="4159897" y="2018186"/>
            <a:ext cx="7908278" cy="193814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cto de flecha 4">
            <a:extLst>
              <a:ext uri="{FF2B5EF4-FFF2-40B4-BE49-F238E27FC236}">
                <a16:creationId xmlns:a16="http://schemas.microsoft.com/office/drawing/2014/main" id="{931C4733-1D18-4246-9DD8-8910944AB1D0}"/>
              </a:ext>
            </a:extLst>
          </p:cNvPr>
          <p:cNvCxnSpPr>
            <a:cxnSpLocks/>
          </p:cNvCxnSpPr>
          <p:nvPr/>
        </p:nvCxnSpPr>
        <p:spPr>
          <a:xfrm>
            <a:off x="3079101" y="2018186"/>
            <a:ext cx="100770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CuadroTexto 7">
            <a:extLst>
              <a:ext uri="{FF2B5EF4-FFF2-40B4-BE49-F238E27FC236}">
                <a16:creationId xmlns:a16="http://schemas.microsoft.com/office/drawing/2014/main" id="{EC567A2D-2677-42FE-A3B3-09E25AA5B158}"/>
              </a:ext>
            </a:extLst>
          </p:cNvPr>
          <p:cNvSpPr txBox="1"/>
          <p:nvPr/>
        </p:nvSpPr>
        <p:spPr>
          <a:xfrm>
            <a:off x="177282" y="1878227"/>
            <a:ext cx="2808514" cy="923330"/>
          </a:xfrm>
          <a:prstGeom prst="rect">
            <a:avLst/>
          </a:prstGeom>
          <a:noFill/>
        </p:spPr>
        <p:txBody>
          <a:bodyPr wrap="square" rtlCol="0">
            <a:spAutoFit/>
          </a:bodyPr>
          <a:lstStyle/>
          <a:p>
            <a:r>
              <a:rPr lang="es-ES" dirty="0"/>
              <a:t>More </a:t>
            </a:r>
            <a:r>
              <a:rPr lang="es-ES" dirty="0" err="1"/>
              <a:t>severity</a:t>
            </a:r>
            <a:r>
              <a:rPr lang="es-ES" dirty="0"/>
              <a:t> </a:t>
            </a:r>
            <a:r>
              <a:rPr lang="es-ES" dirty="0" err="1"/>
              <a:t>when</a:t>
            </a:r>
            <a:r>
              <a:rPr lang="es-ES" dirty="0"/>
              <a:t> </a:t>
            </a:r>
            <a:r>
              <a:rPr lang="es-ES" dirty="0" err="1"/>
              <a:t>the</a:t>
            </a:r>
            <a:r>
              <a:rPr lang="es-ES" dirty="0"/>
              <a:t> </a:t>
            </a:r>
            <a:r>
              <a:rPr lang="es-ES" dirty="0" err="1"/>
              <a:t>accident</a:t>
            </a:r>
            <a:r>
              <a:rPr lang="es-ES" dirty="0"/>
              <a:t> </a:t>
            </a:r>
            <a:r>
              <a:rPr lang="es-ES" dirty="0" err="1"/>
              <a:t>involves</a:t>
            </a:r>
            <a:r>
              <a:rPr lang="es-ES" dirty="0"/>
              <a:t> </a:t>
            </a:r>
            <a:r>
              <a:rPr lang="es-ES" dirty="0" err="1"/>
              <a:t>hitting</a:t>
            </a:r>
            <a:r>
              <a:rPr lang="es-ES" dirty="0"/>
              <a:t> a </a:t>
            </a:r>
            <a:r>
              <a:rPr lang="es-ES" dirty="0" err="1"/>
              <a:t>parked</a:t>
            </a:r>
            <a:r>
              <a:rPr lang="es-ES" dirty="0"/>
              <a:t> car</a:t>
            </a:r>
          </a:p>
        </p:txBody>
      </p:sp>
      <p:pic>
        <p:nvPicPr>
          <p:cNvPr id="2050" name="Picture 2">
            <a:extLst>
              <a:ext uri="{FF2B5EF4-FFF2-40B4-BE49-F238E27FC236}">
                <a16:creationId xmlns:a16="http://schemas.microsoft.com/office/drawing/2014/main" id="{C42BDF24-5C65-436B-B698-B9492C6306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382" b="788"/>
          <a:stretch/>
        </p:blipFill>
        <p:spPr bwMode="auto">
          <a:xfrm>
            <a:off x="2985796" y="4056444"/>
            <a:ext cx="9134475" cy="261257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0FA2928-0E3D-47B8-A6C5-068C263425A6}"/>
              </a:ext>
            </a:extLst>
          </p:cNvPr>
          <p:cNvSpPr txBox="1"/>
          <p:nvPr/>
        </p:nvSpPr>
        <p:spPr>
          <a:xfrm>
            <a:off x="71729" y="5521350"/>
            <a:ext cx="3110010" cy="646331"/>
          </a:xfrm>
          <a:prstGeom prst="rect">
            <a:avLst/>
          </a:prstGeom>
          <a:noFill/>
        </p:spPr>
        <p:txBody>
          <a:bodyPr wrap="square" rtlCol="0">
            <a:spAutoFit/>
          </a:bodyPr>
          <a:lstStyle/>
          <a:p>
            <a:r>
              <a:rPr lang="es-ES" dirty="0" err="1"/>
              <a:t>Which</a:t>
            </a:r>
            <a:r>
              <a:rPr lang="es-ES" dirty="0"/>
              <a:t> </a:t>
            </a:r>
            <a:r>
              <a:rPr lang="es-ES" dirty="0" err="1"/>
              <a:t>junction</a:t>
            </a:r>
            <a:r>
              <a:rPr lang="es-ES" dirty="0"/>
              <a:t> </a:t>
            </a:r>
            <a:r>
              <a:rPr lang="es-ES" dirty="0" err="1"/>
              <a:t>is</a:t>
            </a:r>
            <a:r>
              <a:rPr lang="es-ES" dirty="0"/>
              <a:t> more </a:t>
            </a:r>
            <a:r>
              <a:rPr lang="es-ES" dirty="0" err="1"/>
              <a:t>dangerous</a:t>
            </a:r>
            <a:r>
              <a:rPr lang="es-ES" dirty="0"/>
              <a:t>? (look at </a:t>
            </a:r>
            <a:r>
              <a:rPr lang="es-ES" dirty="0" err="1"/>
              <a:t>the</a:t>
            </a:r>
            <a:r>
              <a:rPr lang="es-ES" dirty="0"/>
              <a:t> </a:t>
            </a:r>
            <a:r>
              <a:rPr lang="es-ES" dirty="0" err="1"/>
              <a:t>graph</a:t>
            </a:r>
            <a:r>
              <a:rPr lang="es-ES" dirty="0"/>
              <a:t>)</a:t>
            </a:r>
          </a:p>
        </p:txBody>
      </p:sp>
    </p:spTree>
    <p:extLst>
      <p:ext uri="{BB962C8B-B14F-4D97-AF65-F5344CB8AC3E}">
        <p14:creationId xmlns:p14="http://schemas.microsoft.com/office/powerpoint/2010/main" val="352191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7FC3377B-0224-43ED-B7A9-01B4F02BD87C}"/>
              </a:ext>
            </a:extLst>
          </p:cNvPr>
          <p:cNvGraphicFramePr>
            <a:graphicFrameLocks noGrp="1"/>
          </p:cNvGraphicFramePr>
          <p:nvPr>
            <p:ph idx="1"/>
            <p:extLst>
              <p:ext uri="{D42A27DB-BD31-4B8C-83A1-F6EECF244321}">
                <p14:modId xmlns:p14="http://schemas.microsoft.com/office/powerpoint/2010/main" val="2036397293"/>
              </p:ext>
            </p:extLst>
          </p:nvPr>
        </p:nvGraphicFramePr>
        <p:xfrm>
          <a:off x="643461" y="1153577"/>
          <a:ext cx="10905072" cy="2442132"/>
        </p:xfrm>
        <a:graphic>
          <a:graphicData uri="http://schemas.openxmlformats.org/drawingml/2006/table">
            <a:tbl>
              <a:tblPr firstRow="1" bandRow="1">
                <a:tableStyleId>{8EC20E35-A176-4012-BC5E-935CFFF8708E}</a:tableStyleId>
              </a:tblPr>
              <a:tblGrid>
                <a:gridCol w="642766">
                  <a:extLst>
                    <a:ext uri="{9D8B030D-6E8A-4147-A177-3AD203B41FA5}">
                      <a16:colId xmlns:a16="http://schemas.microsoft.com/office/drawing/2014/main" val="3962164335"/>
                    </a:ext>
                  </a:extLst>
                </a:gridCol>
                <a:gridCol w="1022385">
                  <a:extLst>
                    <a:ext uri="{9D8B030D-6E8A-4147-A177-3AD203B41FA5}">
                      <a16:colId xmlns:a16="http://schemas.microsoft.com/office/drawing/2014/main" val="3766027458"/>
                    </a:ext>
                  </a:extLst>
                </a:gridCol>
                <a:gridCol w="933090">
                  <a:extLst>
                    <a:ext uri="{9D8B030D-6E8A-4147-A177-3AD203B41FA5}">
                      <a16:colId xmlns:a16="http://schemas.microsoft.com/office/drawing/2014/main" val="1166579579"/>
                    </a:ext>
                  </a:extLst>
                </a:gridCol>
                <a:gridCol w="1050239">
                  <a:extLst>
                    <a:ext uri="{9D8B030D-6E8A-4147-A177-3AD203B41FA5}">
                      <a16:colId xmlns:a16="http://schemas.microsoft.com/office/drawing/2014/main" val="2647046590"/>
                    </a:ext>
                  </a:extLst>
                </a:gridCol>
                <a:gridCol w="956859">
                  <a:extLst>
                    <a:ext uri="{9D8B030D-6E8A-4147-A177-3AD203B41FA5}">
                      <a16:colId xmlns:a16="http://schemas.microsoft.com/office/drawing/2014/main" val="2740694197"/>
                    </a:ext>
                  </a:extLst>
                </a:gridCol>
                <a:gridCol w="1427150">
                  <a:extLst>
                    <a:ext uri="{9D8B030D-6E8A-4147-A177-3AD203B41FA5}">
                      <a16:colId xmlns:a16="http://schemas.microsoft.com/office/drawing/2014/main" val="3810444425"/>
                    </a:ext>
                  </a:extLst>
                </a:gridCol>
                <a:gridCol w="972140">
                  <a:extLst>
                    <a:ext uri="{9D8B030D-6E8A-4147-A177-3AD203B41FA5}">
                      <a16:colId xmlns:a16="http://schemas.microsoft.com/office/drawing/2014/main" val="3635236549"/>
                    </a:ext>
                  </a:extLst>
                </a:gridCol>
                <a:gridCol w="873667">
                  <a:extLst>
                    <a:ext uri="{9D8B030D-6E8A-4147-A177-3AD203B41FA5}">
                      <a16:colId xmlns:a16="http://schemas.microsoft.com/office/drawing/2014/main" val="4263341496"/>
                    </a:ext>
                  </a:extLst>
                </a:gridCol>
                <a:gridCol w="987419">
                  <a:extLst>
                    <a:ext uri="{9D8B030D-6E8A-4147-A177-3AD203B41FA5}">
                      <a16:colId xmlns:a16="http://schemas.microsoft.com/office/drawing/2014/main" val="2864821415"/>
                    </a:ext>
                  </a:extLst>
                </a:gridCol>
                <a:gridCol w="994211">
                  <a:extLst>
                    <a:ext uri="{9D8B030D-6E8A-4147-A177-3AD203B41FA5}">
                      <a16:colId xmlns:a16="http://schemas.microsoft.com/office/drawing/2014/main" val="4291558233"/>
                    </a:ext>
                  </a:extLst>
                </a:gridCol>
                <a:gridCol w="1045146">
                  <a:extLst>
                    <a:ext uri="{9D8B030D-6E8A-4147-A177-3AD203B41FA5}">
                      <a16:colId xmlns:a16="http://schemas.microsoft.com/office/drawing/2014/main" val="328847071"/>
                    </a:ext>
                  </a:extLst>
                </a:gridCol>
              </a:tblGrid>
              <a:tr h="407022">
                <a:tc>
                  <a:txBody>
                    <a:bodyPr/>
                    <a:lstStyle/>
                    <a:p>
                      <a:pPr algn="r" fontAlgn="ctr">
                        <a:spcBef>
                          <a:spcPts val="0"/>
                        </a:spcBef>
                        <a:spcAft>
                          <a:spcPts val="0"/>
                        </a:spcAft>
                      </a:pPr>
                      <a:endParaRPr lang="es-AR" sz="1100" b="0" i="0" u="none" strike="noStrike" dirty="0">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SEVERITYCODE</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ADDRTYPE</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COLLISIONTYPE</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VEHCOUNT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JUNCTIONTYPE</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UNDERINFL</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WEATHER</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ROADCOND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LIGHTCOND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HITPARKEDCAR</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3960965643"/>
                  </a:ext>
                </a:extLst>
              </a:tr>
              <a:tr h="407022">
                <a:tc>
                  <a:txBody>
                    <a:bodyPr/>
                    <a:lstStyle/>
                    <a:p>
                      <a:pPr algn="r" fontAlgn="ctr">
                        <a:spcBef>
                          <a:spcPts val="0"/>
                        </a:spcBef>
                        <a:spcAft>
                          <a:spcPts val="0"/>
                        </a:spcAft>
                      </a:pPr>
                      <a:r>
                        <a:rPr lang="es-AR" sz="1100" u="none" strike="noStrike">
                          <a:effectLst/>
                        </a:rPr>
                        <a:t>180975</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Block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dirty="0" err="1">
                          <a:effectLst/>
                        </a:rPr>
                        <a:t>Sideswipe</a:t>
                      </a:r>
                      <a:endParaRPr lang="es-AR" sz="1100" b="0" i="0" u="none" strike="noStrike" dirty="0">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n-US" sz="1100" u="none" strike="noStrike">
                          <a:effectLst/>
                        </a:rPr>
                        <a:t>Mid-Block (not related to intersection)</a:t>
                      </a:r>
                      <a:endParaRPr lang="en-US"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Raining</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Dusk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1991665488"/>
                  </a:ext>
                </a:extLst>
              </a:tr>
              <a:tr h="407022">
                <a:tc>
                  <a:txBody>
                    <a:bodyPr/>
                    <a:lstStyle/>
                    <a:p>
                      <a:pPr algn="r" fontAlgn="ctr">
                        <a:spcBef>
                          <a:spcPts val="0"/>
                        </a:spcBef>
                        <a:spcAft>
                          <a:spcPts val="0"/>
                        </a:spcAft>
                      </a:pPr>
                      <a:r>
                        <a:rPr lang="es-AR" sz="1100" u="none" strike="noStrike">
                          <a:effectLst/>
                        </a:rPr>
                        <a:t>22948</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Intersection</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Right Turn</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dirty="0">
                          <a:effectLst/>
                        </a:rPr>
                        <a:t>2</a:t>
                      </a:r>
                      <a:endParaRPr lang="es-AR" sz="1100" b="0" i="0" u="none" strike="noStrike" dirty="0">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At Intersection (intersection related)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0</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Raining</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Daylight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2704795416"/>
                  </a:ext>
                </a:extLst>
              </a:tr>
              <a:tr h="407022">
                <a:tc>
                  <a:txBody>
                    <a:bodyPr/>
                    <a:lstStyle/>
                    <a:p>
                      <a:pPr algn="r" fontAlgn="ctr">
                        <a:spcBef>
                          <a:spcPts val="0"/>
                        </a:spcBef>
                        <a:spcAft>
                          <a:spcPts val="0"/>
                        </a:spcAft>
                      </a:pPr>
                      <a:r>
                        <a:rPr lang="es-AR" sz="1100" u="none" strike="noStrike">
                          <a:effectLst/>
                        </a:rPr>
                        <a:t>40362</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Block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Parked Car</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2</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n-US" sz="1100" u="none" strike="noStrike">
                          <a:effectLst/>
                        </a:rPr>
                        <a:t>Mid-Block (not related to intersection)</a:t>
                      </a:r>
                      <a:endParaRPr lang="en-US"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0</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Raining</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Daylight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481746042"/>
                  </a:ext>
                </a:extLst>
              </a:tr>
              <a:tr h="407022">
                <a:tc>
                  <a:txBody>
                    <a:bodyPr/>
                    <a:lstStyle/>
                    <a:p>
                      <a:pPr algn="r" fontAlgn="ctr">
                        <a:spcBef>
                          <a:spcPts val="0"/>
                        </a:spcBef>
                        <a:spcAft>
                          <a:spcPts val="0"/>
                        </a:spcAft>
                      </a:pPr>
                      <a:r>
                        <a:rPr lang="es-AR" sz="1100" u="none" strike="noStrike">
                          <a:effectLst/>
                        </a:rPr>
                        <a:t>25786</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Block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Rear Ended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2</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Mid-Block (but intersection related)</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0</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Clear</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dirty="0" err="1">
                          <a:effectLst/>
                        </a:rPr>
                        <a:t>Dry</a:t>
                      </a:r>
                      <a:endParaRPr lang="es-AR" sz="1100" b="0" i="0" u="none" strike="noStrike" dirty="0">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Daylight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2684234481"/>
                  </a:ext>
                </a:extLst>
              </a:tr>
              <a:tr h="407022">
                <a:tc>
                  <a:txBody>
                    <a:bodyPr/>
                    <a:lstStyle/>
                    <a:p>
                      <a:pPr algn="r" fontAlgn="ctr">
                        <a:spcBef>
                          <a:spcPts val="0"/>
                        </a:spcBef>
                        <a:spcAft>
                          <a:spcPts val="0"/>
                        </a:spcAft>
                      </a:pPr>
                      <a:r>
                        <a:rPr lang="es-AR" sz="1100" u="none" strike="noStrike">
                          <a:effectLst/>
                        </a:rPr>
                        <a:t>88320</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1</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Block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Parked Car</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2</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n-US" sz="1100" u="none" strike="noStrike">
                          <a:effectLst/>
                        </a:rPr>
                        <a:t>Mid-Block (not related to intersection)</a:t>
                      </a:r>
                      <a:endParaRPr lang="en-US"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N</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Overcast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Wet</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a:effectLst/>
                        </a:rPr>
                        <a:t>Dusk</a:t>
                      </a:r>
                      <a:endParaRPr lang="es-AR" sz="1100" b="0" i="0" u="none" strike="noStrike">
                        <a:effectLst/>
                        <a:latin typeface="Arial" panose="020B0604020202020204" pitchFamily="34" charset="0"/>
                      </a:endParaRPr>
                    </a:p>
                  </a:txBody>
                  <a:tcPr marL="41925" marR="41925" marT="20963" marB="20963" anchor="ctr"/>
                </a:tc>
                <a:tc>
                  <a:txBody>
                    <a:bodyPr/>
                    <a:lstStyle/>
                    <a:p>
                      <a:pPr algn="r" fontAlgn="ctr">
                        <a:spcBef>
                          <a:spcPts val="0"/>
                        </a:spcBef>
                        <a:spcAft>
                          <a:spcPts val="0"/>
                        </a:spcAft>
                      </a:pPr>
                      <a:r>
                        <a:rPr lang="es-AR" sz="1100" u="none" strike="noStrike" dirty="0">
                          <a:effectLst/>
                        </a:rPr>
                        <a:t>N</a:t>
                      </a:r>
                      <a:endParaRPr lang="es-AR" sz="1100" b="0" i="0" u="none" strike="noStrike" dirty="0">
                        <a:effectLst/>
                        <a:latin typeface="Arial" panose="020B0604020202020204" pitchFamily="34" charset="0"/>
                      </a:endParaRPr>
                    </a:p>
                  </a:txBody>
                  <a:tcPr marL="41925" marR="41925" marT="20963" marB="20963" anchor="ctr"/>
                </a:tc>
                <a:extLst>
                  <a:ext uri="{0D108BD9-81ED-4DB2-BD59-A6C34878D82A}">
                    <a16:rowId xmlns:a16="http://schemas.microsoft.com/office/drawing/2014/main" val="1587466082"/>
                  </a:ext>
                </a:extLst>
              </a:tr>
            </a:tbl>
          </a:graphicData>
        </a:graphic>
      </p:graphicFrame>
      <p:sp>
        <p:nvSpPr>
          <p:cNvPr id="3" name="CuadroTexto 2">
            <a:extLst>
              <a:ext uri="{FF2B5EF4-FFF2-40B4-BE49-F238E27FC236}">
                <a16:creationId xmlns:a16="http://schemas.microsoft.com/office/drawing/2014/main" id="{4D5534A8-A7A0-41F9-A426-DB00B6448C13}"/>
              </a:ext>
            </a:extLst>
          </p:cNvPr>
          <p:cNvSpPr txBox="1"/>
          <p:nvPr/>
        </p:nvSpPr>
        <p:spPr>
          <a:xfrm>
            <a:off x="2360645" y="363894"/>
            <a:ext cx="8266922" cy="369332"/>
          </a:xfrm>
          <a:prstGeom prst="rect">
            <a:avLst/>
          </a:prstGeom>
          <a:noFill/>
        </p:spPr>
        <p:txBody>
          <a:bodyPr wrap="square" rtlCol="0">
            <a:spAutoFit/>
          </a:bodyPr>
          <a:lstStyle/>
          <a:p>
            <a:r>
              <a:rPr lang="es-ES" dirty="0" err="1"/>
              <a:t>Convertion</a:t>
            </a:r>
            <a:r>
              <a:rPr lang="es-ES" dirty="0"/>
              <a:t> </a:t>
            </a:r>
            <a:r>
              <a:rPr lang="es-ES" dirty="0" err="1"/>
              <a:t>to</a:t>
            </a:r>
            <a:r>
              <a:rPr lang="es-ES" dirty="0"/>
              <a:t> </a:t>
            </a:r>
            <a:r>
              <a:rPr lang="es-ES" dirty="0" err="1"/>
              <a:t>numerical</a:t>
            </a:r>
            <a:r>
              <a:rPr lang="es-ES" dirty="0"/>
              <a:t> </a:t>
            </a:r>
            <a:r>
              <a:rPr lang="es-ES" dirty="0" err="1"/>
              <a:t>values</a:t>
            </a:r>
            <a:endParaRPr lang="es-ES" dirty="0"/>
          </a:p>
        </p:txBody>
      </p:sp>
      <p:graphicFrame>
        <p:nvGraphicFramePr>
          <p:cNvPr id="8" name="Tabla 7">
            <a:extLst>
              <a:ext uri="{FF2B5EF4-FFF2-40B4-BE49-F238E27FC236}">
                <a16:creationId xmlns:a16="http://schemas.microsoft.com/office/drawing/2014/main" id="{6D57CE94-8CF5-4EB2-B6C5-17786B567048}"/>
              </a:ext>
            </a:extLst>
          </p:cNvPr>
          <p:cNvGraphicFramePr/>
          <p:nvPr>
            <p:extLst>
              <p:ext uri="{D42A27DB-BD31-4B8C-83A1-F6EECF244321}">
                <p14:modId xmlns:p14="http://schemas.microsoft.com/office/powerpoint/2010/main" val="4170417342"/>
              </p:ext>
            </p:extLst>
          </p:nvPr>
        </p:nvGraphicFramePr>
        <p:xfrm>
          <a:off x="-1" y="4116858"/>
          <a:ext cx="12191996" cy="1587565"/>
        </p:xfrm>
        <a:graphic>
          <a:graphicData uri="http://schemas.openxmlformats.org/drawingml/2006/table">
            <a:tbl>
              <a:tblPr>
                <a:tableStyleId>{D7AC3CCA-C797-4891-BE02-D94E43425B78}</a:tableStyleId>
              </a:tblPr>
              <a:tblGrid>
                <a:gridCol w="641684">
                  <a:extLst>
                    <a:ext uri="{9D8B030D-6E8A-4147-A177-3AD203B41FA5}">
                      <a16:colId xmlns:a16="http://schemas.microsoft.com/office/drawing/2014/main" val="332078398"/>
                    </a:ext>
                  </a:extLst>
                </a:gridCol>
                <a:gridCol w="641684">
                  <a:extLst>
                    <a:ext uri="{9D8B030D-6E8A-4147-A177-3AD203B41FA5}">
                      <a16:colId xmlns:a16="http://schemas.microsoft.com/office/drawing/2014/main" val="4131261724"/>
                    </a:ext>
                  </a:extLst>
                </a:gridCol>
                <a:gridCol w="641684">
                  <a:extLst>
                    <a:ext uri="{9D8B030D-6E8A-4147-A177-3AD203B41FA5}">
                      <a16:colId xmlns:a16="http://schemas.microsoft.com/office/drawing/2014/main" val="1264410769"/>
                    </a:ext>
                  </a:extLst>
                </a:gridCol>
                <a:gridCol w="641684">
                  <a:extLst>
                    <a:ext uri="{9D8B030D-6E8A-4147-A177-3AD203B41FA5}">
                      <a16:colId xmlns:a16="http://schemas.microsoft.com/office/drawing/2014/main" val="719850910"/>
                    </a:ext>
                  </a:extLst>
                </a:gridCol>
                <a:gridCol w="641684">
                  <a:extLst>
                    <a:ext uri="{9D8B030D-6E8A-4147-A177-3AD203B41FA5}">
                      <a16:colId xmlns:a16="http://schemas.microsoft.com/office/drawing/2014/main" val="2622502483"/>
                    </a:ext>
                  </a:extLst>
                </a:gridCol>
                <a:gridCol w="641684">
                  <a:extLst>
                    <a:ext uri="{9D8B030D-6E8A-4147-A177-3AD203B41FA5}">
                      <a16:colId xmlns:a16="http://schemas.microsoft.com/office/drawing/2014/main" val="971102997"/>
                    </a:ext>
                  </a:extLst>
                </a:gridCol>
                <a:gridCol w="641684">
                  <a:extLst>
                    <a:ext uri="{9D8B030D-6E8A-4147-A177-3AD203B41FA5}">
                      <a16:colId xmlns:a16="http://schemas.microsoft.com/office/drawing/2014/main" val="302370198"/>
                    </a:ext>
                  </a:extLst>
                </a:gridCol>
                <a:gridCol w="641684">
                  <a:extLst>
                    <a:ext uri="{9D8B030D-6E8A-4147-A177-3AD203B41FA5}">
                      <a16:colId xmlns:a16="http://schemas.microsoft.com/office/drawing/2014/main" val="3402439808"/>
                    </a:ext>
                  </a:extLst>
                </a:gridCol>
                <a:gridCol w="641684">
                  <a:extLst>
                    <a:ext uri="{9D8B030D-6E8A-4147-A177-3AD203B41FA5}">
                      <a16:colId xmlns:a16="http://schemas.microsoft.com/office/drawing/2014/main" val="3633491987"/>
                    </a:ext>
                  </a:extLst>
                </a:gridCol>
                <a:gridCol w="641684">
                  <a:extLst>
                    <a:ext uri="{9D8B030D-6E8A-4147-A177-3AD203B41FA5}">
                      <a16:colId xmlns:a16="http://schemas.microsoft.com/office/drawing/2014/main" val="3895821905"/>
                    </a:ext>
                  </a:extLst>
                </a:gridCol>
                <a:gridCol w="641684">
                  <a:extLst>
                    <a:ext uri="{9D8B030D-6E8A-4147-A177-3AD203B41FA5}">
                      <a16:colId xmlns:a16="http://schemas.microsoft.com/office/drawing/2014/main" val="1659617103"/>
                    </a:ext>
                  </a:extLst>
                </a:gridCol>
                <a:gridCol w="641684">
                  <a:extLst>
                    <a:ext uri="{9D8B030D-6E8A-4147-A177-3AD203B41FA5}">
                      <a16:colId xmlns:a16="http://schemas.microsoft.com/office/drawing/2014/main" val="2085940727"/>
                    </a:ext>
                  </a:extLst>
                </a:gridCol>
                <a:gridCol w="641684">
                  <a:extLst>
                    <a:ext uri="{9D8B030D-6E8A-4147-A177-3AD203B41FA5}">
                      <a16:colId xmlns:a16="http://schemas.microsoft.com/office/drawing/2014/main" val="1910761254"/>
                    </a:ext>
                  </a:extLst>
                </a:gridCol>
                <a:gridCol w="641684">
                  <a:extLst>
                    <a:ext uri="{9D8B030D-6E8A-4147-A177-3AD203B41FA5}">
                      <a16:colId xmlns:a16="http://schemas.microsoft.com/office/drawing/2014/main" val="1243658927"/>
                    </a:ext>
                  </a:extLst>
                </a:gridCol>
                <a:gridCol w="641684">
                  <a:extLst>
                    <a:ext uri="{9D8B030D-6E8A-4147-A177-3AD203B41FA5}">
                      <a16:colId xmlns:a16="http://schemas.microsoft.com/office/drawing/2014/main" val="995856107"/>
                    </a:ext>
                  </a:extLst>
                </a:gridCol>
                <a:gridCol w="641684">
                  <a:extLst>
                    <a:ext uri="{9D8B030D-6E8A-4147-A177-3AD203B41FA5}">
                      <a16:colId xmlns:a16="http://schemas.microsoft.com/office/drawing/2014/main" val="2652888644"/>
                    </a:ext>
                  </a:extLst>
                </a:gridCol>
                <a:gridCol w="641684">
                  <a:extLst>
                    <a:ext uri="{9D8B030D-6E8A-4147-A177-3AD203B41FA5}">
                      <a16:colId xmlns:a16="http://schemas.microsoft.com/office/drawing/2014/main" val="3447247864"/>
                    </a:ext>
                  </a:extLst>
                </a:gridCol>
                <a:gridCol w="641684">
                  <a:extLst>
                    <a:ext uri="{9D8B030D-6E8A-4147-A177-3AD203B41FA5}">
                      <a16:colId xmlns:a16="http://schemas.microsoft.com/office/drawing/2014/main" val="2647758703"/>
                    </a:ext>
                  </a:extLst>
                </a:gridCol>
                <a:gridCol w="641684">
                  <a:extLst>
                    <a:ext uri="{9D8B030D-6E8A-4147-A177-3AD203B41FA5}">
                      <a16:colId xmlns:a16="http://schemas.microsoft.com/office/drawing/2014/main" val="3794828872"/>
                    </a:ext>
                  </a:extLst>
                </a:gridCol>
              </a:tblGrid>
              <a:tr h="625970">
                <a:tc>
                  <a:txBody>
                    <a:bodyPr/>
                    <a:lstStyle/>
                    <a:p>
                      <a:pPr algn="r" fontAlgn="ctr">
                        <a:spcBef>
                          <a:spcPts val="0"/>
                        </a:spcBef>
                        <a:spcAft>
                          <a:spcPts val="0"/>
                        </a:spcAft>
                      </a:pP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SEVERITYCODE</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VEHCOUNT</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UNDERINFL_N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UNDERINFL_Y</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n-US" sz="900" u="none" strike="noStrike">
                          <a:effectLst/>
                        </a:rPr>
                        <a:t>LIGHTCOND_Dark - No Street Lights</a:t>
                      </a:r>
                      <a:endParaRPr lang="en-US"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n-US" sz="900" u="none" strike="noStrike" dirty="0" err="1">
                          <a:effectLst/>
                        </a:rPr>
                        <a:t>LIGHTCOND_Dark</a:t>
                      </a:r>
                      <a:r>
                        <a:rPr lang="en-US" sz="900" u="none" strike="noStrike" dirty="0">
                          <a:effectLst/>
                        </a:rPr>
                        <a:t> - Street Lights Off</a:t>
                      </a:r>
                      <a:endParaRPr lang="en-US"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n-US" sz="900" u="none" strike="noStrike">
                          <a:effectLst/>
                        </a:rPr>
                        <a:t>LIGHTCOND_Dark - Street Lights On</a:t>
                      </a:r>
                      <a:endParaRPr lang="en-US"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LIGHTCOND_Dark - Unknown Lighting</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LIGHTCOND_Dawn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LIGHTCOND_Daylight</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COLLISIN TYPE</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COLLISIONTYPE_Head On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COLLISIONTYPE_Left Turn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COLLISIONTYPE_Other</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COLLISIONTYPE_Parked Car</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err="1">
                          <a:effectLst/>
                        </a:rPr>
                        <a:t>COLLISIONTYPE_Rear</a:t>
                      </a:r>
                      <a:r>
                        <a:rPr lang="es-AR" sz="900" u="none" strike="noStrike" dirty="0">
                          <a:effectLst/>
                        </a:rPr>
                        <a:t> </a:t>
                      </a:r>
                      <a:r>
                        <a:rPr lang="es-AR" sz="900" u="none" strike="noStrike" dirty="0" err="1">
                          <a:effectLst/>
                        </a:rPr>
                        <a:t>Ended</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COLLISIONTYPE_Right Turn</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COLLISIONTYPE_Sideswipe</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854035637"/>
                  </a:ext>
                </a:extLst>
              </a:tr>
              <a:tr h="192319">
                <a:tc>
                  <a:txBody>
                    <a:bodyPr/>
                    <a:lstStyle/>
                    <a:p>
                      <a:pPr algn="r" fontAlgn="ctr">
                        <a:spcBef>
                          <a:spcPts val="0"/>
                        </a:spcBef>
                        <a:spcAft>
                          <a:spcPts val="0"/>
                        </a:spcAft>
                      </a:pPr>
                      <a:r>
                        <a:rPr lang="es-AR" sz="900" u="none" strike="noStrike">
                          <a:effectLst/>
                        </a:rPr>
                        <a:t>180975</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1310964198"/>
                  </a:ext>
                </a:extLst>
              </a:tr>
              <a:tr h="192319">
                <a:tc>
                  <a:txBody>
                    <a:bodyPr/>
                    <a:lstStyle/>
                    <a:p>
                      <a:pPr algn="r" fontAlgn="ctr">
                        <a:spcBef>
                          <a:spcPts val="0"/>
                        </a:spcBef>
                        <a:spcAft>
                          <a:spcPts val="0"/>
                        </a:spcAft>
                      </a:pPr>
                      <a:r>
                        <a:rPr lang="es-AR" sz="900" u="none" strike="noStrike">
                          <a:effectLst/>
                        </a:rPr>
                        <a:t>22948</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2</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1698738400"/>
                  </a:ext>
                </a:extLst>
              </a:tr>
              <a:tr h="192319">
                <a:tc>
                  <a:txBody>
                    <a:bodyPr/>
                    <a:lstStyle/>
                    <a:p>
                      <a:pPr algn="r" fontAlgn="ctr">
                        <a:spcBef>
                          <a:spcPts val="0"/>
                        </a:spcBef>
                        <a:spcAft>
                          <a:spcPts val="0"/>
                        </a:spcAft>
                      </a:pPr>
                      <a:r>
                        <a:rPr lang="es-AR" sz="900" u="none" strike="noStrike">
                          <a:effectLst/>
                        </a:rPr>
                        <a:t>40362</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2</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893829075"/>
                  </a:ext>
                </a:extLst>
              </a:tr>
              <a:tr h="192319">
                <a:tc>
                  <a:txBody>
                    <a:bodyPr/>
                    <a:lstStyle/>
                    <a:p>
                      <a:pPr algn="r" fontAlgn="ctr">
                        <a:spcBef>
                          <a:spcPts val="0"/>
                        </a:spcBef>
                        <a:spcAft>
                          <a:spcPts val="0"/>
                        </a:spcAft>
                      </a:pPr>
                      <a:r>
                        <a:rPr lang="es-AR" sz="900" u="none" strike="noStrike">
                          <a:effectLst/>
                        </a:rPr>
                        <a:t>25786</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2</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312473587"/>
                  </a:ext>
                </a:extLst>
              </a:tr>
              <a:tr h="192319">
                <a:tc>
                  <a:txBody>
                    <a:bodyPr/>
                    <a:lstStyle/>
                    <a:p>
                      <a:pPr algn="r" fontAlgn="ctr">
                        <a:spcBef>
                          <a:spcPts val="0"/>
                        </a:spcBef>
                        <a:spcAft>
                          <a:spcPts val="0"/>
                        </a:spcAft>
                      </a:pPr>
                      <a:r>
                        <a:rPr lang="es-AR" sz="900" u="none" strike="noStrike">
                          <a:effectLst/>
                        </a:rPr>
                        <a:t>88320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2</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1</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a:effectLst/>
                        </a:rPr>
                        <a:t>0</a:t>
                      </a:r>
                      <a:endParaRPr lang="es-AR" sz="900" b="0" i="0" u="none" strike="noStrike">
                        <a:effectLst/>
                        <a:latin typeface="Arial" panose="020B0604020202020204" pitchFamily="34" charset="0"/>
                      </a:endParaRPr>
                    </a:p>
                  </a:txBody>
                  <a:tcPr marL="45326" marR="45326" marT="22663" marB="22663" anchor="ctr"/>
                </a:tc>
                <a:tc>
                  <a:txBody>
                    <a:bodyPr/>
                    <a:lstStyle/>
                    <a:p>
                      <a:pPr algn="r" fontAlgn="ctr">
                        <a:spcBef>
                          <a:spcPts val="0"/>
                        </a:spcBef>
                        <a:spcAft>
                          <a:spcPts val="0"/>
                        </a:spcAft>
                      </a:pPr>
                      <a:r>
                        <a:rPr lang="es-AR" sz="900" u="none" strike="noStrike" dirty="0">
                          <a:effectLst/>
                        </a:rPr>
                        <a:t>0</a:t>
                      </a:r>
                      <a:endParaRPr lang="es-AR" sz="900" b="0" i="0" u="none" strike="noStrike" dirty="0">
                        <a:effectLst/>
                        <a:latin typeface="Arial" panose="020B0604020202020204" pitchFamily="34" charset="0"/>
                      </a:endParaRPr>
                    </a:p>
                  </a:txBody>
                  <a:tcPr marL="45326" marR="45326" marT="22663" marB="22663" anchor="ctr"/>
                </a:tc>
                <a:extLst>
                  <a:ext uri="{0D108BD9-81ED-4DB2-BD59-A6C34878D82A}">
                    <a16:rowId xmlns:a16="http://schemas.microsoft.com/office/drawing/2014/main" val="538332282"/>
                  </a:ext>
                </a:extLst>
              </a:tr>
            </a:tbl>
          </a:graphicData>
        </a:graphic>
      </p:graphicFrame>
      <p:sp>
        <p:nvSpPr>
          <p:cNvPr id="9" name="CuadroTexto 8">
            <a:extLst>
              <a:ext uri="{FF2B5EF4-FFF2-40B4-BE49-F238E27FC236}">
                <a16:creationId xmlns:a16="http://schemas.microsoft.com/office/drawing/2014/main" id="{FCB786FB-7A31-4C43-A8C1-A6496CF893BA}"/>
              </a:ext>
            </a:extLst>
          </p:cNvPr>
          <p:cNvSpPr txBox="1"/>
          <p:nvPr/>
        </p:nvSpPr>
        <p:spPr>
          <a:xfrm>
            <a:off x="3536302" y="6064898"/>
            <a:ext cx="6167535" cy="369332"/>
          </a:xfrm>
          <a:prstGeom prst="rect">
            <a:avLst/>
          </a:prstGeom>
          <a:noFill/>
        </p:spPr>
        <p:txBody>
          <a:bodyPr wrap="square" rtlCol="0">
            <a:spAutoFit/>
          </a:bodyPr>
          <a:lstStyle/>
          <a:p>
            <a:r>
              <a:rPr lang="es-ES" dirty="0" err="1"/>
              <a:t>Numbers</a:t>
            </a:r>
            <a:r>
              <a:rPr lang="es-ES" dirty="0"/>
              <a:t> are </a:t>
            </a:r>
            <a:r>
              <a:rPr lang="es-ES" dirty="0" err="1"/>
              <a:t>better</a:t>
            </a:r>
            <a:r>
              <a:rPr lang="es-ES" dirty="0"/>
              <a:t> </a:t>
            </a:r>
            <a:r>
              <a:rPr lang="es-ES" dirty="0" err="1"/>
              <a:t>to</a:t>
            </a:r>
            <a:r>
              <a:rPr lang="es-ES" dirty="0"/>
              <a:t> </a:t>
            </a:r>
            <a:r>
              <a:rPr lang="es-ES" dirty="0" err="1"/>
              <a:t>handle</a:t>
            </a:r>
            <a:r>
              <a:rPr lang="es-ES" dirty="0"/>
              <a:t> in machine </a:t>
            </a:r>
            <a:r>
              <a:rPr lang="es-ES" dirty="0" err="1"/>
              <a:t>Learning</a:t>
            </a:r>
            <a:endParaRPr lang="es-ES" dirty="0"/>
          </a:p>
        </p:txBody>
      </p:sp>
    </p:spTree>
    <p:extLst>
      <p:ext uri="{BB962C8B-B14F-4D97-AF65-F5344CB8AC3E}">
        <p14:creationId xmlns:p14="http://schemas.microsoft.com/office/powerpoint/2010/main" val="170579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B6B82-462C-4BDB-989C-4DE72DA0BCFA}"/>
              </a:ext>
            </a:extLst>
          </p:cNvPr>
          <p:cNvSpPr>
            <a:spLocks noGrp="1"/>
          </p:cNvSpPr>
          <p:nvPr>
            <p:ph type="title"/>
          </p:nvPr>
        </p:nvSpPr>
        <p:spPr/>
        <p:txBody>
          <a:bodyPr/>
          <a:lstStyle/>
          <a:p>
            <a:r>
              <a:rPr lang="es-ES" dirty="0" err="1"/>
              <a:t>Conclusions</a:t>
            </a:r>
            <a:endParaRPr lang="es-ES" dirty="0"/>
          </a:p>
        </p:txBody>
      </p:sp>
      <p:sp>
        <p:nvSpPr>
          <p:cNvPr id="8" name="CuadroTexto 7">
            <a:extLst>
              <a:ext uri="{FF2B5EF4-FFF2-40B4-BE49-F238E27FC236}">
                <a16:creationId xmlns:a16="http://schemas.microsoft.com/office/drawing/2014/main" id="{0A75451F-53F3-49AE-8726-D72D5A2C6455}"/>
              </a:ext>
            </a:extLst>
          </p:cNvPr>
          <p:cNvSpPr txBox="1"/>
          <p:nvPr/>
        </p:nvSpPr>
        <p:spPr>
          <a:xfrm>
            <a:off x="838200" y="1596622"/>
            <a:ext cx="6097554" cy="2308324"/>
          </a:xfrm>
          <a:prstGeom prst="rect">
            <a:avLst/>
          </a:prstGeom>
          <a:noFill/>
        </p:spPr>
        <p:txBody>
          <a:bodyPr wrap="square">
            <a:spAutoFit/>
          </a:bodyPr>
          <a:lstStyle/>
          <a:p>
            <a:r>
              <a:rPr lang="en-US" b="0" i="0" dirty="0">
                <a:solidFill>
                  <a:srgbClr val="000000"/>
                </a:solidFill>
                <a:effectLst/>
                <a:latin typeface="Helvetica Neue"/>
              </a:rPr>
              <a:t>We found main factors to cause severity in accidents which are: Address type where the accident took place, the collision type, the number of vehicles involved in the accident, the junction type where the accident occurred, whether the driver was under the influence of alcohol, the weather conditions, road conditions and light conditions during the accidents, and whether the accident involved hitting a parked car.</a:t>
            </a:r>
            <a:endParaRPr lang="es-ES" dirty="0"/>
          </a:p>
        </p:txBody>
      </p:sp>
      <p:sp>
        <p:nvSpPr>
          <p:cNvPr id="9" name="CuadroTexto 8">
            <a:extLst>
              <a:ext uri="{FF2B5EF4-FFF2-40B4-BE49-F238E27FC236}">
                <a16:creationId xmlns:a16="http://schemas.microsoft.com/office/drawing/2014/main" id="{86312B5D-098F-4BDB-B4CC-44C82A1DD370}"/>
              </a:ext>
            </a:extLst>
          </p:cNvPr>
          <p:cNvSpPr txBox="1"/>
          <p:nvPr/>
        </p:nvSpPr>
        <p:spPr>
          <a:xfrm>
            <a:off x="279918" y="1690688"/>
            <a:ext cx="354564" cy="369332"/>
          </a:xfrm>
          <a:prstGeom prst="rect">
            <a:avLst/>
          </a:prstGeom>
          <a:noFill/>
        </p:spPr>
        <p:txBody>
          <a:bodyPr wrap="square" rtlCol="0">
            <a:spAutoFit/>
          </a:bodyPr>
          <a:lstStyle/>
          <a:p>
            <a:r>
              <a:rPr lang="es-ES" dirty="0"/>
              <a:t>1</a:t>
            </a:r>
          </a:p>
        </p:txBody>
      </p:sp>
      <p:sp>
        <p:nvSpPr>
          <p:cNvPr id="10" name="CuadroTexto 9">
            <a:extLst>
              <a:ext uri="{FF2B5EF4-FFF2-40B4-BE49-F238E27FC236}">
                <a16:creationId xmlns:a16="http://schemas.microsoft.com/office/drawing/2014/main" id="{776F9F9F-C6BA-4C82-80A3-31EDD7E8256F}"/>
              </a:ext>
            </a:extLst>
          </p:cNvPr>
          <p:cNvSpPr txBox="1"/>
          <p:nvPr/>
        </p:nvSpPr>
        <p:spPr>
          <a:xfrm>
            <a:off x="7735077" y="1596622"/>
            <a:ext cx="233265" cy="369332"/>
          </a:xfrm>
          <a:prstGeom prst="rect">
            <a:avLst/>
          </a:prstGeom>
          <a:noFill/>
        </p:spPr>
        <p:txBody>
          <a:bodyPr wrap="square" rtlCol="0">
            <a:spAutoFit/>
          </a:bodyPr>
          <a:lstStyle/>
          <a:p>
            <a:r>
              <a:rPr lang="es-ES" dirty="0"/>
              <a:t>2</a:t>
            </a:r>
          </a:p>
        </p:txBody>
      </p:sp>
      <p:sp>
        <p:nvSpPr>
          <p:cNvPr id="11" name="CuadroTexto 10">
            <a:extLst>
              <a:ext uri="{FF2B5EF4-FFF2-40B4-BE49-F238E27FC236}">
                <a16:creationId xmlns:a16="http://schemas.microsoft.com/office/drawing/2014/main" id="{40F84C8E-DDEA-4272-8780-A7191794402F}"/>
              </a:ext>
            </a:extLst>
          </p:cNvPr>
          <p:cNvSpPr txBox="1"/>
          <p:nvPr/>
        </p:nvSpPr>
        <p:spPr>
          <a:xfrm>
            <a:off x="8070980" y="1596622"/>
            <a:ext cx="4082143" cy="3139321"/>
          </a:xfrm>
          <a:prstGeom prst="rect">
            <a:avLst/>
          </a:prstGeom>
          <a:noFill/>
        </p:spPr>
        <p:txBody>
          <a:bodyPr wrap="square" rtlCol="0">
            <a:spAutoFit/>
          </a:bodyPr>
          <a:lstStyle/>
          <a:p>
            <a:r>
              <a:rPr lang="en-US" b="0" i="0" dirty="0">
                <a:solidFill>
                  <a:srgbClr val="000000"/>
                </a:solidFill>
                <a:effectLst/>
                <a:latin typeface="Helvetica Neue"/>
              </a:rPr>
              <a:t>This is a classification problem. In consequence I used three classification machine learning algorithms so as to predict the severity of a car accident in Seattle. This algorithms are Support Vector Machine(SVM), Logistic Regression (LR) and Decision Tree. As we can see in the code section (look in GitHub), the SVM provides a better performance.</a:t>
            </a:r>
            <a:endParaRPr lang="es-ES" dirty="0"/>
          </a:p>
        </p:txBody>
      </p:sp>
      <p:sp>
        <p:nvSpPr>
          <p:cNvPr id="13" name="CuadroTexto 12">
            <a:extLst>
              <a:ext uri="{FF2B5EF4-FFF2-40B4-BE49-F238E27FC236}">
                <a16:creationId xmlns:a16="http://schemas.microsoft.com/office/drawing/2014/main" id="{EB94B035-4B5D-4B51-B1AE-91E2353627F8}"/>
              </a:ext>
            </a:extLst>
          </p:cNvPr>
          <p:cNvSpPr txBox="1"/>
          <p:nvPr/>
        </p:nvSpPr>
        <p:spPr>
          <a:xfrm>
            <a:off x="838200" y="4385017"/>
            <a:ext cx="6130212" cy="2308324"/>
          </a:xfrm>
          <a:prstGeom prst="rect">
            <a:avLst/>
          </a:prstGeom>
          <a:noFill/>
        </p:spPr>
        <p:txBody>
          <a:bodyPr wrap="square">
            <a:spAutoFit/>
          </a:bodyPr>
          <a:lstStyle/>
          <a:p>
            <a:pPr algn="l"/>
            <a:r>
              <a:rPr lang="en-US" b="0" i="0" dirty="0">
                <a:solidFill>
                  <a:srgbClr val="000000"/>
                </a:solidFill>
                <a:effectLst/>
                <a:latin typeface="Helvetica Neue"/>
              </a:rPr>
              <a:t>Seattle city administrators can take precautions based on this data. They can set up speed limits and other precautionary measures such as speed breakers.</a:t>
            </a:r>
          </a:p>
          <a:p>
            <a:pPr algn="l"/>
            <a:r>
              <a:rPr lang="en-US" b="0" i="0" dirty="0">
                <a:solidFill>
                  <a:srgbClr val="000000"/>
                </a:solidFill>
                <a:effectLst/>
                <a:latin typeface="Helvetica Neue"/>
              </a:rPr>
              <a:t>Hospitals can be placed near high accident areas in order to help quickly to any victim.</a:t>
            </a:r>
          </a:p>
          <a:p>
            <a:pPr algn="l"/>
            <a:r>
              <a:rPr lang="en-US" b="0" i="0" dirty="0">
                <a:solidFill>
                  <a:srgbClr val="000000"/>
                </a:solidFill>
                <a:effectLst/>
                <a:latin typeface="Helvetica Neue"/>
              </a:rPr>
              <a:t>Due to the weather, road conditions or locations we can be aware about dangers an drive carefully or even change our route towards our destiny.</a:t>
            </a:r>
          </a:p>
        </p:txBody>
      </p:sp>
      <p:sp>
        <p:nvSpPr>
          <p:cNvPr id="14" name="CuadroTexto 13">
            <a:extLst>
              <a:ext uri="{FF2B5EF4-FFF2-40B4-BE49-F238E27FC236}">
                <a16:creationId xmlns:a16="http://schemas.microsoft.com/office/drawing/2014/main" id="{200F7574-9E80-48F7-AC2A-3154327AE81C}"/>
              </a:ext>
            </a:extLst>
          </p:cNvPr>
          <p:cNvSpPr txBox="1"/>
          <p:nvPr/>
        </p:nvSpPr>
        <p:spPr>
          <a:xfrm>
            <a:off x="38876" y="4376057"/>
            <a:ext cx="799323" cy="646331"/>
          </a:xfrm>
          <a:prstGeom prst="rect">
            <a:avLst/>
          </a:prstGeom>
          <a:noFill/>
        </p:spPr>
        <p:txBody>
          <a:bodyPr wrap="square" rtlCol="0">
            <a:spAutoFit/>
          </a:bodyPr>
          <a:lstStyle/>
          <a:p>
            <a:r>
              <a:rPr lang="es-ES" dirty="0" err="1"/>
              <a:t>Helps</a:t>
            </a:r>
            <a:endParaRPr lang="es-ES" dirty="0"/>
          </a:p>
          <a:p>
            <a:r>
              <a:rPr lang="es-ES" dirty="0" err="1"/>
              <a:t>To</a:t>
            </a:r>
            <a:r>
              <a:rPr lang="es-ES" dirty="0"/>
              <a:t>:</a:t>
            </a:r>
          </a:p>
        </p:txBody>
      </p:sp>
    </p:spTree>
    <p:extLst>
      <p:ext uri="{BB962C8B-B14F-4D97-AF65-F5344CB8AC3E}">
        <p14:creationId xmlns:p14="http://schemas.microsoft.com/office/powerpoint/2010/main" val="4112867660"/>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90</TotalTime>
  <Words>893</Words>
  <Application>Microsoft Office PowerPoint</Application>
  <PresentationFormat>Panorámica</PresentationFormat>
  <Paragraphs>236</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Calibri Light</vt:lpstr>
      <vt:lpstr>Helvetica Neue</vt:lpstr>
      <vt:lpstr>Times New Roman</vt:lpstr>
      <vt:lpstr>Office Theme</vt:lpstr>
      <vt:lpstr>Capstone Project</vt:lpstr>
      <vt:lpstr>Background</vt:lpstr>
      <vt:lpstr>Introduction</vt:lpstr>
      <vt:lpstr>Data</vt:lpstr>
      <vt:lpstr>Relevant Data</vt:lpstr>
      <vt:lpstr>Methodology Section</vt:lpstr>
      <vt:lpstr>Presentación de PowerPoint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Mateo Duran</dc:creator>
  <cp:lastModifiedBy>Mateo Duran</cp:lastModifiedBy>
  <cp:revision>4</cp:revision>
  <dcterms:created xsi:type="dcterms:W3CDTF">2020-09-24T13:20:32Z</dcterms:created>
  <dcterms:modified xsi:type="dcterms:W3CDTF">2020-09-24T15:38:42Z</dcterms:modified>
</cp:coreProperties>
</file>