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12192000"/>
  <p:notesSz cx="710405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2" roundtripDataSignature="AMtx7mjvGtH1YORMAOhX0cc1I9F2l3L5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2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2" y="0"/>
            <a:ext cx="3078162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1200" y="4926012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2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2" y="9721850"/>
            <a:ext cx="3078162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711200" y="4926012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/>
          <p:nvPr>
            <p:ph idx="1" type="body"/>
          </p:nvPr>
        </p:nvSpPr>
        <p:spPr>
          <a:xfrm>
            <a:off x="711200" y="4926012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 txBox="1"/>
          <p:nvPr>
            <p:ph idx="1" type="body"/>
          </p:nvPr>
        </p:nvSpPr>
        <p:spPr>
          <a:xfrm>
            <a:off x="711200" y="4926012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:notes"/>
          <p:cNvSpPr txBox="1"/>
          <p:nvPr>
            <p:ph idx="1" type="body"/>
          </p:nvPr>
        </p:nvSpPr>
        <p:spPr>
          <a:xfrm>
            <a:off x="711200" y="4926012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5:notes"/>
          <p:cNvSpPr/>
          <p:nvPr>
            <p:ph idx="2" type="sldImg"/>
          </p:nvPr>
        </p:nvSpPr>
        <p:spPr>
          <a:xfrm>
            <a:off x="142875" y="768350"/>
            <a:ext cx="68183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 rot="5400000">
            <a:off x="3920332" y="-1256507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6" name="Google Shape;116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4" name="Google Shape;14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6" name="Google Shape;15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body"/>
          </p:nvPr>
        </p:nvSpPr>
        <p:spPr>
          <a:xfrm rot="5400000">
            <a:off x="3920332" y="-1256507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5" name="Google Shape;3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8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enial.ly/es/" TargetMode="External"/><Relationship Id="rId4" Type="http://schemas.openxmlformats.org/officeDocument/2006/relationships/hyperlink" Target="mailto:programacion2unlp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 txBox="1"/>
          <p:nvPr/>
        </p:nvSpPr>
        <p:spPr>
          <a:xfrm>
            <a:off x="206375" y="822325"/>
            <a:ext cx="11779200" cy="5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de Promoción – Programación II 2022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la presente actividad, tendrán que resolver un problema en R-Info y armar una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material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en un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Genial.ly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https://genial.ly/es/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 con los detalles del problema a resolver, cómo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pensaron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la solución y los comentarios acerca de la misma.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 pediremos que creen un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recurso interactivo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la plantilla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que deseen y agreguen allí todo el contenido multimedia (imágenes, gráficos, audios, videos, te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xto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que muestre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el problema a resolver, las alternativas de solución consideradas, la justificación del uso de áreas, y todo lo que surja del proceso de resolución del problema. A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demás deberán adjuntar el código en el mismo recurso.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Deberán llamar al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genial.ly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“Promo-GrupoXX” (dónde XX es el número del grupo), agregar como miembro a los alumnos del grupo y a la cuenta de la cátedra, con el siguiente email </a:t>
            </a:r>
            <a:r>
              <a:rPr b="1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programacion2unlp@gmail.com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Además deben incluir autor y fecha en los diferentes aportes y comentarios.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Finalmente,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deben subir el enlace al mismo en la tarea de moodle correspondiente.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Recuerden que tienen hasta el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/2022 (inclusive)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completar la actividad, y pueden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sacarse cualquier duda de enunciado en las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clases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de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consultas.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"/>
          <p:cNvSpPr txBox="1"/>
          <p:nvPr/>
        </p:nvSpPr>
        <p:spPr>
          <a:xfrm>
            <a:off x="66675" y="22225"/>
            <a:ext cx="11779200" cy="6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de Promoción - Tema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Existen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 robots cosechadores, 2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robots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sembradores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 un robot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jefe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Cada robot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cosechador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tiene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esquinas donde juntar tod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 l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flores (obtenidas con coordenadas al azar), dentro de un área delimitada. Luego de procesar todas las esquinas, cada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cosechador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debe depositar todo lo recolectado en la esquina (100,1) y comunicar al jefe cuánt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as flores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recolectó.</a:t>
            </a:r>
            <a:endParaRPr sz="1300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Cuando el robot j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efe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recibe las cantidades recolectadas, informa el total de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flores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 avisa a los robots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sembradores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que pueden comenzar a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sembrar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avenida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Para hacerlo, cada robot tomará un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a flor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la esquina (100,1) y l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llevará a una esquina al azar de la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avenida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mencionada. Además, cada robot debe tomar tod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os los elementos (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flores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y papeles)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que encuentre en dichas esquinas. Los robots finalizan cuando no existen más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flore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 disponibles en la esquina (100,1) y deben informar el total de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papeles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recolectad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 durante este recorrido.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300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Finalmente, los robots sembradores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avis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la finalización de su tarea al robot jef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e</a:t>
            </a:r>
            <a:endParaRPr sz="1300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 éste último informa quién recolectó la menor cantidad de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papel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es.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1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Notas:</a:t>
            </a:r>
            <a:endParaRPr b="1" i="1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1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robot jefe inicia en la esquina (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50</a:t>
            </a:r>
            <a:r>
              <a:rPr b="1" i="1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50</a:t>
            </a:r>
            <a:r>
              <a:rPr b="1" i="1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1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1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 robots cosechadores inician en las esquinas (6,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1" i="1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</a:t>
            </a:r>
            <a:r>
              <a:rPr b="1" i="1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(8,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1" i="1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b="1" i="1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(10,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1" i="1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b="1" i="1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Los robots sembradores inician en las esquinas (99,99) y (99,100)</a:t>
            </a:r>
            <a:endParaRPr b="1" i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1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área delimitada va desde la esquina (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1" i="1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1" i="1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hasta (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75</a:t>
            </a:r>
            <a:r>
              <a:rPr b="1" i="1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i="1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0)</a:t>
            </a:r>
            <a:endParaRPr b="1" i="1" sz="1300"/>
          </a:p>
        </p:txBody>
      </p:sp>
      <p:sp>
        <p:nvSpPr>
          <p:cNvPr id="169" name="Google Shape;169;p2"/>
          <p:cNvSpPr/>
          <p:nvPr/>
        </p:nvSpPr>
        <p:spPr>
          <a:xfrm>
            <a:off x="9591675" y="6198388"/>
            <a:ext cx="468300" cy="4572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1719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/>
          </a:p>
        </p:txBody>
      </p:sp>
      <p:sp>
        <p:nvSpPr>
          <p:cNvPr id="170" name="Google Shape;170;p2"/>
          <p:cNvSpPr/>
          <p:nvPr/>
        </p:nvSpPr>
        <p:spPr>
          <a:xfrm>
            <a:off x="8739187" y="5573712"/>
            <a:ext cx="468312" cy="457200"/>
          </a:xfrm>
          <a:prstGeom prst="ellipse">
            <a:avLst/>
          </a:prstGeom>
          <a:solidFill>
            <a:srgbClr val="A9D18E"/>
          </a:solidFill>
          <a:ln cap="flat" cmpd="sng" w="12700">
            <a:solidFill>
              <a:srgbClr val="A9D18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C</a:t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9591675" y="5565775"/>
            <a:ext cx="468300" cy="457200"/>
          </a:xfrm>
          <a:prstGeom prst="ellipse">
            <a:avLst/>
          </a:prstGeom>
          <a:solidFill>
            <a:srgbClr val="FFD966"/>
          </a:solidFill>
          <a:ln cap="flat" cmpd="sng" w="127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C</a:t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10445750" y="5561012"/>
            <a:ext cx="468300" cy="457200"/>
          </a:xfrm>
          <a:prstGeom prst="ellipse">
            <a:avLst/>
          </a:prstGeom>
          <a:solidFill>
            <a:srgbClr val="FF99CC"/>
          </a:solidFill>
          <a:ln cap="flat" cmpd="sng" w="12700">
            <a:solidFill>
              <a:srgbClr val="FF99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C</a:t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p2"/>
          <p:cNvCxnSpPr/>
          <p:nvPr/>
        </p:nvCxnSpPr>
        <p:spPr>
          <a:xfrm>
            <a:off x="7901525" y="3824424"/>
            <a:ext cx="0" cy="2865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4" name="Google Shape;174;p2"/>
          <p:cNvSpPr txBox="1"/>
          <p:nvPr/>
        </p:nvSpPr>
        <p:spPr>
          <a:xfrm>
            <a:off x="8664575" y="4397375"/>
            <a:ext cx="2216150" cy="1081087"/>
          </a:xfrm>
          <a:prstGeom prst="rect">
            <a:avLst/>
          </a:prstGeom>
          <a:noFill/>
          <a:ln cap="flat" cmpd="sng" w="28575">
            <a:solidFill>
              <a:srgbClr val="3857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"/>
          <p:cNvSpPr txBox="1"/>
          <p:nvPr/>
        </p:nvSpPr>
        <p:spPr>
          <a:xfrm>
            <a:off x="8866450" y="6488700"/>
            <a:ext cx="85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0)</a:t>
            </a:r>
            <a:endParaRPr/>
          </a:p>
        </p:txBody>
      </p:sp>
      <p:sp>
        <p:nvSpPr>
          <p:cNvPr id="176" name="Google Shape;176;p2"/>
          <p:cNvSpPr txBox="1"/>
          <p:nvPr/>
        </p:nvSpPr>
        <p:spPr>
          <a:xfrm>
            <a:off x="7932750" y="5454650"/>
            <a:ext cx="85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(10,10)</a:t>
            </a:r>
            <a:endParaRPr/>
          </a:p>
        </p:txBody>
      </p:sp>
      <p:sp>
        <p:nvSpPr>
          <p:cNvPr id="177" name="Google Shape;177;p2"/>
          <p:cNvSpPr txBox="1"/>
          <p:nvPr/>
        </p:nvSpPr>
        <p:spPr>
          <a:xfrm>
            <a:off x="10688637" y="4022725"/>
            <a:ext cx="85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5,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0)</a:t>
            </a:r>
            <a:endParaRPr/>
          </a:p>
        </p:txBody>
      </p:sp>
      <p:sp>
        <p:nvSpPr>
          <p:cNvPr id="178" name="Google Shape;178;p2"/>
          <p:cNvSpPr txBox="1"/>
          <p:nvPr/>
        </p:nvSpPr>
        <p:spPr>
          <a:xfrm>
            <a:off x="7315225" y="6380200"/>
            <a:ext cx="61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(1,1)</a:t>
            </a:r>
            <a:endParaRPr/>
          </a:p>
        </p:txBody>
      </p:sp>
      <p:sp>
        <p:nvSpPr>
          <p:cNvPr id="179" name="Google Shape;179;p2"/>
          <p:cNvSpPr txBox="1"/>
          <p:nvPr/>
        </p:nvSpPr>
        <p:spPr>
          <a:xfrm>
            <a:off x="11255375" y="6319837"/>
            <a:ext cx="8509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(100,1)</a:t>
            </a:r>
            <a:endParaRPr/>
          </a:p>
        </p:txBody>
      </p:sp>
      <p:pic>
        <p:nvPicPr>
          <p:cNvPr descr="Rosa claro" id="180" name="Google Shape;18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4763" y="5824537"/>
            <a:ext cx="492125" cy="49053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"/>
          <p:cNvSpPr/>
          <p:nvPr/>
        </p:nvSpPr>
        <p:spPr>
          <a:xfrm>
            <a:off x="8066050" y="3646700"/>
            <a:ext cx="446100" cy="4572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S</a:t>
            </a:r>
            <a:endParaRPr/>
          </a:p>
        </p:txBody>
      </p:sp>
      <p:sp>
        <p:nvSpPr>
          <p:cNvPr id="182" name="Google Shape;182;p2"/>
          <p:cNvSpPr/>
          <p:nvPr/>
        </p:nvSpPr>
        <p:spPr>
          <a:xfrm>
            <a:off x="8060000" y="4179550"/>
            <a:ext cx="446100" cy="4572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"/>
          <p:cNvSpPr txBox="1"/>
          <p:nvPr/>
        </p:nvSpPr>
        <p:spPr>
          <a:xfrm>
            <a:off x="22200" y="0"/>
            <a:ext cx="12255900" cy="6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de Promoción - Tema 2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Existen 3 robots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diagonales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 un robot coordinador.</a:t>
            </a:r>
            <a:endParaRPr sz="17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Cada robot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diagonal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debe realizar un recorrido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formando una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diagonal 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(ver figura)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 de un largo de 8 esquinas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depositando una flor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en cada 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esquina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que forma la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diagonal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, dicha flor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 obtiene de una fuente. El recorrido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los robots será dentro de un área delimitada, donde se permite depositar flores. Para ello, cada robot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diagonal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solicita al coordinador la avenida de inicio de su recorrido en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diagonal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Antes de comenzar el recorrid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cada robot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diagonal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informa su identificación y la esquina recibida. El robot coordinador seleccionará los valores de avenida al azar.</a:t>
            </a:r>
            <a:endParaRPr b="0" i="0" sz="1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Cuando cada robot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diagonal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termina su recorrido, le avisa al coordinador si pudo completarlo (le alcanzaron las flores de la fuente para depositar una en cada esquina), y de ser así, el coordinador le enviará un número al azar (entre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y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0) que representa la cantidad de pasos que tiene que recorrer tomando todos los elementos (flores y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papeles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que encuentre en la calle determinada por su avenida de inicio. Informar la cantidad de elementos recolectados en esta calle.</a:t>
            </a:r>
            <a:endParaRPr sz="1700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700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Finalmente, los robots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diagonales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notifican la finalización de su tarea al robot </a:t>
            </a:r>
            <a:endParaRPr sz="1700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coordinador y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 último informa quién recolectó mayor cantidad </a:t>
            </a:r>
            <a:endParaRPr sz="1700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 papeles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Notas:</a:t>
            </a:r>
            <a:endParaRPr b="1" i="1" sz="1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robot coordinador inicia en la esquina (1,1)</a:t>
            </a:r>
            <a:endParaRPr b="1" i="1" sz="1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 robots diagonal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es</a:t>
            </a: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inician en (2,1), (3,1) y (4,1)</a:t>
            </a:r>
            <a:endParaRPr b="1" i="1" sz="17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fuente de flores está en la esquina (100,100)</a:t>
            </a:r>
            <a:endParaRPr b="1" i="1" sz="1700"/>
          </a:p>
        </p:txBody>
      </p:sp>
      <p:sp>
        <p:nvSpPr>
          <p:cNvPr id="188" name="Google Shape;188;p3"/>
          <p:cNvSpPr/>
          <p:nvPr/>
        </p:nvSpPr>
        <p:spPr>
          <a:xfrm>
            <a:off x="7315200" y="6259512"/>
            <a:ext cx="468312" cy="4572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C</a:t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"/>
          <p:cNvSpPr/>
          <p:nvPr/>
        </p:nvSpPr>
        <p:spPr>
          <a:xfrm>
            <a:off x="7131075" y="4186237"/>
            <a:ext cx="468300" cy="457200"/>
          </a:xfrm>
          <a:prstGeom prst="ellipse">
            <a:avLst/>
          </a:prstGeom>
          <a:solidFill>
            <a:srgbClr val="A9D18E"/>
          </a:solidFill>
          <a:ln cap="flat" cmpd="sng" w="12700">
            <a:solidFill>
              <a:srgbClr val="A9D18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"/>
          <p:cNvSpPr/>
          <p:nvPr/>
        </p:nvSpPr>
        <p:spPr>
          <a:xfrm>
            <a:off x="8701087" y="4160837"/>
            <a:ext cx="468312" cy="457200"/>
          </a:xfrm>
          <a:prstGeom prst="ellipse">
            <a:avLst/>
          </a:prstGeom>
          <a:solidFill>
            <a:srgbClr val="FFD966"/>
          </a:solidFill>
          <a:ln cap="flat" cmpd="sng" w="127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"/>
          <p:cNvSpPr/>
          <p:nvPr/>
        </p:nvSpPr>
        <p:spPr>
          <a:xfrm>
            <a:off x="10212387" y="4186237"/>
            <a:ext cx="468312" cy="457200"/>
          </a:xfrm>
          <a:prstGeom prst="ellipse">
            <a:avLst/>
          </a:prstGeom>
          <a:solidFill>
            <a:srgbClr val="FF99CC"/>
          </a:solidFill>
          <a:ln cap="flat" cmpd="sng" w="12700">
            <a:solidFill>
              <a:srgbClr val="FF99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"/>
          <p:cNvSpPr txBox="1"/>
          <p:nvPr/>
        </p:nvSpPr>
        <p:spPr>
          <a:xfrm>
            <a:off x="6735751" y="6411900"/>
            <a:ext cx="61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(1,1)</a:t>
            </a:r>
            <a:endParaRPr/>
          </a:p>
        </p:txBody>
      </p:sp>
      <p:sp>
        <p:nvSpPr>
          <p:cNvPr id="193" name="Google Shape;193;p3"/>
          <p:cNvSpPr txBox="1"/>
          <p:nvPr/>
        </p:nvSpPr>
        <p:spPr>
          <a:xfrm>
            <a:off x="6721475" y="5881687"/>
            <a:ext cx="61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94" name="Google Shape;194;p3"/>
          <p:cNvSpPr txBox="1"/>
          <p:nvPr/>
        </p:nvSpPr>
        <p:spPr>
          <a:xfrm>
            <a:off x="8275637" y="3871912"/>
            <a:ext cx="70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(y,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0)</a:t>
            </a:r>
            <a:endParaRPr/>
          </a:p>
        </p:txBody>
      </p:sp>
      <p:sp>
        <p:nvSpPr>
          <p:cNvPr id="195" name="Google Shape;195;p3"/>
          <p:cNvSpPr txBox="1"/>
          <p:nvPr/>
        </p:nvSpPr>
        <p:spPr>
          <a:xfrm>
            <a:off x="6697662" y="3844925"/>
            <a:ext cx="71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(x,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0)</a:t>
            </a:r>
            <a:endParaRPr/>
          </a:p>
        </p:txBody>
      </p:sp>
      <p:cxnSp>
        <p:nvCxnSpPr>
          <p:cNvPr id="196" name="Google Shape;196;p3"/>
          <p:cNvCxnSpPr/>
          <p:nvPr/>
        </p:nvCxnSpPr>
        <p:spPr>
          <a:xfrm>
            <a:off x="7730782" y="4408487"/>
            <a:ext cx="3186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7" name="Google Shape;197;p3"/>
          <p:cNvSpPr txBox="1"/>
          <p:nvPr/>
        </p:nvSpPr>
        <p:spPr>
          <a:xfrm>
            <a:off x="9677400" y="3890962"/>
            <a:ext cx="70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(z,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0)</a:t>
            </a:r>
            <a:endParaRPr/>
          </a:p>
        </p:txBody>
      </p:sp>
      <p:cxnSp>
        <p:nvCxnSpPr>
          <p:cNvPr id="198" name="Google Shape;198;p3"/>
          <p:cNvCxnSpPr/>
          <p:nvPr/>
        </p:nvCxnSpPr>
        <p:spPr>
          <a:xfrm>
            <a:off x="7435850" y="5587999"/>
            <a:ext cx="3902100" cy="26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9" name="Google Shape;199;p3"/>
          <p:cNvCxnSpPr/>
          <p:nvPr/>
        </p:nvCxnSpPr>
        <p:spPr>
          <a:xfrm>
            <a:off x="7435850" y="5837237"/>
            <a:ext cx="2755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0" name="Google Shape;200;p3"/>
          <p:cNvCxnSpPr/>
          <p:nvPr/>
        </p:nvCxnSpPr>
        <p:spPr>
          <a:xfrm>
            <a:off x="7435850" y="6038025"/>
            <a:ext cx="36069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1" name="Google Shape;201;p3"/>
          <p:cNvSpPr txBox="1"/>
          <p:nvPr/>
        </p:nvSpPr>
        <p:spPr>
          <a:xfrm>
            <a:off x="6700837" y="5599112"/>
            <a:ext cx="61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202" name="Google Shape;202;p3"/>
          <p:cNvSpPr txBox="1"/>
          <p:nvPr/>
        </p:nvSpPr>
        <p:spPr>
          <a:xfrm>
            <a:off x="6697662" y="5380037"/>
            <a:ext cx="61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203" name="Google Shape;203;p3"/>
          <p:cNvSpPr txBox="1"/>
          <p:nvPr/>
        </p:nvSpPr>
        <p:spPr>
          <a:xfrm>
            <a:off x="10680700" y="3721100"/>
            <a:ext cx="13604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(100,100)</a:t>
            </a:r>
            <a:endParaRPr/>
          </a:p>
        </p:txBody>
      </p:sp>
      <p:pic>
        <p:nvPicPr>
          <p:cNvPr descr="Rosa claro" id="204" name="Google Shape;2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7000" y="3636962"/>
            <a:ext cx="492125" cy="4905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3"/>
          <p:cNvCxnSpPr/>
          <p:nvPr/>
        </p:nvCxnSpPr>
        <p:spPr>
          <a:xfrm>
            <a:off x="8049382" y="4896737"/>
            <a:ext cx="3186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6" name="Google Shape;206;p3"/>
          <p:cNvCxnSpPr/>
          <p:nvPr/>
        </p:nvCxnSpPr>
        <p:spPr>
          <a:xfrm>
            <a:off x="8049382" y="4408487"/>
            <a:ext cx="900" cy="261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7" name="Google Shape;207;p3"/>
          <p:cNvCxnSpPr/>
          <p:nvPr/>
        </p:nvCxnSpPr>
        <p:spPr>
          <a:xfrm>
            <a:off x="8049382" y="4643437"/>
            <a:ext cx="900" cy="261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8" name="Google Shape;208;p3"/>
          <p:cNvCxnSpPr/>
          <p:nvPr/>
        </p:nvCxnSpPr>
        <p:spPr>
          <a:xfrm>
            <a:off x="8351832" y="4896737"/>
            <a:ext cx="3186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9" name="Google Shape;209;p3"/>
          <p:cNvCxnSpPr/>
          <p:nvPr/>
        </p:nvCxnSpPr>
        <p:spPr>
          <a:xfrm>
            <a:off x="8644057" y="4908262"/>
            <a:ext cx="900" cy="261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0" name="Google Shape;210;p3"/>
          <p:cNvCxnSpPr/>
          <p:nvPr/>
        </p:nvCxnSpPr>
        <p:spPr>
          <a:xfrm rot="10800000">
            <a:off x="7775750" y="4440525"/>
            <a:ext cx="897900" cy="700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1" name="Google Shape;211;p3"/>
          <p:cNvCxnSpPr/>
          <p:nvPr/>
        </p:nvCxnSpPr>
        <p:spPr>
          <a:xfrm>
            <a:off x="9254782" y="4484687"/>
            <a:ext cx="3186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2" name="Google Shape;212;p3"/>
          <p:cNvCxnSpPr/>
          <p:nvPr/>
        </p:nvCxnSpPr>
        <p:spPr>
          <a:xfrm>
            <a:off x="9573382" y="4972937"/>
            <a:ext cx="3186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3" name="Google Shape;213;p3"/>
          <p:cNvCxnSpPr/>
          <p:nvPr/>
        </p:nvCxnSpPr>
        <p:spPr>
          <a:xfrm>
            <a:off x="9573382" y="4484687"/>
            <a:ext cx="900" cy="261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4" name="Google Shape;214;p3"/>
          <p:cNvCxnSpPr/>
          <p:nvPr/>
        </p:nvCxnSpPr>
        <p:spPr>
          <a:xfrm>
            <a:off x="9573382" y="4719637"/>
            <a:ext cx="900" cy="261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5" name="Google Shape;215;p3"/>
          <p:cNvCxnSpPr/>
          <p:nvPr/>
        </p:nvCxnSpPr>
        <p:spPr>
          <a:xfrm>
            <a:off x="9875832" y="4972937"/>
            <a:ext cx="3186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6" name="Google Shape;216;p3"/>
          <p:cNvCxnSpPr/>
          <p:nvPr/>
        </p:nvCxnSpPr>
        <p:spPr>
          <a:xfrm>
            <a:off x="10168057" y="4984462"/>
            <a:ext cx="900" cy="261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7" name="Google Shape;217;p3"/>
          <p:cNvCxnSpPr/>
          <p:nvPr/>
        </p:nvCxnSpPr>
        <p:spPr>
          <a:xfrm rot="10800000">
            <a:off x="9299750" y="4516725"/>
            <a:ext cx="897900" cy="700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8" name="Google Shape;218;p3"/>
          <p:cNvCxnSpPr/>
          <p:nvPr/>
        </p:nvCxnSpPr>
        <p:spPr>
          <a:xfrm>
            <a:off x="10854982" y="4484687"/>
            <a:ext cx="3186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9" name="Google Shape;219;p3"/>
          <p:cNvCxnSpPr/>
          <p:nvPr/>
        </p:nvCxnSpPr>
        <p:spPr>
          <a:xfrm>
            <a:off x="11173582" y="4972937"/>
            <a:ext cx="3186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0" name="Google Shape;220;p3"/>
          <p:cNvCxnSpPr/>
          <p:nvPr/>
        </p:nvCxnSpPr>
        <p:spPr>
          <a:xfrm>
            <a:off x="11173582" y="4484687"/>
            <a:ext cx="900" cy="261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1" name="Google Shape;221;p3"/>
          <p:cNvCxnSpPr/>
          <p:nvPr/>
        </p:nvCxnSpPr>
        <p:spPr>
          <a:xfrm>
            <a:off x="11173582" y="4719637"/>
            <a:ext cx="900" cy="261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2" name="Google Shape;222;p3"/>
          <p:cNvCxnSpPr/>
          <p:nvPr/>
        </p:nvCxnSpPr>
        <p:spPr>
          <a:xfrm>
            <a:off x="11476032" y="4972937"/>
            <a:ext cx="3186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3" name="Google Shape;223;p3"/>
          <p:cNvCxnSpPr/>
          <p:nvPr/>
        </p:nvCxnSpPr>
        <p:spPr>
          <a:xfrm>
            <a:off x="11768257" y="4984462"/>
            <a:ext cx="900" cy="261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4" name="Google Shape;224;p3"/>
          <p:cNvCxnSpPr/>
          <p:nvPr/>
        </p:nvCxnSpPr>
        <p:spPr>
          <a:xfrm rot="10800000">
            <a:off x="10899950" y="4516725"/>
            <a:ext cx="897900" cy="700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5" name="Google Shape;225;p3"/>
          <p:cNvSpPr/>
          <p:nvPr/>
        </p:nvSpPr>
        <p:spPr>
          <a:xfrm>
            <a:off x="7655100" y="4332125"/>
            <a:ext cx="128400" cy="1551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"/>
          <p:cNvSpPr/>
          <p:nvPr/>
        </p:nvSpPr>
        <p:spPr>
          <a:xfrm>
            <a:off x="7959900" y="4560725"/>
            <a:ext cx="128400" cy="1551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"/>
          <p:cNvSpPr/>
          <p:nvPr/>
        </p:nvSpPr>
        <p:spPr>
          <a:xfrm>
            <a:off x="8264700" y="4789325"/>
            <a:ext cx="128400" cy="1551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"/>
          <p:cNvSpPr/>
          <p:nvPr/>
        </p:nvSpPr>
        <p:spPr>
          <a:xfrm>
            <a:off x="8569500" y="5017925"/>
            <a:ext cx="128400" cy="1551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"/>
          <p:cNvSpPr/>
          <p:nvPr/>
        </p:nvSpPr>
        <p:spPr>
          <a:xfrm>
            <a:off x="9179100" y="4408325"/>
            <a:ext cx="128400" cy="1551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"/>
          <p:cNvSpPr/>
          <p:nvPr/>
        </p:nvSpPr>
        <p:spPr>
          <a:xfrm>
            <a:off x="10093500" y="5094125"/>
            <a:ext cx="128400" cy="1551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"/>
          <p:cNvSpPr/>
          <p:nvPr/>
        </p:nvSpPr>
        <p:spPr>
          <a:xfrm>
            <a:off x="9483900" y="4636925"/>
            <a:ext cx="128400" cy="1551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"/>
          <p:cNvSpPr/>
          <p:nvPr/>
        </p:nvSpPr>
        <p:spPr>
          <a:xfrm>
            <a:off x="9788700" y="4865525"/>
            <a:ext cx="128400" cy="1551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"/>
          <p:cNvSpPr/>
          <p:nvPr/>
        </p:nvSpPr>
        <p:spPr>
          <a:xfrm>
            <a:off x="11693700" y="5094125"/>
            <a:ext cx="128400" cy="1551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"/>
          <p:cNvSpPr/>
          <p:nvPr/>
        </p:nvSpPr>
        <p:spPr>
          <a:xfrm>
            <a:off x="11388900" y="4865525"/>
            <a:ext cx="128400" cy="1551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"/>
          <p:cNvSpPr/>
          <p:nvPr/>
        </p:nvSpPr>
        <p:spPr>
          <a:xfrm>
            <a:off x="10779300" y="4408325"/>
            <a:ext cx="128400" cy="1551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"/>
          <p:cNvSpPr/>
          <p:nvPr/>
        </p:nvSpPr>
        <p:spPr>
          <a:xfrm>
            <a:off x="11084100" y="4636925"/>
            <a:ext cx="128400" cy="1551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"/>
          <p:cNvSpPr txBox="1"/>
          <p:nvPr/>
        </p:nvSpPr>
        <p:spPr>
          <a:xfrm>
            <a:off x="96275" y="52650"/>
            <a:ext cx="12095700" cy="6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de Promoción - Tema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Existen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robots limpiadores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robots decoradores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un robot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coordinador y un robot juez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El robot coordinador administra 10 turnos al azar entre los 4 robots limpiadores de la siguiente manera: el coordinador avisa a cada limpiador cuando es su turno, este último se mueve a una esquina 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donde juntar tod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 l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os papeles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(obtenida con coordenadas al azar), dentro de un área delimitada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. Luego que culminan los 10 turnos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cada limpiador debe depositar todo lo recolectado en la esquina (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100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,50) y comunicar al juez cuánt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papeles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recolectó.</a:t>
            </a:r>
            <a:endParaRPr sz="1300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Cuando el robot juez recibe las cantidades de los limpiadores, informa el total de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papeles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 avisa al coor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dinador para que este último, avise a 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 robots decoradores, que pueden comenzar a decorar la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calle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100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Para hacerlo, cada robot decorador tomará un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 papel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la esquina (100,50) y la llevará a una esquina al azar de la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calle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mencionada. Los robots decoradores finalizan cuando no existen más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papele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 disponibles en la esquina (100,50).</a:t>
            </a:r>
            <a:endParaRPr sz="1300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7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Finalmente, los robots decoradores notifican la finalización de su tarea</a:t>
            </a:r>
            <a:endParaRPr sz="1300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 robot juez y éste último informa quién depositó mayor cantidad </a:t>
            </a:r>
            <a:endParaRPr sz="1300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papel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es.</a:t>
            </a:r>
            <a:endParaRPr b="0" i="0" sz="1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1" i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Notas:</a:t>
            </a:r>
            <a:endParaRPr b="1" i="1" sz="1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robot juez inicia en la esquina (1,1)</a:t>
            </a:r>
            <a:endParaRPr b="1" i="1" sz="17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robot coordinador inicia en la esquina (2,1)</a:t>
            </a:r>
            <a:endParaRPr b="1" i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 robots limpiadores inician en las esquinas (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, (9,8), (11, 8) </a:t>
            </a: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 (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1"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 robots decoradores inician en las esquinas (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100</a:t>
            </a: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99</a:t>
            </a: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y (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99</a:t>
            </a: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99</a:t>
            </a: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1"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área delimitada va desde la esquina (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hasta (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0,30)</a:t>
            </a:r>
            <a:endParaRPr b="1" i="1" sz="1300"/>
          </a:p>
        </p:txBody>
      </p:sp>
      <p:sp>
        <p:nvSpPr>
          <p:cNvPr id="242" name="Google Shape;242;p4"/>
          <p:cNvSpPr/>
          <p:nvPr/>
        </p:nvSpPr>
        <p:spPr>
          <a:xfrm>
            <a:off x="7481887" y="6097587"/>
            <a:ext cx="468300" cy="4572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/>
          </a:p>
        </p:txBody>
      </p:sp>
      <p:sp>
        <p:nvSpPr>
          <p:cNvPr id="243" name="Google Shape;243;p4"/>
          <p:cNvSpPr/>
          <p:nvPr/>
        </p:nvSpPr>
        <p:spPr>
          <a:xfrm>
            <a:off x="8597900" y="5657850"/>
            <a:ext cx="468312" cy="457200"/>
          </a:xfrm>
          <a:prstGeom prst="ellipse">
            <a:avLst/>
          </a:prstGeom>
          <a:solidFill>
            <a:srgbClr val="A9D18E"/>
          </a:solidFill>
          <a:ln cap="flat" cmpd="sng" w="12700">
            <a:solidFill>
              <a:srgbClr val="A9D18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/>
          </a:p>
        </p:txBody>
      </p:sp>
      <p:sp>
        <p:nvSpPr>
          <p:cNvPr id="244" name="Google Shape;244;p4"/>
          <p:cNvSpPr/>
          <p:nvPr/>
        </p:nvSpPr>
        <p:spPr>
          <a:xfrm>
            <a:off x="9145587" y="5649912"/>
            <a:ext cx="468312" cy="457200"/>
          </a:xfrm>
          <a:prstGeom prst="ellipse">
            <a:avLst/>
          </a:prstGeom>
          <a:solidFill>
            <a:srgbClr val="FFD966"/>
          </a:solidFill>
          <a:ln cap="flat" cmpd="sng" w="127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/>
          </a:p>
        </p:txBody>
      </p:sp>
      <p:sp>
        <p:nvSpPr>
          <p:cNvPr id="245" name="Google Shape;245;p4"/>
          <p:cNvSpPr/>
          <p:nvPr/>
        </p:nvSpPr>
        <p:spPr>
          <a:xfrm>
            <a:off x="9694862" y="5645150"/>
            <a:ext cx="468312" cy="457200"/>
          </a:xfrm>
          <a:prstGeom prst="ellipse">
            <a:avLst/>
          </a:prstGeom>
          <a:solidFill>
            <a:srgbClr val="FF99CC"/>
          </a:solidFill>
          <a:ln cap="flat" cmpd="sng" w="12700">
            <a:solidFill>
              <a:srgbClr val="FF99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/>
          </a:p>
        </p:txBody>
      </p:sp>
      <p:cxnSp>
        <p:nvCxnSpPr>
          <p:cNvPr id="246" name="Google Shape;246;p4"/>
          <p:cNvCxnSpPr/>
          <p:nvPr/>
        </p:nvCxnSpPr>
        <p:spPr>
          <a:xfrm flipH="1" rot="10800000">
            <a:off x="7844775" y="3771800"/>
            <a:ext cx="3893100" cy="7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7" name="Google Shape;247;p4"/>
          <p:cNvSpPr txBox="1"/>
          <p:nvPr/>
        </p:nvSpPr>
        <p:spPr>
          <a:xfrm>
            <a:off x="8523287" y="4481512"/>
            <a:ext cx="2216150" cy="1081087"/>
          </a:xfrm>
          <a:prstGeom prst="rect">
            <a:avLst/>
          </a:prstGeom>
          <a:noFill/>
          <a:ln cap="flat" cmpd="sng" w="28575">
            <a:solidFill>
              <a:srgbClr val="3857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4"/>
          <p:cNvSpPr txBox="1"/>
          <p:nvPr/>
        </p:nvSpPr>
        <p:spPr>
          <a:xfrm>
            <a:off x="7170737" y="3828737"/>
            <a:ext cx="85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249" name="Google Shape;249;p4"/>
          <p:cNvSpPr txBox="1"/>
          <p:nvPr/>
        </p:nvSpPr>
        <p:spPr>
          <a:xfrm>
            <a:off x="7804198" y="5538775"/>
            <a:ext cx="90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250" name="Google Shape;250;p4"/>
          <p:cNvSpPr txBox="1"/>
          <p:nvPr/>
        </p:nvSpPr>
        <p:spPr>
          <a:xfrm>
            <a:off x="10394950" y="4106862"/>
            <a:ext cx="85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0,30)</a:t>
            </a:r>
            <a:endParaRPr/>
          </a:p>
        </p:txBody>
      </p:sp>
      <p:sp>
        <p:nvSpPr>
          <p:cNvPr id="251" name="Google Shape;251;p4"/>
          <p:cNvSpPr txBox="1"/>
          <p:nvPr/>
        </p:nvSpPr>
        <p:spPr>
          <a:xfrm>
            <a:off x="7094537" y="6478587"/>
            <a:ext cx="61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(1,1)</a:t>
            </a:r>
            <a:endParaRPr/>
          </a:p>
        </p:txBody>
      </p:sp>
      <p:sp>
        <p:nvSpPr>
          <p:cNvPr id="252" name="Google Shape;252;p4"/>
          <p:cNvSpPr/>
          <p:nvPr/>
        </p:nvSpPr>
        <p:spPr>
          <a:xfrm>
            <a:off x="10228262" y="5645150"/>
            <a:ext cx="468312" cy="457200"/>
          </a:xfrm>
          <a:prstGeom prst="ellipse">
            <a:avLst/>
          </a:prstGeom>
          <a:solidFill>
            <a:srgbClr val="AFABAB"/>
          </a:solidFill>
          <a:ln cap="flat" cmpd="sng" w="12700">
            <a:solidFill>
              <a:srgbClr val="AF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/>
          </a:p>
        </p:txBody>
      </p:sp>
      <p:sp>
        <p:nvSpPr>
          <p:cNvPr id="253" name="Google Shape;253;p4"/>
          <p:cNvSpPr txBox="1"/>
          <p:nvPr/>
        </p:nvSpPr>
        <p:spPr>
          <a:xfrm>
            <a:off x="10960375" y="4989800"/>
            <a:ext cx="101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(100,50)</a:t>
            </a:r>
            <a:endParaRPr/>
          </a:p>
        </p:txBody>
      </p:sp>
      <p:sp>
        <p:nvSpPr>
          <p:cNvPr id="254" name="Google Shape;254;p4"/>
          <p:cNvSpPr/>
          <p:nvPr/>
        </p:nvSpPr>
        <p:spPr>
          <a:xfrm>
            <a:off x="8194600" y="6097575"/>
            <a:ext cx="468300" cy="457200"/>
          </a:xfrm>
          <a:prstGeom prst="ellipse">
            <a:avLst/>
          </a:prstGeom>
          <a:solidFill>
            <a:srgbClr val="980000"/>
          </a:solidFill>
          <a:ln cap="flat" cmpd="sng" w="12700">
            <a:solidFill>
              <a:srgbClr val="98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C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255" name="Google Shape;255;p4"/>
          <p:cNvSpPr txBox="1"/>
          <p:nvPr/>
        </p:nvSpPr>
        <p:spPr>
          <a:xfrm>
            <a:off x="7844787" y="6478587"/>
            <a:ext cx="61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2,1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pic>
        <p:nvPicPr>
          <p:cNvPr descr="Papel" id="256" name="Google Shape;25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38900" y="4546887"/>
            <a:ext cx="520700" cy="519112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"/>
          <p:cNvSpPr/>
          <p:nvPr/>
        </p:nvSpPr>
        <p:spPr>
          <a:xfrm>
            <a:off x="11641500" y="3820188"/>
            <a:ext cx="468300" cy="457200"/>
          </a:xfrm>
          <a:prstGeom prst="ellipse">
            <a:avLst/>
          </a:prstGeom>
          <a:solidFill>
            <a:srgbClr val="DD7E6B"/>
          </a:solidFill>
          <a:ln cap="flat" cmpd="sng" w="12700">
            <a:solidFill>
              <a:srgbClr val="DD7E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258" name="Google Shape;258;p4"/>
          <p:cNvSpPr/>
          <p:nvPr/>
        </p:nvSpPr>
        <p:spPr>
          <a:xfrm>
            <a:off x="11120737" y="3820200"/>
            <a:ext cx="468300" cy="457200"/>
          </a:xfrm>
          <a:prstGeom prst="ellipse">
            <a:avLst/>
          </a:prstGeom>
          <a:solidFill>
            <a:srgbClr val="B4A7D6"/>
          </a:solidFill>
          <a:ln cap="flat" cmpd="sng" w="12700">
            <a:solidFill>
              <a:srgbClr val="B4A7D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"/>
          <p:cNvSpPr txBox="1"/>
          <p:nvPr/>
        </p:nvSpPr>
        <p:spPr>
          <a:xfrm>
            <a:off x="158750" y="30162"/>
            <a:ext cx="11860200" cy="6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de Promoción - Tema 4 </a:t>
            </a:r>
            <a:endParaRPr b="1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5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Existen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robots corredores, 4 robots es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caladores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 un robot juez</a:t>
            </a:r>
            <a:endParaRPr sz="1300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 robots están organizados en parejas para una carrera de postas. Cada robot corredor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realiza la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primera etapa recorr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iendo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una avenida determinada hasta por lo menos la calle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0, juntando todos los papeles que encuentre. Para avanzar los robots saltan esquinas dando pasos de tamaño 1..5 (elegidos al azar).</a:t>
            </a:r>
            <a:endParaRPr b="0" i="0" sz="1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Cuando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un robot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corredor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llega como mínimo a la calle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0, le avisa a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su parej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, el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robot escalador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, que está habilitado 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re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alizar 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segunda etapa,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 la cual consiste en recorrer 5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escalones de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 de alto y un ancho variable (entre 3 y 5)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juntando todas las flores que encuentre. </a:t>
            </a:r>
            <a:endParaRPr sz="1300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7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Luego, el robot juez determinará qué robot c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orredor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juntó la mayor cantidad de papeles y qué robot escalador, la mayor cantidad de flores. Los dos robots que juntaron más elementos deben ir a depositarlos de a uno a la vez en la esquina (100,1), y los demás deben recorrer la calle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depositando en cada esquina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un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papel o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flor según corresponda.</a:t>
            </a:r>
            <a:endParaRPr b="0" i="0" sz="17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 finalizar cada robot de la calle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debe informar hasta que esquina pudo llegar.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7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Notas:</a:t>
            </a:r>
            <a:endParaRPr b="1" i="1"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robot juez inicia en la esquina (1,1)</a:t>
            </a:r>
            <a:endParaRPr b="1" i="1"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robots corredores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 inician</a:t>
            </a: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en </a:t>
            </a:r>
            <a:endParaRPr b="1" i="1" sz="17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las esquinas (5,1)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, (10,1), (15,1) </a:t>
            </a: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 (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,1)</a:t>
            </a:r>
            <a:endParaRPr b="1" i="1"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robots escaladores inician en </a:t>
            </a:r>
            <a:endParaRPr b="1" i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esquinas (5,51), (10,51), (15,51) y (20,51)</a:t>
            </a:r>
            <a:endParaRPr b="1" i="1"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1" i="1"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5"/>
          <p:cNvSpPr/>
          <p:nvPr/>
        </p:nvSpPr>
        <p:spPr>
          <a:xfrm>
            <a:off x="7094100" y="6237287"/>
            <a:ext cx="468300" cy="4572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J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5"/>
          <p:cNvSpPr/>
          <p:nvPr/>
        </p:nvSpPr>
        <p:spPr>
          <a:xfrm>
            <a:off x="8066087" y="6326187"/>
            <a:ext cx="466800" cy="457200"/>
          </a:xfrm>
          <a:prstGeom prst="ellipse">
            <a:avLst/>
          </a:prstGeom>
          <a:solidFill>
            <a:srgbClr val="A9D18E"/>
          </a:solidFill>
          <a:ln cap="flat" cmpd="sng" w="12700">
            <a:solidFill>
              <a:srgbClr val="A9D18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C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266" name="Google Shape;266;p5"/>
          <p:cNvSpPr/>
          <p:nvPr/>
        </p:nvSpPr>
        <p:spPr>
          <a:xfrm>
            <a:off x="8893175" y="6326187"/>
            <a:ext cx="468300" cy="457200"/>
          </a:xfrm>
          <a:prstGeom prst="ellipse">
            <a:avLst/>
          </a:prstGeom>
          <a:solidFill>
            <a:srgbClr val="FFD966"/>
          </a:solidFill>
          <a:ln cap="flat" cmpd="sng" w="127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C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267" name="Google Shape;267;p5"/>
          <p:cNvSpPr/>
          <p:nvPr/>
        </p:nvSpPr>
        <p:spPr>
          <a:xfrm>
            <a:off x="9675812" y="6326187"/>
            <a:ext cx="468300" cy="457200"/>
          </a:xfrm>
          <a:prstGeom prst="ellipse">
            <a:avLst/>
          </a:prstGeom>
          <a:solidFill>
            <a:srgbClr val="FF99CC"/>
          </a:solidFill>
          <a:ln cap="flat" cmpd="sng" w="12700">
            <a:solidFill>
              <a:srgbClr val="FF99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C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268" name="Google Shape;268;p5"/>
          <p:cNvSpPr/>
          <p:nvPr/>
        </p:nvSpPr>
        <p:spPr>
          <a:xfrm>
            <a:off x="10482262" y="6353175"/>
            <a:ext cx="468300" cy="457200"/>
          </a:xfrm>
          <a:prstGeom prst="ellipse">
            <a:avLst/>
          </a:prstGeom>
          <a:solidFill>
            <a:srgbClr val="A6A6A6"/>
          </a:solidFill>
          <a:ln cap="flat" cmpd="sng" w="12700">
            <a:solidFill>
              <a:srgbClr val="AF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C</a:t>
            </a:r>
            <a:endParaRPr sz="1900">
              <a:solidFill>
                <a:schemeClr val="lt1"/>
              </a:solidFill>
            </a:endParaRPr>
          </a:p>
        </p:txBody>
      </p:sp>
      <p:cxnSp>
        <p:nvCxnSpPr>
          <p:cNvPr id="269" name="Google Shape;269;p5"/>
          <p:cNvCxnSpPr/>
          <p:nvPr/>
        </p:nvCxnSpPr>
        <p:spPr>
          <a:xfrm rot="10800000">
            <a:off x="8239125" y="5583224"/>
            <a:ext cx="0" cy="598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0" name="Google Shape;270;p5"/>
          <p:cNvCxnSpPr/>
          <p:nvPr/>
        </p:nvCxnSpPr>
        <p:spPr>
          <a:xfrm rot="10800000">
            <a:off x="9099550" y="5583224"/>
            <a:ext cx="0" cy="598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1" name="Google Shape;271;p5"/>
          <p:cNvCxnSpPr/>
          <p:nvPr/>
        </p:nvCxnSpPr>
        <p:spPr>
          <a:xfrm rot="10800000">
            <a:off x="9904412" y="5583224"/>
            <a:ext cx="0" cy="598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2" name="Google Shape;272;p5"/>
          <p:cNvCxnSpPr/>
          <p:nvPr/>
        </p:nvCxnSpPr>
        <p:spPr>
          <a:xfrm flipH="1" rot="10800000">
            <a:off x="10666412" y="5583224"/>
            <a:ext cx="9600" cy="598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3" name="Google Shape;273;p5"/>
          <p:cNvCxnSpPr/>
          <p:nvPr/>
        </p:nvCxnSpPr>
        <p:spPr>
          <a:xfrm flipH="1">
            <a:off x="7466074" y="5478462"/>
            <a:ext cx="3789300" cy="1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4" name="Google Shape;274;p5"/>
          <p:cNvSpPr txBox="1"/>
          <p:nvPr/>
        </p:nvSpPr>
        <p:spPr>
          <a:xfrm>
            <a:off x="7500248" y="6503975"/>
            <a:ext cx="65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(1,1)</a:t>
            </a:r>
            <a:endParaRPr/>
          </a:p>
        </p:txBody>
      </p:sp>
      <p:sp>
        <p:nvSpPr>
          <p:cNvPr id="275" name="Google Shape;275;p5"/>
          <p:cNvSpPr txBox="1"/>
          <p:nvPr/>
        </p:nvSpPr>
        <p:spPr>
          <a:xfrm>
            <a:off x="6540500" y="5302250"/>
            <a:ext cx="92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Calle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76" name="Google Shape;276;p5"/>
          <p:cNvSpPr txBox="1"/>
          <p:nvPr/>
        </p:nvSpPr>
        <p:spPr>
          <a:xfrm>
            <a:off x="11642725" y="6237287"/>
            <a:ext cx="260350" cy="266700"/>
          </a:xfrm>
          <a:prstGeom prst="rect">
            <a:avLst/>
          </a:prstGeom>
          <a:solidFill>
            <a:srgbClr val="D9D9D9"/>
          </a:solidFill>
          <a:ln cap="flat" cmpd="sng" w="12700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5"/>
          <p:cNvSpPr txBox="1"/>
          <p:nvPr/>
        </p:nvSpPr>
        <p:spPr>
          <a:xfrm>
            <a:off x="11052175" y="5768975"/>
            <a:ext cx="8509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(100,1)</a:t>
            </a:r>
            <a:endParaRPr/>
          </a:p>
        </p:txBody>
      </p:sp>
      <p:sp>
        <p:nvSpPr>
          <p:cNvPr id="278" name="Google Shape;278;p5"/>
          <p:cNvSpPr/>
          <p:nvPr/>
        </p:nvSpPr>
        <p:spPr>
          <a:xfrm>
            <a:off x="8005762" y="4914900"/>
            <a:ext cx="466800" cy="457200"/>
          </a:xfrm>
          <a:prstGeom prst="ellipse">
            <a:avLst/>
          </a:prstGeom>
          <a:solidFill>
            <a:srgbClr val="548235"/>
          </a:solidFill>
          <a:ln cap="flat" cmpd="sng" w="12700">
            <a:solidFill>
              <a:srgbClr val="5482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lt1"/>
                </a:solidFill>
              </a:rPr>
              <a:t>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5"/>
          <p:cNvSpPr/>
          <p:nvPr/>
        </p:nvSpPr>
        <p:spPr>
          <a:xfrm>
            <a:off x="8832850" y="4914900"/>
            <a:ext cx="468300" cy="457200"/>
          </a:xfrm>
          <a:prstGeom prst="ellipse">
            <a:avLst/>
          </a:prstGeom>
          <a:solidFill>
            <a:srgbClr val="BF9000"/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lt1"/>
                </a:solidFill>
              </a:rPr>
              <a:t>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5"/>
          <p:cNvSpPr/>
          <p:nvPr/>
        </p:nvSpPr>
        <p:spPr>
          <a:xfrm>
            <a:off x="9615487" y="4914900"/>
            <a:ext cx="468300" cy="457200"/>
          </a:xfrm>
          <a:prstGeom prst="ellipse">
            <a:avLst/>
          </a:prstGeom>
          <a:solidFill>
            <a:srgbClr val="FF0066"/>
          </a:solidFill>
          <a:ln cap="flat" cmpd="sng" w="12700">
            <a:solidFill>
              <a:srgbClr val="FF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5"/>
          <p:cNvSpPr/>
          <p:nvPr/>
        </p:nvSpPr>
        <p:spPr>
          <a:xfrm>
            <a:off x="10421937" y="4941887"/>
            <a:ext cx="468300" cy="457200"/>
          </a:xfrm>
          <a:prstGeom prst="ellipse">
            <a:avLst/>
          </a:prstGeom>
          <a:solidFill>
            <a:srgbClr val="3B3838"/>
          </a:solidFill>
          <a:ln cap="flat" cmpd="sng" w="12700">
            <a:solidFill>
              <a:srgbClr val="3B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2" name="Google Shape;282;p5"/>
          <p:cNvCxnSpPr/>
          <p:nvPr/>
        </p:nvCxnSpPr>
        <p:spPr>
          <a:xfrm flipH="1" rot="10800000">
            <a:off x="8178800" y="4480037"/>
            <a:ext cx="1500" cy="290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3" name="Google Shape;283;p5"/>
          <p:cNvCxnSpPr/>
          <p:nvPr/>
        </p:nvCxnSpPr>
        <p:spPr>
          <a:xfrm flipH="1" rot="10800000">
            <a:off x="8173900" y="4460137"/>
            <a:ext cx="272700" cy="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4" name="Google Shape;284;p5"/>
          <p:cNvCxnSpPr/>
          <p:nvPr/>
        </p:nvCxnSpPr>
        <p:spPr>
          <a:xfrm flipH="1" rot="10800000">
            <a:off x="8446600" y="4170437"/>
            <a:ext cx="1500" cy="290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5" name="Google Shape;285;p5"/>
          <p:cNvCxnSpPr/>
          <p:nvPr/>
        </p:nvCxnSpPr>
        <p:spPr>
          <a:xfrm>
            <a:off x="8446600" y="4170437"/>
            <a:ext cx="446100" cy="4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6" name="Google Shape;286;p5"/>
          <p:cNvCxnSpPr/>
          <p:nvPr/>
        </p:nvCxnSpPr>
        <p:spPr>
          <a:xfrm flipH="1" rot="10800000">
            <a:off x="8892700" y="3884537"/>
            <a:ext cx="1500" cy="290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7" name="Google Shape;287;p5"/>
          <p:cNvCxnSpPr/>
          <p:nvPr/>
        </p:nvCxnSpPr>
        <p:spPr>
          <a:xfrm flipH="1" rot="10800000">
            <a:off x="8892700" y="4518162"/>
            <a:ext cx="1500" cy="290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8" name="Google Shape;288;p5"/>
          <p:cNvCxnSpPr/>
          <p:nvPr/>
        </p:nvCxnSpPr>
        <p:spPr>
          <a:xfrm flipH="1" rot="10800000">
            <a:off x="9675800" y="4557887"/>
            <a:ext cx="1500" cy="290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9" name="Google Shape;289;p5"/>
          <p:cNvCxnSpPr/>
          <p:nvPr/>
        </p:nvCxnSpPr>
        <p:spPr>
          <a:xfrm flipH="1" rot="10800000">
            <a:off x="10421925" y="4557887"/>
            <a:ext cx="1500" cy="290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0" name="Google Shape;290;p5"/>
          <p:cNvCxnSpPr/>
          <p:nvPr/>
        </p:nvCxnSpPr>
        <p:spPr>
          <a:xfrm>
            <a:off x="8892700" y="4542662"/>
            <a:ext cx="446100" cy="4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1" name="Google Shape;291;p5"/>
          <p:cNvCxnSpPr/>
          <p:nvPr/>
        </p:nvCxnSpPr>
        <p:spPr>
          <a:xfrm flipH="1" rot="10800000">
            <a:off x="9359975" y="4267487"/>
            <a:ext cx="1500" cy="290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2" name="Google Shape;292;p5"/>
          <p:cNvCxnSpPr/>
          <p:nvPr/>
        </p:nvCxnSpPr>
        <p:spPr>
          <a:xfrm>
            <a:off x="9338800" y="4267487"/>
            <a:ext cx="446100" cy="4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3" name="Google Shape;293;p5"/>
          <p:cNvCxnSpPr/>
          <p:nvPr/>
        </p:nvCxnSpPr>
        <p:spPr>
          <a:xfrm flipH="1" rot="10800000">
            <a:off x="9784900" y="3981587"/>
            <a:ext cx="1500" cy="290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4" name="Google Shape;294;p5"/>
          <p:cNvCxnSpPr/>
          <p:nvPr/>
        </p:nvCxnSpPr>
        <p:spPr>
          <a:xfrm flipH="1" rot="10800000">
            <a:off x="9682800" y="4544462"/>
            <a:ext cx="272700" cy="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5" name="Google Shape;295;p5"/>
          <p:cNvCxnSpPr/>
          <p:nvPr/>
        </p:nvCxnSpPr>
        <p:spPr>
          <a:xfrm flipH="1" rot="10800000">
            <a:off x="9991625" y="4267487"/>
            <a:ext cx="1500" cy="290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6" name="Google Shape;296;p5"/>
          <p:cNvCxnSpPr/>
          <p:nvPr/>
        </p:nvCxnSpPr>
        <p:spPr>
          <a:xfrm flipH="1" rot="10800000">
            <a:off x="10675600" y="4267487"/>
            <a:ext cx="1500" cy="290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7" name="Google Shape;297;p5"/>
          <p:cNvCxnSpPr/>
          <p:nvPr/>
        </p:nvCxnSpPr>
        <p:spPr>
          <a:xfrm flipH="1" rot="10800000">
            <a:off x="10421925" y="4544462"/>
            <a:ext cx="272700" cy="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8" name="Google Shape;298;p5"/>
          <p:cNvCxnSpPr/>
          <p:nvPr/>
        </p:nvCxnSpPr>
        <p:spPr>
          <a:xfrm>
            <a:off x="10007200" y="4267487"/>
            <a:ext cx="446100" cy="4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9" name="Google Shape;299;p5"/>
          <p:cNvCxnSpPr/>
          <p:nvPr/>
        </p:nvCxnSpPr>
        <p:spPr>
          <a:xfrm flipH="1" rot="10800000">
            <a:off x="10467375" y="3981587"/>
            <a:ext cx="1500" cy="290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0" name="Google Shape;300;p5"/>
          <p:cNvCxnSpPr/>
          <p:nvPr/>
        </p:nvCxnSpPr>
        <p:spPr>
          <a:xfrm flipH="1" rot="10800000">
            <a:off x="10694625" y="4269287"/>
            <a:ext cx="272700" cy="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1" name="Google Shape;301;p5"/>
          <p:cNvCxnSpPr/>
          <p:nvPr/>
        </p:nvCxnSpPr>
        <p:spPr>
          <a:xfrm flipH="1" rot="10800000">
            <a:off x="10984850" y="3981587"/>
            <a:ext cx="1500" cy="290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2" name="Google Shape;302;p5"/>
          <p:cNvCxnSpPr/>
          <p:nvPr/>
        </p:nvCxnSpPr>
        <p:spPr>
          <a:xfrm>
            <a:off x="10984850" y="3981587"/>
            <a:ext cx="446100" cy="4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3" name="Google Shape;303;p5"/>
          <p:cNvCxnSpPr/>
          <p:nvPr/>
        </p:nvCxnSpPr>
        <p:spPr>
          <a:xfrm>
            <a:off x="8904275" y="3884537"/>
            <a:ext cx="446100" cy="4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4" name="Google Shape;304;p5"/>
          <p:cNvCxnSpPr/>
          <p:nvPr/>
        </p:nvCxnSpPr>
        <p:spPr>
          <a:xfrm>
            <a:off x="9792675" y="3990512"/>
            <a:ext cx="351300" cy="6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5" name="Google Shape;305;p5"/>
          <p:cNvCxnSpPr/>
          <p:nvPr/>
        </p:nvCxnSpPr>
        <p:spPr>
          <a:xfrm flipH="1" rot="10800000">
            <a:off x="10433025" y="3986612"/>
            <a:ext cx="253500" cy="3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2017-11-14T14:54:42Z</dcterms:created>
  <dc:creator>ldegiusti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