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erriweather-regular.fntdata"/><Relationship Id="rId21" Type="http://schemas.openxmlformats.org/officeDocument/2006/relationships/font" Target="fonts/Nuni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22ab4460d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22ab4460d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22ab4460d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22ab4460d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22ab4460d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22ab4460d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22ab4460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2ab4460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2ab4460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2ab4460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2ab4460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2ab4460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2ab4460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2ab4460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2ab4460d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2ab4460d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22ab4460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2ab4460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22ab4460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22ab4460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22ab4460d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2ab4460d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hub.docker.com/r/mysql/mysql-server/"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31250"/>
              </a:lnSpc>
              <a:spcBef>
                <a:spcPts val="0"/>
              </a:spcBef>
              <a:spcAft>
                <a:spcPts val="0"/>
              </a:spcAft>
              <a:buNone/>
            </a:pPr>
            <a:r>
              <a:rPr b="1" lang="es-419" sz="2300">
                <a:solidFill>
                  <a:srgbClr val="3C78D8"/>
                </a:solidFill>
                <a:highlight>
                  <a:srgbClr val="FFFFFF"/>
                </a:highlight>
                <a:latin typeface="Merriweather"/>
                <a:ea typeface="Merriweather"/>
                <a:cs typeface="Merriweather"/>
                <a:sym typeface="Merriweather"/>
              </a:rPr>
              <a:t>Creando un servidor de MySQL local con Docker</a:t>
            </a:r>
            <a:endParaRPr b="1" sz="2300">
              <a:solidFill>
                <a:srgbClr val="3C78D8"/>
              </a:solidFill>
              <a:highlight>
                <a:srgbClr val="FFFFFF"/>
              </a:highlight>
              <a:latin typeface="Merriweather"/>
              <a:ea typeface="Merriweather"/>
              <a:cs typeface="Merriweather"/>
              <a:sym typeface="Merriweather"/>
            </a:endParaRPr>
          </a:p>
          <a:p>
            <a:pPr indent="0" lvl="0" marL="0" rtl="0" algn="ctr">
              <a:spcBef>
                <a:spcPts val="1000"/>
              </a:spcBef>
              <a:spcAft>
                <a:spcPts val="0"/>
              </a:spcAft>
              <a:buNone/>
            </a:pPr>
            <a:r>
              <a:t/>
            </a:r>
            <a:endParaRPr>
              <a:solidFill>
                <a:srgbClr val="3C78D8"/>
              </a:solidFill>
            </a:endParaRPr>
          </a:p>
        </p:txBody>
      </p:sp>
      <p:sp>
        <p:nvSpPr>
          <p:cNvPr id="129" name="Google Shape;129;p13"/>
          <p:cNvSpPr txBox="1"/>
          <p:nvPr>
            <p:ph idx="1" type="subTitle"/>
          </p:nvPr>
        </p:nvSpPr>
        <p:spPr>
          <a:xfrm>
            <a:off x="1858700" y="3413143"/>
            <a:ext cx="5361300" cy="9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juan david bedoya tobon</a:t>
            </a:r>
            <a:endParaRPr/>
          </a:p>
          <a:p>
            <a:pPr indent="0" lvl="0" marL="0" rtl="0" algn="ctr">
              <a:spcBef>
                <a:spcPts val="0"/>
              </a:spcBef>
              <a:spcAft>
                <a:spcPts val="0"/>
              </a:spcAft>
              <a:buNone/>
            </a:pPr>
            <a:r>
              <a:rPr lang="es-419"/>
              <a:t>mateo rodriguez toro</a:t>
            </a:r>
            <a:endParaRPr/>
          </a:p>
          <a:p>
            <a:pPr indent="0" lvl="0" marL="0" rtl="0" algn="ctr">
              <a:spcBef>
                <a:spcPts val="0"/>
              </a:spcBef>
              <a:spcAft>
                <a:spcPts val="0"/>
              </a:spcAft>
              <a:buNone/>
            </a:pPr>
            <a:r>
              <a:rPr lang="es-419"/>
              <a:t>andres posada echeverria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832650" y="725200"/>
            <a:ext cx="7478700" cy="38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highlight>
                  <a:srgbClr val="FFFFFF"/>
                </a:highlight>
                <a:latin typeface="Arial"/>
                <a:ea typeface="Arial"/>
                <a:cs typeface="Arial"/>
                <a:sym typeface="Arial"/>
              </a:rPr>
              <a:t>Si bien podríamos acceder con bash directamente a la máquina, reiniciar el servicio utilizando docker es mucho más sencillo.</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sudo docker restart </a:t>
            </a:r>
            <a:r>
              <a:rPr lang="es-419" sz="1350">
                <a:solidFill>
                  <a:srgbClr val="660066"/>
                </a:solidFill>
                <a:highlight>
                  <a:srgbClr val="F6F6F6"/>
                </a:highlight>
                <a:latin typeface="Courier New"/>
                <a:ea typeface="Courier New"/>
                <a:cs typeface="Courier New"/>
                <a:sym typeface="Courier New"/>
              </a:rPr>
              <a:t>MyMySQLServer</a:t>
            </a:r>
            <a:endParaRPr sz="1350">
              <a:solidFill>
                <a:srgbClr val="660066"/>
              </a:solidFill>
              <a:highlight>
                <a:srgbClr val="F6F6F6"/>
              </a:highlight>
              <a:latin typeface="Courier New"/>
              <a:ea typeface="Courier New"/>
              <a:cs typeface="Courier New"/>
              <a:sym typeface="Courier New"/>
            </a:endParaRPr>
          </a:p>
          <a:p>
            <a:pPr indent="0" lvl="0" marL="304800" marR="304800" rtl="0" algn="l">
              <a:lnSpc>
                <a:spcPct val="150000"/>
              </a:lnSpc>
              <a:spcBef>
                <a:spcPts val="2600"/>
              </a:spcBef>
              <a:spcAft>
                <a:spcPts val="0"/>
              </a:spcAft>
              <a:buNone/>
            </a:pPr>
            <a:r>
              <a:rPr lang="es-419" sz="1350">
                <a:solidFill>
                  <a:srgbClr val="000000"/>
                </a:solidFill>
                <a:highlight>
                  <a:srgbClr val="FFFFFF"/>
                </a:highlight>
                <a:latin typeface="Arial"/>
                <a:ea typeface="Arial"/>
                <a:cs typeface="Arial"/>
                <a:sym typeface="Arial"/>
              </a:rPr>
              <a:t>Ahora, para probar si todo está bien, puedes usar tu cliente mysql preferido para poder acceder al servidor. En este caso usaremos la línea de comandos para hacerlo más sencillo.</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600"/>
              </a:spcBef>
              <a:spcAft>
                <a:spcPts val="0"/>
              </a:spcAft>
              <a:buNone/>
            </a:pPr>
            <a:r>
              <a:rPr lang="es-419" sz="1350">
                <a:solidFill>
                  <a:srgbClr val="000000"/>
                </a:solidFill>
                <a:highlight>
                  <a:srgbClr val="F6F6F6"/>
                </a:highlight>
                <a:latin typeface="Courier New"/>
                <a:ea typeface="Courier New"/>
                <a:cs typeface="Courier New"/>
                <a:sym typeface="Courier New"/>
              </a:rPr>
              <a:t>mysql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u root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ppassword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h </a:t>
            </a:r>
            <a:r>
              <a:rPr lang="es-419" sz="1350">
                <a:solidFill>
                  <a:srgbClr val="006666"/>
                </a:solidFill>
                <a:highlight>
                  <a:srgbClr val="F6F6F6"/>
                </a:highlight>
                <a:latin typeface="Courier New"/>
                <a:ea typeface="Courier New"/>
                <a:cs typeface="Courier New"/>
                <a:sym typeface="Courier New"/>
              </a:rPr>
              <a:t>127.0</a:t>
            </a:r>
            <a:r>
              <a:rPr lang="es-419" sz="1350">
                <a:solidFill>
                  <a:srgbClr val="666600"/>
                </a:solidFill>
                <a:highlight>
                  <a:srgbClr val="F6F6F6"/>
                </a:highlight>
                <a:latin typeface="Courier New"/>
                <a:ea typeface="Courier New"/>
                <a:cs typeface="Courier New"/>
                <a:sym typeface="Courier New"/>
              </a:rPr>
              <a:t>.</a:t>
            </a:r>
            <a:r>
              <a:rPr lang="es-419" sz="1350">
                <a:solidFill>
                  <a:srgbClr val="006666"/>
                </a:solidFill>
                <a:highlight>
                  <a:srgbClr val="F6F6F6"/>
                </a:highlight>
                <a:latin typeface="Courier New"/>
                <a:ea typeface="Courier New"/>
                <a:cs typeface="Courier New"/>
                <a:sym typeface="Courier New"/>
              </a:rPr>
              <a:t>0.1</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P </a:t>
            </a:r>
            <a:r>
              <a:rPr lang="es-419" sz="1350">
                <a:solidFill>
                  <a:srgbClr val="006666"/>
                </a:solidFill>
                <a:highlight>
                  <a:srgbClr val="F6F6F6"/>
                </a:highlight>
                <a:latin typeface="Courier New"/>
                <a:ea typeface="Courier New"/>
                <a:cs typeface="Courier New"/>
                <a:sym typeface="Courier New"/>
              </a:rPr>
              <a:t>6603</a:t>
            </a:r>
            <a:endParaRPr sz="1350">
              <a:solidFill>
                <a:srgbClr val="006666"/>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Si realizamos todo de manera correcta podemos acceder al servidor MySQL de manera local en el puerto 6603 usuando el usuario </a:t>
            </a:r>
            <a:r>
              <a:rPr b="1" lang="es-419" sz="1350">
                <a:solidFill>
                  <a:srgbClr val="000000"/>
                </a:solidFill>
                <a:highlight>
                  <a:srgbClr val="FFFFFF"/>
                </a:highlight>
                <a:latin typeface="Arial"/>
                <a:ea typeface="Arial"/>
                <a:cs typeface="Arial"/>
                <a:sym typeface="Arial"/>
              </a:rPr>
              <a:t>root</a:t>
            </a:r>
            <a:r>
              <a:rPr lang="es-419" sz="1350">
                <a:solidFill>
                  <a:srgbClr val="000000"/>
                </a:solidFill>
                <a:highlight>
                  <a:srgbClr val="FFFFFF"/>
                </a:highlight>
                <a:latin typeface="Arial"/>
                <a:ea typeface="Arial"/>
                <a:cs typeface="Arial"/>
                <a:sym typeface="Arial"/>
              </a:rPr>
              <a:t> y password </a:t>
            </a:r>
            <a:r>
              <a:rPr b="1" lang="es-419" sz="1350">
                <a:solidFill>
                  <a:srgbClr val="000000"/>
                </a:solidFill>
                <a:highlight>
                  <a:srgbClr val="FFFFFF"/>
                </a:highlight>
                <a:latin typeface="Arial"/>
                <a:ea typeface="Arial"/>
                <a:cs typeface="Arial"/>
                <a:sym typeface="Arial"/>
              </a:rPr>
              <a:t>password</a:t>
            </a:r>
            <a:r>
              <a:rPr lang="es-419" sz="1350">
                <a:solidFill>
                  <a:srgbClr val="000000"/>
                </a:solidFill>
                <a:highlight>
                  <a:srgbClr val="FFFFFF"/>
                </a:highlight>
                <a:latin typeface="Arial"/>
                <a:ea typeface="Arial"/>
                <a:cs typeface="Arial"/>
                <a:sym typeface="Arial"/>
              </a:rPr>
              <a:t>.</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80" name="Google Shape;180;p22"/>
          <p:cNvSpPr txBox="1"/>
          <p:nvPr/>
        </p:nvSpPr>
        <p:spPr>
          <a:xfrm>
            <a:off x="2900775" y="0"/>
            <a:ext cx="3000000" cy="389400"/>
          </a:xfrm>
          <a:prstGeom prst="rect">
            <a:avLst/>
          </a:prstGeom>
          <a:noFill/>
          <a:ln>
            <a:noFill/>
          </a:ln>
        </p:spPr>
        <p:txBody>
          <a:bodyPr anchorCtr="0" anchor="t" bIns="91425" lIns="91425" spcFirstLastPara="1" rIns="91425" wrap="square" tIns="91425">
            <a:noAutofit/>
          </a:bodyPr>
          <a:lstStyle/>
          <a:p>
            <a:pPr indent="0" lvl="0" marL="0" rtl="0" algn="l">
              <a:lnSpc>
                <a:spcPct val="136110"/>
              </a:lnSpc>
              <a:spcBef>
                <a:spcPts val="2300"/>
              </a:spcBef>
              <a:spcAft>
                <a:spcPts val="1000"/>
              </a:spcAft>
              <a:buNone/>
            </a:pPr>
            <a:r>
              <a:rPr b="1" lang="es-419" sz="1700">
                <a:highlight>
                  <a:srgbClr val="FFFFFF"/>
                </a:highlight>
              </a:rPr>
              <a:t>Reiniciando el contenedor.</a:t>
            </a:r>
            <a:endParaRPr b="1" sz="17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3"/>
          <p:cNvPicPr preferRelativeResize="0"/>
          <p:nvPr/>
        </p:nvPicPr>
        <p:blipFill>
          <a:blip r:embed="rId3">
            <a:alphaModFix/>
          </a:blip>
          <a:stretch>
            <a:fillRect/>
          </a:stretch>
        </p:blipFill>
        <p:spPr>
          <a:xfrm>
            <a:off x="1960700" y="1175925"/>
            <a:ext cx="5277798" cy="236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65425" y="469550"/>
            <a:ext cx="7505700" cy="188400"/>
          </a:xfrm>
          <a:prstGeom prst="rect">
            <a:avLst/>
          </a:prstGeom>
        </p:spPr>
        <p:txBody>
          <a:bodyPr anchorCtr="0" anchor="t" bIns="91425" lIns="91425" spcFirstLastPara="1" rIns="91425" wrap="square" tIns="91425">
            <a:noAutofit/>
          </a:bodyPr>
          <a:lstStyle/>
          <a:p>
            <a:pPr indent="0" lvl="0" marL="0" rtl="0" algn="l">
              <a:lnSpc>
                <a:spcPct val="136110"/>
              </a:lnSpc>
              <a:spcBef>
                <a:spcPts val="2300"/>
              </a:spcBef>
              <a:spcAft>
                <a:spcPts val="1000"/>
              </a:spcAft>
              <a:buNone/>
            </a:pPr>
            <a:r>
              <a:rPr b="1" lang="es-419" sz="1700">
                <a:solidFill>
                  <a:srgbClr val="000000"/>
                </a:solidFill>
                <a:highlight>
                  <a:srgbClr val="FFFFFF"/>
                </a:highlight>
                <a:latin typeface="Arial"/>
                <a:ea typeface="Arial"/>
                <a:cs typeface="Arial"/>
                <a:sym typeface="Arial"/>
              </a:rPr>
              <a:t>Conclusión</a:t>
            </a:r>
            <a:endParaRPr/>
          </a:p>
        </p:txBody>
      </p:sp>
      <p:sp>
        <p:nvSpPr>
          <p:cNvPr id="191" name="Google Shape;191;p24"/>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lnSpc>
                <a:spcPct val="136110"/>
              </a:lnSpc>
              <a:spcBef>
                <a:spcPts val="23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rPr lang="es-419" sz="1350">
                <a:solidFill>
                  <a:srgbClr val="000000"/>
                </a:solidFill>
                <a:highlight>
                  <a:srgbClr val="FFFFFF"/>
                </a:highlight>
                <a:latin typeface="Arial"/>
                <a:ea typeface="Arial"/>
                <a:cs typeface="Arial"/>
                <a:sym typeface="Arial"/>
              </a:rPr>
              <a:t>Tener uno o más servidores MySQL de manera  local es bastante sencillo, y lo mejor es que no consumen recursos mientras no se estén ejecutando. Esto es perfecto para los que tenemos un laptop para desarrollar y queremos que la batería dure lo más posible, además de tener un orden lógico y poder diferenciar las bases de datos por proyectos.</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0"/>
              </a:spcAft>
              <a:buNone/>
            </a:pPr>
            <a:r>
              <a:rPr lang="es-419" sz="1350">
                <a:solidFill>
                  <a:srgbClr val="000000"/>
                </a:solidFill>
                <a:highlight>
                  <a:srgbClr val="FFFFFF"/>
                </a:highlight>
                <a:latin typeface="Arial"/>
                <a:ea typeface="Arial"/>
                <a:cs typeface="Arial"/>
                <a:sym typeface="Arial"/>
              </a:rPr>
              <a:t> </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2108425"/>
            <a:ext cx="7505700" cy="23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50">
                <a:solidFill>
                  <a:srgbClr val="000000"/>
                </a:solidFill>
                <a:highlight>
                  <a:srgbClr val="FFFFFF"/>
                </a:highlight>
                <a:latin typeface="Arial"/>
                <a:ea typeface="Arial"/>
                <a:cs typeface="Arial"/>
                <a:sym typeface="Arial"/>
              </a:rPr>
              <a:t>Docker es un software de manejo de contenedores que permite exportar tu código junto con la configuración del entorno en donde se encuentra de manera sencilla y liviana sin preocuparse por los cambios que puedan haber en el sistema operativo, mientras que MySQL es la base de datos relacional Open Source más popular.</a:t>
            </a:r>
            <a:endParaRPr sz="16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419" sz="1650">
                <a:solidFill>
                  <a:srgbClr val="000000"/>
                </a:solidFill>
                <a:highlight>
                  <a:srgbClr val="FFFFFF"/>
                </a:highlight>
                <a:latin typeface="Arial"/>
                <a:ea typeface="Arial"/>
                <a:cs typeface="Arial"/>
                <a:sym typeface="Arial"/>
              </a:rPr>
              <a:t>Origen : </a:t>
            </a:r>
            <a:r>
              <a:rPr lang="es-419" sz="1650">
                <a:solidFill>
                  <a:srgbClr val="039BE5"/>
                </a:solidFill>
                <a:highlight>
                  <a:srgbClr val="FFFFFF"/>
                </a:highlight>
                <a:uFill>
                  <a:noFill/>
                </a:uFill>
                <a:latin typeface="Arial"/>
                <a:ea typeface="Arial"/>
                <a:cs typeface="Arial"/>
                <a:sym typeface="Arial"/>
                <a:hlinkClick r:id="rId3"/>
              </a:rPr>
              <a:t>https://hub.docker.com/r/mysql/mysql-server/</a:t>
            </a:r>
            <a:endParaRPr sz="1650">
              <a:solidFill>
                <a:srgbClr val="039BE5"/>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35" name="Google Shape;135;p14"/>
          <p:cNvPicPr preferRelativeResize="0"/>
          <p:nvPr/>
        </p:nvPicPr>
        <p:blipFill>
          <a:blip r:embed="rId4">
            <a:alphaModFix/>
          </a:blip>
          <a:stretch>
            <a:fillRect/>
          </a:stretch>
        </p:blipFill>
        <p:spPr>
          <a:xfrm>
            <a:off x="819150" y="382800"/>
            <a:ext cx="6849050" cy="138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objetivo</a:t>
            </a:r>
            <a:endParaRPr/>
          </a:p>
        </p:txBody>
      </p:sp>
      <p:sp>
        <p:nvSpPr>
          <p:cNvPr id="141" name="Google Shape;141;p15"/>
          <p:cNvSpPr txBox="1"/>
          <p:nvPr>
            <p:ph idx="1" type="body"/>
          </p:nvPr>
        </p:nvSpPr>
        <p:spPr>
          <a:xfrm>
            <a:off x="819150" y="2457600"/>
            <a:ext cx="7505700" cy="13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350">
                <a:solidFill>
                  <a:srgbClr val="000000"/>
                </a:solidFill>
                <a:highlight>
                  <a:srgbClr val="FFFFFF"/>
                </a:highlight>
                <a:latin typeface="Arial"/>
                <a:ea typeface="Arial"/>
                <a:cs typeface="Arial"/>
                <a:sym typeface="Arial"/>
              </a:rPr>
              <a:t>El objetivo de esta </a:t>
            </a:r>
            <a:r>
              <a:rPr lang="es-419" sz="1350">
                <a:solidFill>
                  <a:srgbClr val="000000"/>
                </a:solidFill>
                <a:highlight>
                  <a:srgbClr val="FFFFFF"/>
                </a:highlight>
                <a:latin typeface="Arial"/>
                <a:ea typeface="Arial"/>
                <a:cs typeface="Arial"/>
                <a:sym typeface="Arial"/>
              </a:rPr>
              <a:t>presentación</a:t>
            </a:r>
            <a:r>
              <a:rPr lang="es-419" sz="1350">
                <a:solidFill>
                  <a:srgbClr val="000000"/>
                </a:solidFill>
                <a:highlight>
                  <a:srgbClr val="FFFFFF"/>
                </a:highlight>
                <a:latin typeface="Arial"/>
                <a:ea typeface="Arial"/>
                <a:cs typeface="Arial"/>
                <a:sym typeface="Arial"/>
              </a:rPr>
              <a:t> es explicar el paso a paso de la creación de un contenedor de </a:t>
            </a:r>
            <a:r>
              <a:rPr b="1" lang="es-419" sz="1350">
                <a:solidFill>
                  <a:srgbClr val="000000"/>
                </a:solidFill>
                <a:highlight>
                  <a:srgbClr val="FFFFFF"/>
                </a:highlight>
                <a:latin typeface="Arial"/>
                <a:ea typeface="Arial"/>
                <a:cs typeface="Arial"/>
                <a:sym typeface="Arial"/>
              </a:rPr>
              <a:t>MySQL</a:t>
            </a:r>
            <a:r>
              <a:rPr lang="es-419" sz="1350">
                <a:solidFill>
                  <a:srgbClr val="000000"/>
                </a:solidFill>
                <a:highlight>
                  <a:srgbClr val="FFFFFF"/>
                </a:highlight>
                <a:latin typeface="Arial"/>
                <a:ea typeface="Arial"/>
                <a:cs typeface="Arial"/>
                <a:sym typeface="Arial"/>
              </a:rPr>
              <a:t> de manera local que se pueda acceder desde otras aplicaciones instaladas en la misma máquina.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1799550" y="356725"/>
            <a:ext cx="5157000" cy="752100"/>
          </a:xfrm>
          <a:prstGeom prst="rect">
            <a:avLst/>
          </a:prstGeom>
        </p:spPr>
        <p:txBody>
          <a:bodyPr anchorCtr="0" anchor="t" bIns="91425" lIns="91425" spcFirstLastPara="1" rIns="91425" wrap="square" tIns="91425">
            <a:noAutofit/>
          </a:bodyPr>
          <a:lstStyle/>
          <a:p>
            <a:pPr indent="0" lvl="0" marL="0" rtl="0" algn="ctr">
              <a:lnSpc>
                <a:spcPct val="136110"/>
              </a:lnSpc>
              <a:spcBef>
                <a:spcPts val="2300"/>
              </a:spcBef>
              <a:spcAft>
                <a:spcPts val="1000"/>
              </a:spcAft>
              <a:buNone/>
            </a:pPr>
            <a:r>
              <a:rPr b="1" lang="es-419" sz="1700">
                <a:solidFill>
                  <a:srgbClr val="000000"/>
                </a:solidFill>
                <a:highlight>
                  <a:srgbClr val="FFFFFF"/>
                </a:highlight>
                <a:latin typeface="Arial"/>
                <a:ea typeface="Arial"/>
                <a:cs typeface="Arial"/>
                <a:sym typeface="Arial"/>
              </a:rPr>
              <a:t>Descargando la Imagen desde Docker</a:t>
            </a:r>
            <a:endParaRPr/>
          </a:p>
        </p:txBody>
      </p:sp>
      <p:sp>
        <p:nvSpPr>
          <p:cNvPr id="147" name="Google Shape;147;p16"/>
          <p:cNvSpPr txBox="1"/>
          <p:nvPr>
            <p:ph idx="1" type="body"/>
          </p:nvPr>
        </p:nvSpPr>
        <p:spPr>
          <a:xfrm>
            <a:off x="819150" y="1243075"/>
            <a:ext cx="7505700" cy="4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highlight>
                  <a:srgbClr val="FFFFFF"/>
                </a:highlight>
                <a:latin typeface="Arial"/>
                <a:ea typeface="Arial"/>
                <a:cs typeface="Arial"/>
                <a:sym typeface="Arial"/>
              </a:rPr>
              <a:t>El tener la imagen del servidor de MySQL en nuestro computador nos permitirá crear todos los contenedores que queramos de MySQL en nuestra máquina. Podríamos llegar a tener uno por cada proyecto que estemos desarrollando para no mezclar las bases de datos, para tener un orden lógico, o simplemente para que cada una de ellas no sea muy pesada.</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0"/>
              </a:spcAft>
              <a:buNone/>
            </a:pPr>
            <a:r>
              <a:rPr lang="es-419" sz="1350">
                <a:solidFill>
                  <a:srgbClr val="000000"/>
                </a:solidFill>
                <a:highlight>
                  <a:srgbClr val="FFFFFF"/>
                </a:highlight>
                <a:latin typeface="Arial"/>
                <a:ea typeface="Arial"/>
                <a:cs typeface="Arial"/>
                <a:sym typeface="Arial"/>
              </a:rPr>
              <a:t>Para obtener la imagen simplemente hacemos </a:t>
            </a:r>
            <a:r>
              <a:rPr b="1" lang="es-419" sz="1350">
                <a:solidFill>
                  <a:srgbClr val="000000"/>
                </a:solidFill>
                <a:highlight>
                  <a:srgbClr val="FFFFFF"/>
                </a:highlight>
                <a:latin typeface="Arial"/>
                <a:ea typeface="Arial"/>
                <a:cs typeface="Arial"/>
                <a:sym typeface="Arial"/>
              </a:rPr>
              <a:t>pull</a:t>
            </a:r>
            <a:r>
              <a:rPr lang="es-419" sz="1350">
                <a:solidFill>
                  <a:srgbClr val="000000"/>
                </a:solidFill>
                <a:highlight>
                  <a:srgbClr val="FFFFFF"/>
                </a:highlight>
                <a:latin typeface="Arial"/>
                <a:ea typeface="Arial"/>
                <a:cs typeface="Arial"/>
                <a:sym typeface="Arial"/>
              </a:rPr>
              <a:t> desde el repositorio oficial.</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 sudo docker pull mysql</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mysql</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server</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latest</a:t>
            </a:r>
            <a:endParaRPr sz="1350">
              <a:solidFill>
                <a:srgbClr val="000000"/>
              </a:solidFill>
              <a:highlight>
                <a:srgbClr val="F6F6F6"/>
              </a:highlight>
              <a:latin typeface="Courier New"/>
              <a:ea typeface="Courier New"/>
              <a:cs typeface="Courier New"/>
              <a:sym typeface="Courier New"/>
            </a:endParaRPr>
          </a:p>
          <a:p>
            <a:pPr indent="0" lvl="0" marL="304800" marR="304800" rtl="0" algn="l">
              <a:lnSpc>
                <a:spcPct val="150000"/>
              </a:lnSpc>
              <a:spcBef>
                <a:spcPts val="2600"/>
              </a:spcBef>
              <a:spcAft>
                <a:spcPts val="0"/>
              </a:spcAft>
              <a:buNone/>
            </a:pPr>
            <a:r>
              <a:rPr lang="es-419" sz="1350">
                <a:solidFill>
                  <a:srgbClr val="000000"/>
                </a:solidFill>
                <a:highlight>
                  <a:srgbClr val="FFFFFF"/>
                </a:highlight>
                <a:latin typeface="Arial"/>
                <a:ea typeface="Arial"/>
                <a:cs typeface="Arial"/>
                <a:sym typeface="Arial"/>
              </a:rPr>
              <a:t>En este caso estaré trabajando con la última versión de MySQL, sin embargo se puede </a:t>
            </a:r>
            <a:r>
              <a:rPr b="1" lang="es-419" sz="1350">
                <a:solidFill>
                  <a:srgbClr val="000000"/>
                </a:solidFill>
                <a:highlight>
                  <a:srgbClr val="FFFFFF"/>
                </a:highlight>
                <a:latin typeface="Arial"/>
                <a:ea typeface="Arial"/>
                <a:cs typeface="Arial"/>
                <a:sym typeface="Arial"/>
              </a:rPr>
              <a:t>especificar la versión</a:t>
            </a:r>
            <a:r>
              <a:rPr lang="es-419" sz="1350">
                <a:solidFill>
                  <a:srgbClr val="000000"/>
                </a:solidFill>
                <a:highlight>
                  <a:srgbClr val="FFFFFF"/>
                </a:highlight>
                <a:latin typeface="Arial"/>
                <a:ea typeface="Arial"/>
                <a:cs typeface="Arial"/>
                <a:sym typeface="Arial"/>
              </a:rPr>
              <a:t> que deseas utilizar en vez de </a:t>
            </a:r>
            <a:r>
              <a:rPr b="1" lang="es-419" sz="1350">
                <a:solidFill>
                  <a:srgbClr val="000000"/>
                </a:solidFill>
                <a:highlight>
                  <a:srgbClr val="FFFFFF"/>
                </a:highlight>
                <a:latin typeface="Arial"/>
                <a:ea typeface="Arial"/>
                <a:cs typeface="Arial"/>
                <a:sym typeface="Arial"/>
              </a:rPr>
              <a:t>latest</a:t>
            </a:r>
            <a:r>
              <a:rPr lang="es-419" sz="1350">
                <a:solidFill>
                  <a:srgbClr val="000000"/>
                </a:solidFill>
                <a:highlight>
                  <a:srgbClr val="FFFFFF"/>
                </a:highlight>
                <a:latin typeface="Arial"/>
                <a:ea typeface="Arial"/>
                <a:cs typeface="Arial"/>
                <a:sym typeface="Arial"/>
              </a:rPr>
              <a:t>, por ejemplo  </a:t>
            </a:r>
            <a:r>
              <a:rPr b="1" i="1" lang="es-419" sz="1350">
                <a:solidFill>
                  <a:srgbClr val="000000"/>
                </a:solidFill>
                <a:highlight>
                  <a:srgbClr val="FFFFFF"/>
                </a:highlight>
                <a:latin typeface="Arial"/>
                <a:ea typeface="Arial"/>
                <a:cs typeface="Arial"/>
                <a:sym typeface="Arial"/>
              </a:rPr>
              <a:t>5.7, 5.7.24, 5.7.</a:t>
            </a:r>
            <a:r>
              <a:rPr lang="es-419" sz="1350">
                <a:solidFill>
                  <a:srgbClr val="000000"/>
                </a:solidFill>
                <a:highlight>
                  <a:srgbClr val="FFFFFF"/>
                </a:highlight>
                <a:latin typeface="Arial"/>
                <a:ea typeface="Arial"/>
                <a:cs typeface="Arial"/>
                <a:sym typeface="Arial"/>
              </a:rPr>
              <a:t>.</a:t>
            </a:r>
            <a:endParaRPr sz="1350">
              <a:solidFill>
                <a:srgbClr val="000000"/>
              </a:solidFill>
              <a:highlight>
                <a:srgbClr val="FFFFFF"/>
              </a:highlight>
              <a:latin typeface="Arial"/>
              <a:ea typeface="Arial"/>
              <a:cs typeface="Arial"/>
              <a:sym typeface="Arial"/>
            </a:endParaRPr>
          </a:p>
          <a:p>
            <a:pPr indent="0" lvl="0" marL="0" rtl="0" algn="l">
              <a:spcBef>
                <a:spcPts val="2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17750"/>
            <a:ext cx="7505700" cy="241800"/>
          </a:xfrm>
          <a:prstGeom prst="rect">
            <a:avLst/>
          </a:prstGeom>
        </p:spPr>
        <p:txBody>
          <a:bodyPr anchorCtr="0" anchor="t" bIns="91425" lIns="91425" spcFirstLastPara="1" rIns="91425" wrap="square" tIns="91425">
            <a:noAutofit/>
          </a:bodyPr>
          <a:lstStyle/>
          <a:p>
            <a:pPr indent="0" lvl="0" marL="0" rtl="0" algn="ctr">
              <a:lnSpc>
                <a:spcPct val="136110"/>
              </a:lnSpc>
              <a:spcBef>
                <a:spcPts val="2300"/>
              </a:spcBef>
              <a:spcAft>
                <a:spcPts val="0"/>
              </a:spcAft>
              <a:buNone/>
            </a:pPr>
            <a:r>
              <a:rPr b="1" lang="es-419" sz="1700">
                <a:solidFill>
                  <a:srgbClr val="000000"/>
                </a:solidFill>
                <a:highlight>
                  <a:srgbClr val="FFFFFF"/>
                </a:highlight>
                <a:latin typeface="Arial"/>
                <a:ea typeface="Arial"/>
                <a:cs typeface="Arial"/>
                <a:sym typeface="Arial"/>
              </a:rPr>
              <a:t>Ejecutando el contenedor a partir de la imagen</a:t>
            </a:r>
            <a:endParaRPr b="1" sz="1700">
              <a:solidFill>
                <a:srgbClr val="000000"/>
              </a:solidFill>
              <a:highlight>
                <a:srgbClr val="FFFFFF"/>
              </a:highlight>
              <a:latin typeface="Arial"/>
              <a:ea typeface="Arial"/>
              <a:cs typeface="Arial"/>
              <a:sym typeface="Arial"/>
            </a:endParaRPr>
          </a:p>
          <a:p>
            <a:pPr indent="0" lvl="0" marL="0" rtl="0" algn="ctr">
              <a:spcBef>
                <a:spcPts val="1000"/>
              </a:spcBef>
              <a:spcAft>
                <a:spcPts val="0"/>
              </a:spcAft>
              <a:buNone/>
            </a:pPr>
            <a:r>
              <a:t/>
            </a:r>
            <a:endParaRPr/>
          </a:p>
        </p:txBody>
      </p:sp>
      <p:sp>
        <p:nvSpPr>
          <p:cNvPr id="153" name="Google Shape;153;p17"/>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highlight>
                  <a:srgbClr val="FFFFFF"/>
                </a:highlight>
                <a:latin typeface="Arial"/>
                <a:ea typeface="Arial"/>
                <a:cs typeface="Arial"/>
                <a:sym typeface="Arial"/>
              </a:rPr>
              <a:t>Ya teniendo la imagen estamos listos para ejecutarla. En este caso como queremos que además se pueda ejecutar desde fuera de los contenedores, y posiblemente desde Internet, debemos hacer un forward del puerto para poder acceder.</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sudo docker run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name</a:t>
            </a:r>
            <a:r>
              <a:rPr lang="es-419" sz="1350">
                <a:solidFill>
                  <a:srgbClr val="666600"/>
                </a:solidFill>
                <a:highlight>
                  <a:srgbClr val="F6F6F6"/>
                </a:highlight>
                <a:latin typeface="Courier New"/>
                <a:ea typeface="Courier New"/>
                <a:cs typeface="Courier New"/>
                <a:sym typeface="Courier New"/>
              </a:rPr>
              <a:t>=</a:t>
            </a:r>
            <a:r>
              <a:rPr lang="es-419" sz="1350">
                <a:solidFill>
                  <a:srgbClr val="660066"/>
                </a:solidFill>
                <a:highlight>
                  <a:srgbClr val="F6F6F6"/>
                </a:highlight>
                <a:latin typeface="Courier New"/>
                <a:ea typeface="Courier New"/>
                <a:cs typeface="Courier New"/>
                <a:sym typeface="Courier New"/>
              </a:rPr>
              <a:t>MyMySQLServer</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d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p </a:t>
            </a:r>
            <a:r>
              <a:rPr lang="es-419" sz="1350">
                <a:solidFill>
                  <a:srgbClr val="006666"/>
                </a:solidFill>
                <a:highlight>
                  <a:srgbClr val="F6F6F6"/>
                </a:highlight>
                <a:latin typeface="Courier New"/>
                <a:ea typeface="Courier New"/>
                <a:cs typeface="Courier New"/>
                <a:sym typeface="Courier New"/>
              </a:rPr>
              <a:t>6603</a:t>
            </a:r>
            <a:r>
              <a:rPr lang="es-419" sz="1350">
                <a:solidFill>
                  <a:srgbClr val="666600"/>
                </a:solidFill>
                <a:highlight>
                  <a:srgbClr val="F6F6F6"/>
                </a:highlight>
                <a:latin typeface="Courier New"/>
                <a:ea typeface="Courier New"/>
                <a:cs typeface="Courier New"/>
                <a:sym typeface="Courier New"/>
              </a:rPr>
              <a:t>:</a:t>
            </a:r>
            <a:r>
              <a:rPr lang="es-419" sz="1350">
                <a:solidFill>
                  <a:srgbClr val="006666"/>
                </a:solidFill>
                <a:highlight>
                  <a:srgbClr val="F6F6F6"/>
                </a:highlight>
                <a:latin typeface="Courier New"/>
                <a:ea typeface="Courier New"/>
                <a:cs typeface="Courier New"/>
                <a:sym typeface="Courier New"/>
              </a:rPr>
              <a:t>3306</a:t>
            </a:r>
            <a:r>
              <a:rPr lang="es-419" sz="1350">
                <a:solidFill>
                  <a:srgbClr val="000000"/>
                </a:solidFill>
                <a:highlight>
                  <a:srgbClr val="F6F6F6"/>
                </a:highlight>
                <a:latin typeface="Courier New"/>
                <a:ea typeface="Courier New"/>
                <a:cs typeface="Courier New"/>
                <a:sym typeface="Courier New"/>
              </a:rPr>
              <a:t> mysql</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mysql</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server</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latest</a:t>
            </a:r>
            <a:endParaRPr sz="1350">
              <a:solidFill>
                <a:srgbClr val="0000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En este caso llamamos al servidor </a:t>
            </a:r>
            <a:r>
              <a:rPr b="1" lang="es-419" sz="1350">
                <a:solidFill>
                  <a:srgbClr val="000000"/>
                </a:solidFill>
                <a:highlight>
                  <a:srgbClr val="FFFFFF"/>
                </a:highlight>
                <a:latin typeface="Arial"/>
                <a:ea typeface="Arial"/>
                <a:cs typeface="Arial"/>
                <a:sym typeface="Arial"/>
              </a:rPr>
              <a:t>MyMySQLServer </a:t>
            </a:r>
            <a:r>
              <a:rPr lang="es-419" sz="1350">
                <a:solidFill>
                  <a:srgbClr val="000000"/>
                </a:solidFill>
                <a:highlight>
                  <a:srgbClr val="FFFFFF"/>
                </a:highlight>
                <a:latin typeface="Arial"/>
                <a:ea typeface="Arial"/>
                <a:cs typeface="Arial"/>
                <a:sym typeface="Arial"/>
              </a:rPr>
              <a:t>en modo daemon (</a:t>
            </a:r>
            <a:r>
              <a:rPr b="1" lang="es-419" sz="1350">
                <a:solidFill>
                  <a:srgbClr val="000000"/>
                </a:solidFill>
                <a:highlight>
                  <a:srgbClr val="FFFFFF"/>
                </a:highlight>
                <a:latin typeface="Arial"/>
                <a:ea typeface="Arial"/>
                <a:cs typeface="Arial"/>
                <a:sym typeface="Arial"/>
              </a:rPr>
              <a:t>-d</a:t>
            </a:r>
            <a:r>
              <a:rPr lang="es-419" sz="1350">
                <a:solidFill>
                  <a:srgbClr val="000000"/>
                </a:solidFill>
                <a:highlight>
                  <a:srgbClr val="FFFFFF"/>
                </a:highlight>
                <a:latin typeface="Arial"/>
                <a:ea typeface="Arial"/>
                <a:cs typeface="Arial"/>
                <a:sym typeface="Arial"/>
              </a:rPr>
              <a:t> hace que se ejecute en el background), y este es el nombre que usaremos de ahora en adelante. En este caso además de ejecutarlo le instruimos a docker que haga un forward del puerto </a:t>
            </a:r>
            <a:r>
              <a:rPr b="1" lang="es-419" sz="1350">
                <a:solidFill>
                  <a:srgbClr val="000000"/>
                </a:solidFill>
                <a:highlight>
                  <a:srgbClr val="FFFFFF"/>
                </a:highlight>
                <a:latin typeface="Arial"/>
                <a:ea typeface="Arial"/>
                <a:cs typeface="Arial"/>
                <a:sym typeface="Arial"/>
              </a:rPr>
              <a:t>6603</a:t>
            </a:r>
            <a:r>
              <a:rPr lang="es-419" sz="1350">
                <a:solidFill>
                  <a:srgbClr val="000000"/>
                </a:solidFill>
                <a:highlight>
                  <a:srgbClr val="FFFFFF"/>
                </a:highlight>
                <a:latin typeface="Arial"/>
                <a:ea typeface="Arial"/>
                <a:cs typeface="Arial"/>
                <a:sym typeface="Arial"/>
              </a:rPr>
              <a:t> al </a:t>
            </a:r>
            <a:r>
              <a:rPr b="1" lang="es-419" sz="1350">
                <a:solidFill>
                  <a:srgbClr val="000000"/>
                </a:solidFill>
                <a:highlight>
                  <a:srgbClr val="FFFFFF"/>
                </a:highlight>
                <a:latin typeface="Arial"/>
                <a:ea typeface="Arial"/>
                <a:cs typeface="Arial"/>
                <a:sym typeface="Arial"/>
              </a:rPr>
              <a:t>3306</a:t>
            </a:r>
            <a:r>
              <a:rPr lang="es-419" sz="1350">
                <a:solidFill>
                  <a:srgbClr val="000000"/>
                </a:solidFill>
                <a:highlight>
                  <a:srgbClr val="FFFFFF"/>
                </a:highlight>
                <a:latin typeface="Arial"/>
                <a:ea typeface="Arial"/>
                <a:cs typeface="Arial"/>
                <a:sym typeface="Arial"/>
              </a:rPr>
              <a:t> de dentro de docker, por lo que si queremos acceder desde fuera del contenedor lo haremos en el puerto </a:t>
            </a:r>
            <a:r>
              <a:rPr b="1" lang="es-419" sz="1350">
                <a:solidFill>
                  <a:srgbClr val="000000"/>
                </a:solidFill>
                <a:highlight>
                  <a:srgbClr val="FFFFFF"/>
                </a:highlight>
                <a:latin typeface="Arial"/>
                <a:ea typeface="Arial"/>
                <a:cs typeface="Arial"/>
                <a:sym typeface="Arial"/>
              </a:rPr>
              <a:t>6603</a:t>
            </a:r>
            <a:r>
              <a:rPr lang="es-419" sz="1350">
                <a:solidFill>
                  <a:srgbClr val="000000"/>
                </a:solidFill>
                <a:highlight>
                  <a:srgbClr val="FFFFFF"/>
                </a:highlight>
                <a:latin typeface="Arial"/>
                <a:ea typeface="Arial"/>
                <a:cs typeface="Arial"/>
                <a:sym typeface="Arial"/>
              </a:rPr>
              <a:t> de la máquina </a:t>
            </a:r>
            <a:r>
              <a:rPr b="1" lang="es-419" sz="1350">
                <a:solidFill>
                  <a:srgbClr val="000000"/>
                </a:solidFill>
                <a:highlight>
                  <a:srgbClr val="FFFFFF"/>
                </a:highlight>
                <a:latin typeface="Arial"/>
                <a:ea typeface="Arial"/>
                <a:cs typeface="Arial"/>
                <a:sym typeface="Arial"/>
              </a:rPr>
              <a:t>host.</a:t>
            </a:r>
            <a:endParaRPr b="1" sz="1350">
              <a:solidFill>
                <a:srgbClr val="000000"/>
              </a:solidFill>
              <a:highlight>
                <a:srgbClr val="FFFFFF"/>
              </a:highlight>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819150" y="470025"/>
            <a:ext cx="7505700" cy="39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highlight>
                  <a:srgbClr val="FFFFFF"/>
                </a:highlight>
                <a:latin typeface="Arial"/>
                <a:ea typeface="Arial"/>
                <a:cs typeface="Arial"/>
                <a:sym typeface="Arial"/>
              </a:rPr>
              <a:t>Si bien el Servidor MySQL ya está corriendo, no sabemos cual es la clave de ROOT de MySQL, como este contenedor la genera de manera automática, simplemente debemos revisar los logs para ver cual es la clave de administrador.</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sudo docker logs </a:t>
            </a:r>
            <a:r>
              <a:rPr lang="es-419" sz="1350">
                <a:solidFill>
                  <a:srgbClr val="660066"/>
                </a:solidFill>
                <a:highlight>
                  <a:srgbClr val="F6F6F6"/>
                </a:highlight>
                <a:latin typeface="Courier New"/>
                <a:ea typeface="Courier New"/>
                <a:cs typeface="Courier New"/>
                <a:sym typeface="Courier New"/>
              </a:rPr>
              <a:t>MyMySQLServer</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grep GENERATED</a:t>
            </a:r>
            <a:endParaRPr sz="1350">
              <a:solidFill>
                <a:srgbClr val="0000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Con </a:t>
            </a:r>
            <a:r>
              <a:rPr b="1" lang="es-419" sz="1350">
                <a:solidFill>
                  <a:srgbClr val="000000"/>
                </a:solidFill>
                <a:highlight>
                  <a:srgbClr val="FFFFFF"/>
                </a:highlight>
                <a:latin typeface="Arial"/>
                <a:ea typeface="Arial"/>
                <a:cs typeface="Arial"/>
                <a:sym typeface="Arial"/>
              </a:rPr>
              <a:t>docker logs</a:t>
            </a:r>
            <a:r>
              <a:rPr lang="es-419" sz="1350">
                <a:solidFill>
                  <a:srgbClr val="000000"/>
                </a:solidFill>
                <a:highlight>
                  <a:srgbClr val="FFFFFF"/>
                </a:highlight>
                <a:latin typeface="Arial"/>
                <a:ea typeface="Arial"/>
                <a:cs typeface="Arial"/>
                <a:sym typeface="Arial"/>
              </a:rPr>
              <a:t> obtenemos los logs de inicio del contenedor con MySQL, mientras que con grep filtramos el contenido para poder ver cual fue la clave de root generada al inicio. En este caso :</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666600"/>
                </a:solidFill>
                <a:highlight>
                  <a:srgbClr val="F6F6F6"/>
                </a:highlight>
                <a:latin typeface="Courier New"/>
                <a:ea typeface="Courier New"/>
                <a:cs typeface="Courier New"/>
                <a:sym typeface="Courier New"/>
              </a:rPr>
              <a:t>[</a:t>
            </a:r>
            <a:r>
              <a:rPr lang="es-419" sz="1350">
                <a:solidFill>
                  <a:srgbClr val="660066"/>
                </a:solidFill>
                <a:highlight>
                  <a:srgbClr val="F6F6F6"/>
                </a:highlight>
                <a:latin typeface="Courier New"/>
                <a:ea typeface="Courier New"/>
                <a:cs typeface="Courier New"/>
                <a:sym typeface="Courier New"/>
              </a:rPr>
              <a:t>Entrypoint</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GENERATED ROOT PASSWORD</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IMWop4h</a:t>
            </a:r>
            <a:r>
              <a:rPr lang="es-419" sz="1350">
                <a:solidFill>
                  <a:srgbClr val="880000"/>
                </a:solidFill>
                <a:highlight>
                  <a:srgbClr val="F6F6F6"/>
                </a:highlight>
                <a:latin typeface="Courier New"/>
                <a:ea typeface="Courier New"/>
                <a:cs typeface="Courier New"/>
                <a:sym typeface="Courier New"/>
              </a:rPr>
              <a:t>#0J0Bk@hLAk@n1uKuSUs</a:t>
            </a:r>
            <a:endParaRPr sz="1350">
              <a:solidFill>
                <a:srgbClr val="8800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Ahora solo nos falta modificar la clave y permitir conexiones desde fuera del contenedor.</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268150"/>
            <a:ext cx="7505700" cy="954600"/>
          </a:xfrm>
          <a:prstGeom prst="rect">
            <a:avLst/>
          </a:prstGeom>
        </p:spPr>
        <p:txBody>
          <a:bodyPr anchorCtr="0" anchor="t" bIns="91425" lIns="91425" spcFirstLastPara="1" rIns="91425" wrap="square" tIns="91425">
            <a:noAutofit/>
          </a:bodyPr>
          <a:lstStyle/>
          <a:p>
            <a:pPr indent="0" lvl="0" marL="0" rtl="0" algn="ctr">
              <a:lnSpc>
                <a:spcPct val="136110"/>
              </a:lnSpc>
              <a:spcBef>
                <a:spcPts val="2300"/>
              </a:spcBef>
              <a:spcAft>
                <a:spcPts val="1000"/>
              </a:spcAft>
              <a:buNone/>
            </a:pPr>
            <a:r>
              <a:rPr b="1" lang="es-419" sz="1700">
                <a:solidFill>
                  <a:srgbClr val="000000"/>
                </a:solidFill>
                <a:highlight>
                  <a:srgbClr val="FFFFFF"/>
                </a:highlight>
                <a:latin typeface="Arial"/>
                <a:ea typeface="Arial"/>
                <a:cs typeface="Arial"/>
                <a:sym typeface="Arial"/>
              </a:rPr>
              <a:t>Modificando el servidor MySQL.</a:t>
            </a:r>
            <a:endParaRPr/>
          </a:p>
        </p:txBody>
      </p:sp>
      <p:sp>
        <p:nvSpPr>
          <p:cNvPr id="164" name="Google Shape;164;p19"/>
          <p:cNvSpPr txBox="1"/>
          <p:nvPr>
            <p:ph idx="1" type="body"/>
          </p:nvPr>
        </p:nvSpPr>
        <p:spPr>
          <a:xfrm>
            <a:off x="819150" y="1050675"/>
            <a:ext cx="7505700" cy="3388500"/>
          </a:xfrm>
          <a:prstGeom prst="rect">
            <a:avLst/>
          </a:prstGeom>
        </p:spPr>
        <p:txBody>
          <a:bodyPr anchorCtr="0" anchor="t" bIns="91425" lIns="91425" spcFirstLastPara="1" rIns="91425" wrap="square" tIns="91425">
            <a:noAutofit/>
          </a:bodyPr>
          <a:lstStyle/>
          <a:p>
            <a:pPr indent="0" lvl="0" marL="0" rtl="0" algn="l">
              <a:lnSpc>
                <a:spcPct val="136110"/>
              </a:lnSpc>
              <a:spcBef>
                <a:spcPts val="23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rPr lang="es-419" sz="1350">
                <a:solidFill>
                  <a:srgbClr val="000000"/>
                </a:solidFill>
                <a:highlight>
                  <a:srgbClr val="FFFFFF"/>
                </a:highlight>
                <a:latin typeface="Arial"/>
                <a:ea typeface="Arial"/>
                <a:cs typeface="Arial"/>
                <a:sym typeface="Arial"/>
              </a:rPr>
              <a:t>Si bien no podemos acceder aún al servidor MySQL desde afuera, si podemos hacerlo desde el mismo contenedor.</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sudo docker </a:t>
            </a:r>
            <a:r>
              <a:rPr lang="es-419" sz="1350">
                <a:solidFill>
                  <a:srgbClr val="000088"/>
                </a:solidFill>
                <a:highlight>
                  <a:srgbClr val="F6F6F6"/>
                </a:highlight>
                <a:latin typeface="Courier New"/>
                <a:ea typeface="Courier New"/>
                <a:cs typeface="Courier New"/>
                <a:sym typeface="Courier New"/>
              </a:rPr>
              <a:t>exec</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it </a:t>
            </a:r>
            <a:r>
              <a:rPr lang="es-419" sz="1350">
                <a:solidFill>
                  <a:srgbClr val="660066"/>
                </a:solidFill>
                <a:highlight>
                  <a:srgbClr val="F6F6F6"/>
                </a:highlight>
                <a:latin typeface="Courier New"/>
                <a:ea typeface="Courier New"/>
                <a:cs typeface="Courier New"/>
                <a:sym typeface="Courier New"/>
              </a:rPr>
              <a:t>MyMySQLServer</a:t>
            </a:r>
            <a:r>
              <a:rPr lang="es-419" sz="1350">
                <a:solidFill>
                  <a:srgbClr val="000000"/>
                </a:solidFill>
                <a:highlight>
                  <a:srgbClr val="F6F6F6"/>
                </a:highlight>
                <a:latin typeface="Courier New"/>
                <a:ea typeface="Courier New"/>
                <a:cs typeface="Courier New"/>
                <a:sym typeface="Courier New"/>
              </a:rPr>
              <a:t> mysql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uroot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p</a:t>
            </a:r>
            <a:endParaRPr sz="1350">
              <a:solidFill>
                <a:srgbClr val="0000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Al ejecutar el comando nos preguntará la clave de root que es la que obtuvimos en el punto anterior. Simplemente copia y pega la clave obtenida anteriormente.</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2100"/>
              </a:spcAft>
              <a:buNone/>
            </a:pPr>
            <a:r>
              <a:rPr lang="es-419" sz="1350">
                <a:solidFill>
                  <a:srgbClr val="000000"/>
                </a:solidFill>
                <a:highlight>
                  <a:srgbClr val="FFFFFF"/>
                </a:highlight>
                <a:latin typeface="Arial"/>
                <a:ea typeface="Arial"/>
                <a:cs typeface="Arial"/>
                <a:sym typeface="Arial"/>
              </a:rPr>
              <a:t>Ahora estamos dentro del servidor MySQL del contenedor.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819150" y="298600"/>
            <a:ext cx="7505700" cy="44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660066"/>
                </a:solidFill>
                <a:highlight>
                  <a:srgbClr val="F6F6F6"/>
                </a:highlight>
                <a:latin typeface="Courier New"/>
                <a:ea typeface="Courier New"/>
                <a:cs typeface="Courier New"/>
                <a:sym typeface="Courier New"/>
              </a:rPr>
              <a:t>Welcome</a:t>
            </a:r>
            <a:r>
              <a:rPr lang="es-419" sz="1350">
                <a:solidFill>
                  <a:srgbClr val="000000"/>
                </a:solidFill>
                <a:highlight>
                  <a:srgbClr val="F6F6F6"/>
                </a:highlight>
                <a:latin typeface="Courier New"/>
                <a:ea typeface="Courier New"/>
                <a:cs typeface="Courier New"/>
                <a:sym typeface="Courier New"/>
              </a:rPr>
              <a:t> to the </a:t>
            </a:r>
            <a:r>
              <a:rPr lang="es-419" sz="1350">
                <a:solidFill>
                  <a:srgbClr val="660066"/>
                </a:solidFill>
                <a:highlight>
                  <a:srgbClr val="F6F6F6"/>
                </a:highlight>
                <a:latin typeface="Courier New"/>
                <a:ea typeface="Courier New"/>
                <a:cs typeface="Courier New"/>
                <a:sym typeface="Courier New"/>
              </a:rPr>
              <a:t>MySQL</a:t>
            </a:r>
            <a:r>
              <a:rPr lang="es-419" sz="1350">
                <a:solidFill>
                  <a:srgbClr val="000000"/>
                </a:solidFill>
                <a:highlight>
                  <a:srgbClr val="F6F6F6"/>
                </a:highlight>
                <a:latin typeface="Courier New"/>
                <a:ea typeface="Courier New"/>
                <a:cs typeface="Courier New"/>
                <a:sym typeface="Courier New"/>
              </a:rPr>
              <a:t> monitor</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Commands</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end</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with</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or</a:t>
            </a:r>
            <a:r>
              <a:rPr lang="es-419" sz="1350">
                <a:solidFill>
                  <a:srgbClr val="000000"/>
                </a:solidFill>
                <a:highlight>
                  <a:srgbClr val="F6F6F6"/>
                </a:highlight>
                <a:latin typeface="Courier New"/>
                <a:ea typeface="Courier New"/>
                <a:cs typeface="Courier New"/>
                <a:sym typeface="Courier New"/>
              </a:rPr>
              <a:t> \g</a:t>
            </a:r>
            <a:r>
              <a:rPr lang="es-419" sz="1350">
                <a:solidFill>
                  <a:srgbClr val="666600"/>
                </a:solidFill>
                <a:highlight>
                  <a:srgbClr val="F6F6F6"/>
                </a:highlight>
                <a:latin typeface="Courier New"/>
                <a:ea typeface="Courier New"/>
                <a:cs typeface="Courier New"/>
                <a:sym typeface="Courier New"/>
              </a:rPr>
              <a:t>.</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660066"/>
                </a:solidFill>
                <a:highlight>
                  <a:srgbClr val="F6F6F6"/>
                </a:highlight>
                <a:latin typeface="Courier New"/>
                <a:ea typeface="Courier New"/>
                <a:cs typeface="Courier New"/>
                <a:sym typeface="Courier New"/>
              </a:rPr>
              <a:t>Your</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MySQL</a:t>
            </a:r>
            <a:r>
              <a:rPr lang="es-419" sz="1350">
                <a:solidFill>
                  <a:srgbClr val="000000"/>
                </a:solidFill>
                <a:highlight>
                  <a:srgbClr val="F6F6F6"/>
                </a:highlight>
                <a:latin typeface="Courier New"/>
                <a:ea typeface="Courier New"/>
                <a:cs typeface="Courier New"/>
                <a:sym typeface="Courier New"/>
              </a:rPr>
              <a:t> connection id </a:t>
            </a:r>
            <a:r>
              <a:rPr lang="es-419" sz="1350">
                <a:solidFill>
                  <a:srgbClr val="000088"/>
                </a:solidFill>
                <a:highlight>
                  <a:srgbClr val="F6F6F6"/>
                </a:highlight>
                <a:latin typeface="Courier New"/>
                <a:ea typeface="Courier New"/>
                <a:cs typeface="Courier New"/>
                <a:sym typeface="Courier New"/>
              </a:rPr>
              <a:t>is</a:t>
            </a:r>
            <a:r>
              <a:rPr lang="es-419" sz="1350">
                <a:solidFill>
                  <a:srgbClr val="000000"/>
                </a:solidFill>
                <a:highlight>
                  <a:srgbClr val="F6F6F6"/>
                </a:highlight>
                <a:latin typeface="Courier New"/>
                <a:ea typeface="Courier New"/>
                <a:cs typeface="Courier New"/>
                <a:sym typeface="Courier New"/>
              </a:rPr>
              <a:t> </a:t>
            </a:r>
            <a:r>
              <a:rPr lang="es-419" sz="1350">
                <a:solidFill>
                  <a:srgbClr val="006666"/>
                </a:solidFill>
                <a:highlight>
                  <a:srgbClr val="F6F6F6"/>
                </a:highlight>
                <a:latin typeface="Courier New"/>
                <a:ea typeface="Courier New"/>
                <a:cs typeface="Courier New"/>
                <a:sym typeface="Courier New"/>
              </a:rPr>
              <a:t>119</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660066"/>
                </a:solidFill>
                <a:highlight>
                  <a:srgbClr val="F6F6F6"/>
                </a:highlight>
                <a:latin typeface="Courier New"/>
                <a:ea typeface="Courier New"/>
                <a:cs typeface="Courier New"/>
                <a:sym typeface="Courier New"/>
              </a:rPr>
              <a:t>Server</a:t>
            </a:r>
            <a:r>
              <a:rPr lang="es-419" sz="1350">
                <a:solidFill>
                  <a:srgbClr val="000000"/>
                </a:solidFill>
                <a:highlight>
                  <a:srgbClr val="F6F6F6"/>
                </a:highlight>
                <a:latin typeface="Courier New"/>
                <a:ea typeface="Courier New"/>
                <a:cs typeface="Courier New"/>
                <a:sym typeface="Courier New"/>
              </a:rPr>
              <a:t> version</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006666"/>
                </a:solidFill>
                <a:highlight>
                  <a:srgbClr val="F6F6F6"/>
                </a:highlight>
                <a:latin typeface="Courier New"/>
                <a:ea typeface="Courier New"/>
                <a:cs typeface="Courier New"/>
                <a:sym typeface="Courier New"/>
              </a:rPr>
              <a:t>8.0</a:t>
            </a:r>
            <a:r>
              <a:rPr lang="es-419" sz="1350">
                <a:solidFill>
                  <a:srgbClr val="666600"/>
                </a:solidFill>
                <a:highlight>
                  <a:srgbClr val="F6F6F6"/>
                </a:highlight>
                <a:latin typeface="Courier New"/>
                <a:ea typeface="Courier New"/>
                <a:cs typeface="Courier New"/>
                <a:sym typeface="Courier New"/>
              </a:rPr>
              <a:t>.</a:t>
            </a:r>
            <a:r>
              <a:rPr lang="es-419" sz="1350">
                <a:solidFill>
                  <a:srgbClr val="006666"/>
                </a:solidFill>
                <a:highlight>
                  <a:srgbClr val="F6F6F6"/>
                </a:highlight>
                <a:latin typeface="Courier New"/>
                <a:ea typeface="Courier New"/>
                <a:cs typeface="Courier New"/>
                <a:sym typeface="Courier New"/>
              </a:rPr>
              <a:t>13</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MySQL</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Community</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Server</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GPL</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660066"/>
                </a:solidFill>
                <a:highlight>
                  <a:srgbClr val="F6F6F6"/>
                </a:highlight>
                <a:latin typeface="Courier New"/>
                <a:ea typeface="Courier New"/>
                <a:cs typeface="Courier New"/>
                <a:sym typeface="Courier New"/>
              </a:rPr>
              <a:t>Copyright</a:t>
            </a:r>
            <a:r>
              <a:rPr lang="es-419" sz="1350">
                <a:solidFill>
                  <a:srgbClr val="000000"/>
                </a:solidFill>
                <a:highlight>
                  <a:srgbClr val="F6F6F6"/>
                </a:highlight>
                <a:latin typeface="Courier New"/>
                <a:ea typeface="Courier New"/>
                <a:cs typeface="Courier New"/>
                <a:sym typeface="Courier New"/>
              </a:rPr>
              <a:t> </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c</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006666"/>
                </a:solidFill>
                <a:highlight>
                  <a:srgbClr val="F6F6F6"/>
                </a:highlight>
                <a:latin typeface="Courier New"/>
                <a:ea typeface="Courier New"/>
                <a:cs typeface="Courier New"/>
                <a:sym typeface="Courier New"/>
              </a:rPr>
              <a:t>2000</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006666"/>
                </a:solidFill>
                <a:highlight>
                  <a:srgbClr val="F6F6F6"/>
                </a:highlight>
                <a:latin typeface="Courier New"/>
                <a:ea typeface="Courier New"/>
                <a:cs typeface="Courier New"/>
                <a:sym typeface="Courier New"/>
              </a:rPr>
              <a:t>2018</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Oracle</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and</a:t>
            </a:r>
            <a:r>
              <a:rPr lang="es-419" sz="1350">
                <a:solidFill>
                  <a:srgbClr val="666600"/>
                </a:solidFill>
                <a:highlight>
                  <a:srgbClr val="F6F6F6"/>
                </a:highlight>
                <a:latin typeface="Courier New"/>
                <a:ea typeface="Courier New"/>
                <a:cs typeface="Courier New"/>
                <a:sym typeface="Courier New"/>
              </a:rPr>
              <a:t>/</a:t>
            </a:r>
            <a:r>
              <a:rPr lang="es-419" sz="1350">
                <a:solidFill>
                  <a:srgbClr val="000088"/>
                </a:solidFill>
                <a:highlight>
                  <a:srgbClr val="F6F6F6"/>
                </a:highlight>
                <a:latin typeface="Courier New"/>
                <a:ea typeface="Courier New"/>
                <a:cs typeface="Courier New"/>
                <a:sym typeface="Courier New"/>
              </a:rPr>
              <a:t>or</a:t>
            </a:r>
            <a:r>
              <a:rPr lang="es-419" sz="1350">
                <a:solidFill>
                  <a:srgbClr val="000000"/>
                </a:solidFill>
                <a:highlight>
                  <a:srgbClr val="F6F6F6"/>
                </a:highlight>
                <a:latin typeface="Courier New"/>
                <a:ea typeface="Courier New"/>
                <a:cs typeface="Courier New"/>
                <a:sym typeface="Courier New"/>
              </a:rPr>
              <a:t> its affiliates</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All</a:t>
            </a:r>
            <a:r>
              <a:rPr lang="es-419" sz="1350">
                <a:solidFill>
                  <a:srgbClr val="000000"/>
                </a:solidFill>
                <a:highlight>
                  <a:srgbClr val="F6F6F6"/>
                </a:highlight>
                <a:latin typeface="Courier New"/>
                <a:ea typeface="Courier New"/>
                <a:cs typeface="Courier New"/>
                <a:sym typeface="Courier New"/>
              </a:rPr>
              <a:t> rights reserved</a:t>
            </a:r>
            <a:r>
              <a:rPr lang="es-419" sz="1350">
                <a:solidFill>
                  <a:srgbClr val="666600"/>
                </a:solidFill>
                <a:highlight>
                  <a:srgbClr val="F6F6F6"/>
                </a:highlight>
                <a:latin typeface="Courier New"/>
                <a:ea typeface="Courier New"/>
                <a:cs typeface="Courier New"/>
                <a:sym typeface="Courier New"/>
              </a:rPr>
              <a:t>.</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660066"/>
                </a:solidFill>
                <a:highlight>
                  <a:srgbClr val="F6F6F6"/>
                </a:highlight>
                <a:latin typeface="Courier New"/>
                <a:ea typeface="Courier New"/>
                <a:cs typeface="Courier New"/>
                <a:sym typeface="Courier New"/>
              </a:rPr>
              <a:t>Oracle</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is</a:t>
            </a:r>
            <a:r>
              <a:rPr lang="es-419" sz="1350">
                <a:solidFill>
                  <a:srgbClr val="000000"/>
                </a:solidFill>
                <a:highlight>
                  <a:srgbClr val="F6F6F6"/>
                </a:highlight>
                <a:latin typeface="Courier New"/>
                <a:ea typeface="Courier New"/>
                <a:cs typeface="Courier New"/>
                <a:sym typeface="Courier New"/>
              </a:rPr>
              <a:t> a registered trademark </a:t>
            </a:r>
            <a:r>
              <a:rPr lang="es-419" sz="1350">
                <a:solidFill>
                  <a:srgbClr val="000088"/>
                </a:solidFill>
                <a:highlight>
                  <a:srgbClr val="F6F6F6"/>
                </a:highlight>
                <a:latin typeface="Courier New"/>
                <a:ea typeface="Courier New"/>
                <a:cs typeface="Courier New"/>
                <a:sym typeface="Courier New"/>
              </a:rPr>
              <a:t>of</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Oracle</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Corporation</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and</a:t>
            </a:r>
            <a:r>
              <a:rPr lang="es-419" sz="1350">
                <a:solidFill>
                  <a:srgbClr val="666600"/>
                </a:solidFill>
                <a:highlight>
                  <a:srgbClr val="F6F6F6"/>
                </a:highlight>
                <a:latin typeface="Courier New"/>
                <a:ea typeface="Courier New"/>
                <a:cs typeface="Courier New"/>
                <a:sym typeface="Courier New"/>
              </a:rPr>
              <a:t>/</a:t>
            </a:r>
            <a:r>
              <a:rPr lang="es-419" sz="1350">
                <a:solidFill>
                  <a:srgbClr val="000088"/>
                </a:solidFill>
                <a:highlight>
                  <a:srgbClr val="F6F6F6"/>
                </a:highlight>
                <a:latin typeface="Courier New"/>
                <a:ea typeface="Courier New"/>
                <a:cs typeface="Courier New"/>
                <a:sym typeface="Courier New"/>
              </a:rPr>
              <a:t>or</a:t>
            </a:r>
            <a:r>
              <a:rPr lang="es-419" sz="1350">
                <a:solidFill>
                  <a:srgbClr val="000000"/>
                </a:solidFill>
                <a:highlight>
                  <a:srgbClr val="F6F6F6"/>
                </a:highlight>
                <a:latin typeface="Courier New"/>
                <a:ea typeface="Courier New"/>
                <a:cs typeface="Courier New"/>
                <a:sym typeface="Courier New"/>
              </a:rPr>
              <a:t> its</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000000"/>
                </a:solidFill>
                <a:highlight>
                  <a:srgbClr val="F6F6F6"/>
                </a:highlight>
                <a:latin typeface="Courier New"/>
                <a:ea typeface="Courier New"/>
                <a:cs typeface="Courier New"/>
                <a:sym typeface="Courier New"/>
              </a:rPr>
              <a:t>affiliates</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Other</a:t>
            </a:r>
            <a:r>
              <a:rPr lang="es-419" sz="1350">
                <a:solidFill>
                  <a:srgbClr val="000000"/>
                </a:solidFill>
                <a:highlight>
                  <a:srgbClr val="F6F6F6"/>
                </a:highlight>
                <a:latin typeface="Courier New"/>
                <a:ea typeface="Courier New"/>
                <a:cs typeface="Courier New"/>
                <a:sym typeface="Courier New"/>
              </a:rPr>
              <a:t> names may be trademarks </a:t>
            </a:r>
            <a:r>
              <a:rPr lang="es-419" sz="1350">
                <a:solidFill>
                  <a:srgbClr val="000088"/>
                </a:solidFill>
                <a:highlight>
                  <a:srgbClr val="F6F6F6"/>
                </a:highlight>
                <a:latin typeface="Courier New"/>
                <a:ea typeface="Courier New"/>
                <a:cs typeface="Courier New"/>
                <a:sym typeface="Courier New"/>
              </a:rPr>
              <a:t>of</a:t>
            </a:r>
            <a:r>
              <a:rPr lang="es-419" sz="1350">
                <a:solidFill>
                  <a:srgbClr val="000000"/>
                </a:solidFill>
                <a:highlight>
                  <a:srgbClr val="F6F6F6"/>
                </a:highlight>
                <a:latin typeface="Courier New"/>
                <a:ea typeface="Courier New"/>
                <a:cs typeface="Courier New"/>
                <a:sym typeface="Courier New"/>
              </a:rPr>
              <a:t> their respective</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000000"/>
                </a:solidFill>
                <a:highlight>
                  <a:srgbClr val="F6F6F6"/>
                </a:highlight>
                <a:latin typeface="Courier New"/>
                <a:ea typeface="Courier New"/>
                <a:cs typeface="Courier New"/>
                <a:sym typeface="Courier New"/>
              </a:rPr>
              <a:t>owners</a:t>
            </a:r>
            <a:r>
              <a:rPr lang="es-419" sz="1350">
                <a:solidFill>
                  <a:srgbClr val="666600"/>
                </a:solidFill>
                <a:highlight>
                  <a:srgbClr val="F6F6F6"/>
                </a:highlight>
                <a:latin typeface="Courier New"/>
                <a:ea typeface="Courier New"/>
                <a:cs typeface="Courier New"/>
                <a:sym typeface="Courier New"/>
              </a:rPr>
              <a:t>.</a:t>
            </a:r>
            <a:endParaRPr sz="1350">
              <a:solidFill>
                <a:srgbClr val="0000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660066"/>
                </a:solidFill>
                <a:highlight>
                  <a:srgbClr val="F6F6F6"/>
                </a:highlight>
                <a:latin typeface="Courier New"/>
                <a:ea typeface="Courier New"/>
                <a:cs typeface="Courier New"/>
                <a:sym typeface="Courier New"/>
              </a:rPr>
              <a:t>Type</a:t>
            </a:r>
            <a:r>
              <a:rPr lang="es-419" sz="1350">
                <a:solidFill>
                  <a:srgbClr val="000000"/>
                </a:solidFill>
                <a:highlight>
                  <a:srgbClr val="F6F6F6"/>
                </a:highlight>
                <a:latin typeface="Courier New"/>
                <a:ea typeface="Courier New"/>
                <a:cs typeface="Courier New"/>
                <a:sym typeface="Courier New"/>
              </a:rPr>
              <a:t> </a:t>
            </a:r>
            <a:r>
              <a:rPr lang="es-419" sz="1350">
                <a:solidFill>
                  <a:srgbClr val="008800"/>
                </a:solidFill>
                <a:highlight>
                  <a:srgbClr val="F6F6F6"/>
                </a:highlight>
                <a:latin typeface="Courier New"/>
                <a:ea typeface="Courier New"/>
                <a:cs typeface="Courier New"/>
                <a:sym typeface="Courier New"/>
              </a:rPr>
              <a:t>'help;'</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or</a:t>
            </a:r>
            <a:r>
              <a:rPr lang="es-419" sz="1350">
                <a:solidFill>
                  <a:srgbClr val="000000"/>
                </a:solidFill>
                <a:highlight>
                  <a:srgbClr val="F6F6F6"/>
                </a:highlight>
                <a:latin typeface="Courier New"/>
                <a:ea typeface="Courier New"/>
                <a:cs typeface="Courier New"/>
                <a:sym typeface="Courier New"/>
              </a:rPr>
              <a:t> </a:t>
            </a:r>
            <a:r>
              <a:rPr lang="es-419" sz="1350">
                <a:solidFill>
                  <a:srgbClr val="008800"/>
                </a:solidFill>
                <a:highlight>
                  <a:srgbClr val="F6F6F6"/>
                </a:highlight>
                <a:latin typeface="Courier New"/>
                <a:ea typeface="Courier New"/>
                <a:cs typeface="Courier New"/>
                <a:sym typeface="Courier New"/>
              </a:rPr>
              <a:t>'\h'</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for</a:t>
            </a:r>
            <a:r>
              <a:rPr lang="es-419" sz="1350">
                <a:solidFill>
                  <a:srgbClr val="000000"/>
                </a:solidFill>
                <a:highlight>
                  <a:srgbClr val="F6F6F6"/>
                </a:highlight>
                <a:latin typeface="Courier New"/>
                <a:ea typeface="Courier New"/>
                <a:cs typeface="Courier New"/>
                <a:sym typeface="Courier New"/>
              </a:rPr>
              <a:t> help</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660066"/>
                </a:solidFill>
                <a:highlight>
                  <a:srgbClr val="F6F6F6"/>
                </a:highlight>
                <a:latin typeface="Courier New"/>
                <a:ea typeface="Courier New"/>
                <a:cs typeface="Courier New"/>
                <a:sym typeface="Courier New"/>
              </a:rPr>
              <a:t>Type</a:t>
            </a:r>
            <a:r>
              <a:rPr lang="es-419" sz="1350">
                <a:solidFill>
                  <a:srgbClr val="000000"/>
                </a:solidFill>
                <a:highlight>
                  <a:srgbClr val="F6F6F6"/>
                </a:highlight>
                <a:latin typeface="Courier New"/>
                <a:ea typeface="Courier New"/>
                <a:cs typeface="Courier New"/>
                <a:sym typeface="Courier New"/>
              </a:rPr>
              <a:t> </a:t>
            </a:r>
            <a:r>
              <a:rPr lang="es-419" sz="1350">
                <a:solidFill>
                  <a:srgbClr val="008800"/>
                </a:solidFill>
                <a:highlight>
                  <a:srgbClr val="F6F6F6"/>
                </a:highlight>
                <a:latin typeface="Courier New"/>
                <a:ea typeface="Courier New"/>
                <a:cs typeface="Courier New"/>
                <a:sym typeface="Courier New"/>
              </a:rPr>
              <a:t>'\c'</a:t>
            </a:r>
            <a:r>
              <a:rPr lang="es-419" sz="1350">
                <a:solidFill>
                  <a:srgbClr val="000000"/>
                </a:solidFill>
                <a:highlight>
                  <a:srgbClr val="F6F6F6"/>
                </a:highlight>
                <a:latin typeface="Courier New"/>
                <a:ea typeface="Courier New"/>
                <a:cs typeface="Courier New"/>
                <a:sym typeface="Courier New"/>
              </a:rPr>
              <a:t> to clear the current input statement</a:t>
            </a:r>
            <a:r>
              <a:rPr lang="es-419" sz="1350">
                <a:solidFill>
                  <a:srgbClr val="666600"/>
                </a:solidFill>
                <a:highlight>
                  <a:srgbClr val="F6F6F6"/>
                </a:highlight>
                <a:latin typeface="Courier New"/>
                <a:ea typeface="Courier New"/>
                <a:cs typeface="Courier New"/>
                <a:sym typeface="Courier New"/>
              </a:rPr>
              <a:t>.</a:t>
            </a:r>
            <a:endParaRPr sz="1350">
              <a:solidFill>
                <a:srgbClr val="666600"/>
              </a:solidFill>
              <a:highlight>
                <a:srgbClr val="F6F6F6"/>
              </a:highlight>
              <a:latin typeface="Courier New"/>
              <a:ea typeface="Courier New"/>
              <a:cs typeface="Courier New"/>
              <a:sym typeface="Courier New"/>
            </a:endParaRPr>
          </a:p>
          <a:p>
            <a:pPr indent="0" lvl="0" marL="0" rtl="0" algn="l">
              <a:spcBef>
                <a:spcPts val="1600"/>
              </a:spcBef>
              <a:spcAft>
                <a:spcPts val="0"/>
              </a:spcAft>
              <a:buNone/>
            </a:pPr>
            <a:r>
              <a:rPr lang="es-419" sz="1350">
                <a:solidFill>
                  <a:srgbClr val="000000"/>
                </a:solidFill>
                <a:highlight>
                  <a:srgbClr val="F6F6F6"/>
                </a:highlight>
                <a:latin typeface="Courier New"/>
                <a:ea typeface="Courier New"/>
                <a:cs typeface="Courier New"/>
                <a:sym typeface="Courier New"/>
              </a:rPr>
              <a:t>mysql</a:t>
            </a:r>
            <a:r>
              <a:rPr lang="es-419" sz="1350">
                <a:solidFill>
                  <a:srgbClr val="666600"/>
                </a:solidFill>
                <a:highlight>
                  <a:srgbClr val="F6F6F6"/>
                </a:highlight>
                <a:latin typeface="Courier New"/>
                <a:ea typeface="Courier New"/>
                <a:cs typeface="Courier New"/>
                <a:sym typeface="Courier New"/>
              </a:rPr>
              <a:t>&gt;</a:t>
            </a:r>
            <a:endParaRPr sz="1350">
              <a:solidFill>
                <a:srgbClr val="666600"/>
              </a:solidFill>
              <a:highlight>
                <a:srgbClr val="F6F6F6"/>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443175" y="429750"/>
            <a:ext cx="8366700" cy="40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50">
                <a:solidFill>
                  <a:srgbClr val="000000"/>
                </a:solidFill>
                <a:highlight>
                  <a:srgbClr val="FFFFFF"/>
                </a:highlight>
                <a:latin typeface="Arial"/>
                <a:ea typeface="Arial"/>
                <a:cs typeface="Arial"/>
                <a:sym typeface="Arial"/>
              </a:rPr>
              <a:t>Antes que todo, cambiaremos la clave por una más fácil de recordar.</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ALTER USER </a:t>
            </a:r>
            <a:r>
              <a:rPr lang="es-419" sz="1350">
                <a:solidFill>
                  <a:srgbClr val="008800"/>
                </a:solidFill>
                <a:highlight>
                  <a:srgbClr val="F6F6F6"/>
                </a:highlight>
                <a:latin typeface="Courier New"/>
                <a:ea typeface="Courier New"/>
                <a:cs typeface="Courier New"/>
                <a:sym typeface="Courier New"/>
              </a:rPr>
              <a:t>'root'</a:t>
            </a:r>
            <a:r>
              <a:rPr lang="es-419" sz="1350">
                <a:solidFill>
                  <a:srgbClr val="666600"/>
                </a:solidFill>
                <a:highlight>
                  <a:srgbClr val="F6F6F6"/>
                </a:highlight>
                <a:latin typeface="Courier New"/>
                <a:ea typeface="Courier New"/>
                <a:cs typeface="Courier New"/>
                <a:sym typeface="Courier New"/>
              </a:rPr>
              <a:t>@</a:t>
            </a:r>
            <a:r>
              <a:rPr lang="es-419" sz="1350">
                <a:solidFill>
                  <a:srgbClr val="008800"/>
                </a:solidFill>
                <a:highlight>
                  <a:srgbClr val="F6F6F6"/>
                </a:highlight>
                <a:latin typeface="Courier New"/>
                <a:ea typeface="Courier New"/>
                <a:cs typeface="Courier New"/>
                <a:sym typeface="Courier New"/>
              </a:rPr>
              <a:t>'localhost'</a:t>
            </a:r>
            <a:r>
              <a:rPr lang="es-419" sz="1350">
                <a:solidFill>
                  <a:srgbClr val="000000"/>
                </a:solidFill>
                <a:highlight>
                  <a:srgbClr val="F6F6F6"/>
                </a:highlight>
                <a:latin typeface="Courier New"/>
                <a:ea typeface="Courier New"/>
                <a:cs typeface="Courier New"/>
                <a:sym typeface="Courier New"/>
              </a:rPr>
              <a:t> IDENTIFIED BY </a:t>
            </a:r>
            <a:r>
              <a:rPr lang="es-419" sz="1350">
                <a:solidFill>
                  <a:srgbClr val="008800"/>
                </a:solidFill>
                <a:highlight>
                  <a:srgbClr val="F6F6F6"/>
                </a:highlight>
                <a:latin typeface="Courier New"/>
                <a:ea typeface="Courier New"/>
                <a:cs typeface="Courier New"/>
                <a:sym typeface="Courier New"/>
              </a:rPr>
              <a:t>'password'</a:t>
            </a:r>
            <a:r>
              <a:rPr lang="es-419" sz="1350">
                <a:solidFill>
                  <a:srgbClr val="666600"/>
                </a:solidFill>
                <a:highlight>
                  <a:srgbClr val="F6F6F6"/>
                </a:highlight>
                <a:latin typeface="Courier New"/>
                <a:ea typeface="Courier New"/>
                <a:cs typeface="Courier New"/>
                <a:sym typeface="Courier New"/>
              </a:rPr>
              <a:t>;</a:t>
            </a:r>
            <a:endParaRPr sz="1350">
              <a:solidFill>
                <a:srgbClr val="6666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Recomiendo no usar la clave password :P.</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0"/>
              </a:spcAft>
              <a:buNone/>
            </a:pPr>
            <a:r>
              <a:rPr lang="es-419" sz="1350">
                <a:solidFill>
                  <a:srgbClr val="000000"/>
                </a:solidFill>
                <a:highlight>
                  <a:srgbClr val="FFFFFF"/>
                </a:highlight>
                <a:latin typeface="Arial"/>
                <a:ea typeface="Arial"/>
                <a:cs typeface="Arial"/>
                <a:sym typeface="Arial"/>
              </a:rPr>
              <a:t>Ahora especificaremos al servidor que el usuario root puede acceder desde cualquier lado. Insisto, en mi caso es un servidor de desarrollo local, no recomiendo hacer esto en producción.</a:t>
            </a:r>
            <a:endParaRPr sz="1350">
              <a:solidFill>
                <a:srgbClr val="000000"/>
              </a:solidFill>
              <a:highlight>
                <a:srgbClr val="FFFFFF"/>
              </a:highlight>
              <a:latin typeface="Arial"/>
              <a:ea typeface="Arial"/>
              <a:cs typeface="Arial"/>
              <a:sym typeface="Arial"/>
            </a:endParaRPr>
          </a:p>
          <a:p>
            <a:pPr indent="0" lvl="0" marL="304800" marR="304800" rtl="0" algn="l">
              <a:lnSpc>
                <a:spcPct val="150000"/>
              </a:lnSpc>
              <a:spcBef>
                <a:spcPts val="2100"/>
              </a:spcBef>
              <a:spcAft>
                <a:spcPts val="0"/>
              </a:spcAft>
              <a:buNone/>
            </a:pPr>
            <a:r>
              <a:rPr lang="es-419" sz="1350">
                <a:solidFill>
                  <a:srgbClr val="000000"/>
                </a:solidFill>
                <a:highlight>
                  <a:srgbClr val="F6F6F6"/>
                </a:highlight>
                <a:latin typeface="Courier New"/>
                <a:ea typeface="Courier New"/>
                <a:cs typeface="Courier New"/>
                <a:sym typeface="Courier New"/>
              </a:rPr>
              <a:t>mysql</a:t>
            </a:r>
            <a:r>
              <a:rPr lang="es-419" sz="1350">
                <a:solidFill>
                  <a:srgbClr val="666600"/>
                </a:solidFill>
                <a:highlight>
                  <a:srgbClr val="F6F6F6"/>
                </a:highlight>
                <a:latin typeface="Courier New"/>
                <a:ea typeface="Courier New"/>
                <a:cs typeface="Courier New"/>
                <a:sym typeface="Courier New"/>
              </a:rPr>
              <a:t>&gt;</a:t>
            </a:r>
            <a:r>
              <a:rPr lang="es-419" sz="1350">
                <a:solidFill>
                  <a:srgbClr val="000000"/>
                </a:solidFill>
                <a:highlight>
                  <a:srgbClr val="F6F6F6"/>
                </a:highlight>
                <a:latin typeface="Courier New"/>
                <a:ea typeface="Courier New"/>
                <a:cs typeface="Courier New"/>
                <a:sym typeface="Courier New"/>
              </a:rPr>
              <a:t> UPDATE mysql</a:t>
            </a:r>
            <a:r>
              <a:rPr lang="es-419" sz="1350">
                <a:solidFill>
                  <a:srgbClr val="6666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user </a:t>
            </a:r>
            <a:r>
              <a:rPr lang="es-419" sz="1350">
                <a:solidFill>
                  <a:srgbClr val="000088"/>
                </a:solidFill>
                <a:highlight>
                  <a:srgbClr val="F6F6F6"/>
                </a:highlight>
                <a:latin typeface="Courier New"/>
                <a:ea typeface="Courier New"/>
                <a:cs typeface="Courier New"/>
                <a:sym typeface="Courier New"/>
              </a:rPr>
              <a:t>set</a:t>
            </a:r>
            <a:r>
              <a:rPr lang="es-419" sz="1350">
                <a:solidFill>
                  <a:srgbClr val="000000"/>
                </a:solidFill>
                <a:highlight>
                  <a:srgbClr val="F6F6F6"/>
                </a:highlight>
                <a:latin typeface="Courier New"/>
                <a:ea typeface="Courier New"/>
                <a:cs typeface="Courier New"/>
                <a:sym typeface="Courier New"/>
              </a:rPr>
              <a:t> host</a:t>
            </a:r>
            <a:r>
              <a:rPr lang="es-419" sz="1350">
                <a:solidFill>
                  <a:srgbClr val="666600"/>
                </a:solidFill>
                <a:highlight>
                  <a:srgbClr val="F6F6F6"/>
                </a:highlight>
                <a:latin typeface="Courier New"/>
                <a:ea typeface="Courier New"/>
                <a:cs typeface="Courier New"/>
                <a:sym typeface="Courier New"/>
              </a:rPr>
              <a:t>=</a:t>
            </a:r>
            <a:r>
              <a:rPr lang="es-419" sz="1350">
                <a:solidFill>
                  <a:srgbClr val="008800"/>
                </a:solidFill>
                <a:highlight>
                  <a:srgbClr val="F6F6F6"/>
                </a:highlight>
                <a:latin typeface="Courier New"/>
                <a:ea typeface="Courier New"/>
                <a:cs typeface="Courier New"/>
                <a:sym typeface="Courier New"/>
              </a:rPr>
              <a:t>"%"</a:t>
            </a:r>
            <a:r>
              <a:rPr lang="es-419" sz="1350">
                <a:solidFill>
                  <a:srgbClr val="000000"/>
                </a:solidFill>
                <a:highlight>
                  <a:srgbClr val="F6F6F6"/>
                </a:highlight>
                <a:latin typeface="Courier New"/>
                <a:ea typeface="Courier New"/>
                <a:cs typeface="Courier New"/>
                <a:sym typeface="Courier New"/>
              </a:rPr>
              <a:t> </a:t>
            </a:r>
            <a:r>
              <a:rPr lang="es-419" sz="1350">
                <a:solidFill>
                  <a:srgbClr val="000088"/>
                </a:solidFill>
                <a:highlight>
                  <a:srgbClr val="F6F6F6"/>
                </a:highlight>
                <a:latin typeface="Courier New"/>
                <a:ea typeface="Courier New"/>
                <a:cs typeface="Courier New"/>
                <a:sym typeface="Courier New"/>
              </a:rPr>
              <a:t>where</a:t>
            </a:r>
            <a:r>
              <a:rPr lang="es-419" sz="1350">
                <a:solidFill>
                  <a:srgbClr val="000000"/>
                </a:solidFill>
                <a:highlight>
                  <a:srgbClr val="F6F6F6"/>
                </a:highlight>
                <a:latin typeface="Courier New"/>
                <a:ea typeface="Courier New"/>
                <a:cs typeface="Courier New"/>
                <a:sym typeface="Courier New"/>
              </a:rPr>
              <a:t> user</a:t>
            </a:r>
            <a:r>
              <a:rPr lang="es-419" sz="1350">
                <a:solidFill>
                  <a:srgbClr val="666600"/>
                </a:solidFill>
                <a:highlight>
                  <a:srgbClr val="F6F6F6"/>
                </a:highlight>
                <a:latin typeface="Courier New"/>
                <a:ea typeface="Courier New"/>
                <a:cs typeface="Courier New"/>
                <a:sym typeface="Courier New"/>
              </a:rPr>
              <a:t>=</a:t>
            </a:r>
            <a:r>
              <a:rPr lang="es-419" sz="1350">
                <a:solidFill>
                  <a:srgbClr val="008800"/>
                </a:solidFill>
                <a:highlight>
                  <a:srgbClr val="F6F6F6"/>
                </a:highlight>
                <a:latin typeface="Courier New"/>
                <a:ea typeface="Courier New"/>
                <a:cs typeface="Courier New"/>
                <a:sym typeface="Courier New"/>
              </a:rPr>
              <a:t>"root"</a:t>
            </a:r>
            <a:r>
              <a:rPr lang="es-419" sz="1350">
                <a:solidFill>
                  <a:srgbClr val="666600"/>
                </a:solidFill>
                <a:highlight>
                  <a:srgbClr val="F6F6F6"/>
                </a:highlight>
                <a:latin typeface="Courier New"/>
                <a:ea typeface="Courier New"/>
                <a:cs typeface="Courier New"/>
                <a:sym typeface="Courier New"/>
              </a:rPr>
              <a:t>;</a:t>
            </a:r>
            <a:endParaRPr sz="1350">
              <a:solidFill>
                <a:srgbClr val="666600"/>
              </a:solidFill>
              <a:highlight>
                <a:srgbClr val="F6F6F6"/>
              </a:highlight>
              <a:latin typeface="Courier New"/>
              <a:ea typeface="Courier New"/>
              <a:cs typeface="Courier New"/>
              <a:sym typeface="Courier New"/>
            </a:endParaRPr>
          </a:p>
          <a:p>
            <a:pPr indent="0" lvl="0" marL="0" rtl="0" algn="l">
              <a:spcBef>
                <a:spcPts val="2600"/>
              </a:spcBef>
              <a:spcAft>
                <a:spcPts val="0"/>
              </a:spcAft>
              <a:buNone/>
            </a:pPr>
            <a:r>
              <a:rPr lang="es-419" sz="1350">
                <a:solidFill>
                  <a:srgbClr val="000000"/>
                </a:solidFill>
                <a:highlight>
                  <a:srgbClr val="FFFFFF"/>
                </a:highlight>
                <a:latin typeface="Arial"/>
                <a:ea typeface="Arial"/>
                <a:cs typeface="Arial"/>
                <a:sym typeface="Arial"/>
              </a:rPr>
              <a:t>En este momento tenemos todo para poder acceder desde fuera del contenedor a nuestra base de datos MySQL, lo único que debemos hacer es reiniciar el servicio. Siéntete libre de cerrar la ventana o simplemente escribir </a:t>
            </a:r>
            <a:r>
              <a:rPr b="1" lang="es-419" sz="1350">
                <a:solidFill>
                  <a:srgbClr val="000000"/>
                </a:solidFill>
                <a:highlight>
                  <a:srgbClr val="FFFFFF"/>
                </a:highlight>
                <a:latin typeface="Arial"/>
                <a:ea typeface="Arial"/>
                <a:cs typeface="Arial"/>
                <a:sym typeface="Arial"/>
              </a:rPr>
              <a:t>exit</a:t>
            </a:r>
            <a:r>
              <a:rPr lang="es-419" sz="1350">
                <a:solidFill>
                  <a:srgbClr val="000000"/>
                </a:solidFill>
                <a:highlight>
                  <a:srgbClr val="FFFFFF"/>
                </a:highlight>
                <a:latin typeface="Arial"/>
                <a:ea typeface="Arial"/>
                <a:cs typeface="Arial"/>
                <a:sym typeface="Arial"/>
              </a:rPr>
              <a:t>.</a:t>
            </a:r>
            <a:endParaRPr sz="1350">
              <a:solidFill>
                <a:srgbClr val="000000"/>
              </a:solidFill>
              <a:highlight>
                <a:srgbClr val="FFFFFF"/>
              </a:highlight>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