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9" r:id="rId14"/>
    <p:sldId id="299" r:id="rId15"/>
    <p:sldId id="270" r:id="rId16"/>
    <p:sldId id="271" r:id="rId17"/>
    <p:sldId id="272" r:id="rId18"/>
    <p:sldId id="274" r:id="rId19"/>
    <p:sldId id="275" r:id="rId20"/>
    <p:sldId id="277"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98" r:id="rId34"/>
    <p:sldId id="289" r:id="rId35"/>
    <p:sldId id="290" r:id="rId36"/>
    <p:sldId id="291" r:id="rId37"/>
    <p:sldId id="293" r:id="rId38"/>
    <p:sldId id="294" r:id="rId39"/>
    <p:sldId id="295" r:id="rId40"/>
    <p:sldId id="296" r:id="rId41"/>
    <p:sldId id="297"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501F-6A9C-017F-099E-E83F6A5E0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70CF13-8536-A17B-927B-778C96574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6110F1-9BA1-57DC-293E-BBB4E29CFA1E}"/>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5" name="Footer Placeholder 4">
            <a:extLst>
              <a:ext uri="{FF2B5EF4-FFF2-40B4-BE49-F238E27FC236}">
                <a16:creationId xmlns:a16="http://schemas.microsoft.com/office/drawing/2014/main" id="{36743534-A028-6161-6C58-428115DCF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59614-9401-9021-FDBB-701F3FDAE558}"/>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4123135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9742-3A11-C8DC-812C-6629D8A572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BFC369-678C-3010-2138-4A4CE82EED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5D9D9-0455-62AC-3D7A-6A301B5EC813}"/>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5" name="Footer Placeholder 4">
            <a:extLst>
              <a:ext uri="{FF2B5EF4-FFF2-40B4-BE49-F238E27FC236}">
                <a16:creationId xmlns:a16="http://schemas.microsoft.com/office/drawing/2014/main" id="{CFF86E30-3708-53A4-4F22-DEDBC90BC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DF182-806E-461E-D699-022A02639F1A}"/>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67097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4CCC8-5420-B0ED-A0B9-32107DAB9A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1622E-CD24-7FFC-42D4-E5BDCB50D7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D7F5C-44DA-C4B2-DA15-A4E80385B220}"/>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5" name="Footer Placeholder 4">
            <a:extLst>
              <a:ext uri="{FF2B5EF4-FFF2-40B4-BE49-F238E27FC236}">
                <a16:creationId xmlns:a16="http://schemas.microsoft.com/office/drawing/2014/main" id="{6BD9C509-1682-EC01-74C5-F86E2BD09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1F489-8388-A3ED-2065-B1BAAA77CD6C}"/>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428780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E076-BAEE-6CCA-A169-6215D875A2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6DF1B5-B856-E150-B05A-3B127F48CB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A4909-DEA2-E4AC-C712-097F3C89F242}"/>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5" name="Footer Placeholder 4">
            <a:extLst>
              <a:ext uri="{FF2B5EF4-FFF2-40B4-BE49-F238E27FC236}">
                <a16:creationId xmlns:a16="http://schemas.microsoft.com/office/drawing/2014/main" id="{B68D62CB-31CB-B374-B9A2-5A119E21A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A1C35-F50B-75A8-78EC-A294DD6A1D18}"/>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1685355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08A9-CF2B-39FE-F466-9802AF9C42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64998E-10AD-BC82-7A1B-6FEF64B5FD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95B321-5378-CE37-2BFB-9EC850B018C8}"/>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5" name="Footer Placeholder 4">
            <a:extLst>
              <a:ext uri="{FF2B5EF4-FFF2-40B4-BE49-F238E27FC236}">
                <a16:creationId xmlns:a16="http://schemas.microsoft.com/office/drawing/2014/main" id="{D1272AAA-93A0-A0C2-71B6-02533ECB4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797FD-86FE-D5C9-5DF0-1F49372DDB50}"/>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1978324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0418-648E-8FA6-6D9A-BF4977D57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0B8905-741C-F489-52CB-1A53D90EF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8BC7B-0F50-A412-FAEC-FCAEFDD7B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7ACCF1-A208-C053-6EA8-B030E7796376}"/>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6" name="Footer Placeholder 5">
            <a:extLst>
              <a:ext uri="{FF2B5EF4-FFF2-40B4-BE49-F238E27FC236}">
                <a16:creationId xmlns:a16="http://schemas.microsoft.com/office/drawing/2014/main" id="{BEA95D80-14C0-E946-C16A-2B44ECF67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85B721-5A72-3169-A9F6-25B6DDD03086}"/>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789339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2F3A-4D87-9A36-4482-1A09C82C71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DF82E0-3644-C013-7395-FBCB6AC3E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EBA0F-4C70-56B4-7485-51180762F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9BEA0D-E6D5-D357-2F06-8CDB3302E1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0DDE4-FC23-1B57-D817-91136BC917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3F3954-0A33-C602-C1AF-4A9BECEE6328}"/>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8" name="Footer Placeholder 7">
            <a:extLst>
              <a:ext uri="{FF2B5EF4-FFF2-40B4-BE49-F238E27FC236}">
                <a16:creationId xmlns:a16="http://schemas.microsoft.com/office/drawing/2014/main" id="{34632BB9-FDCE-8C35-23A1-E675327B8E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8D2F7-A543-BA02-FDC6-64B9A9EDECAC}"/>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90178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593E-BEF2-EA74-3968-F9749C3F6A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6AB0B-4279-6110-CEB5-0E0D5A504DFC}"/>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4" name="Footer Placeholder 3">
            <a:extLst>
              <a:ext uri="{FF2B5EF4-FFF2-40B4-BE49-F238E27FC236}">
                <a16:creationId xmlns:a16="http://schemas.microsoft.com/office/drawing/2014/main" id="{9795C977-6CBC-3812-3C23-F341406588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F163E7-7F10-633E-E258-FDA15CF64436}"/>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352905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51C59-1626-C88D-EC95-8DC4C9DCED73}"/>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3" name="Footer Placeholder 2">
            <a:extLst>
              <a:ext uri="{FF2B5EF4-FFF2-40B4-BE49-F238E27FC236}">
                <a16:creationId xmlns:a16="http://schemas.microsoft.com/office/drawing/2014/main" id="{1E25EFE3-ED86-F87E-D264-38384A3F05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7BDFC3-5858-0146-EA48-A916F63B61A9}"/>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130181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7DF3-D0E5-0DB9-A80E-A89C08FD8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44F4DD-E3D6-F58C-97C8-8243C2893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7A74F0-76B5-6487-2444-0645B7CDE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7DD3C-341A-B8F5-85D4-CFE62EA7E572}"/>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6" name="Footer Placeholder 5">
            <a:extLst>
              <a:ext uri="{FF2B5EF4-FFF2-40B4-BE49-F238E27FC236}">
                <a16:creationId xmlns:a16="http://schemas.microsoft.com/office/drawing/2014/main" id="{B92A9794-4F59-3579-7B17-11C98B11B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26B10-A933-3A9D-DCD8-49F93650CC07}"/>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18908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0AA4-A07B-390B-0350-89E7C7814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BC80B1-10D4-E9D4-C481-95D4E9B95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F46ADA-750C-47DF-F17E-C3E60744A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C9854-0429-A242-933B-DD589B3B1F68}"/>
              </a:ext>
            </a:extLst>
          </p:cNvPr>
          <p:cNvSpPr>
            <a:spLocks noGrp="1"/>
          </p:cNvSpPr>
          <p:nvPr>
            <p:ph type="dt" sz="half" idx="10"/>
          </p:nvPr>
        </p:nvSpPr>
        <p:spPr/>
        <p:txBody>
          <a:bodyPr/>
          <a:lstStyle/>
          <a:p>
            <a:fld id="{E123B1FB-B2D7-4463-8D63-0C70977FDC41}" type="datetimeFigureOut">
              <a:rPr lang="en-US" smtClean="0"/>
              <a:t>12/12/2022</a:t>
            </a:fld>
            <a:endParaRPr lang="en-US"/>
          </a:p>
        </p:txBody>
      </p:sp>
      <p:sp>
        <p:nvSpPr>
          <p:cNvPr id="6" name="Footer Placeholder 5">
            <a:extLst>
              <a:ext uri="{FF2B5EF4-FFF2-40B4-BE49-F238E27FC236}">
                <a16:creationId xmlns:a16="http://schemas.microsoft.com/office/drawing/2014/main" id="{6094E34C-CA2F-902D-C942-64AA2A221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B7102-BF57-43A9-14B9-20066D11805F}"/>
              </a:ext>
            </a:extLst>
          </p:cNvPr>
          <p:cNvSpPr>
            <a:spLocks noGrp="1"/>
          </p:cNvSpPr>
          <p:nvPr>
            <p:ph type="sldNum" sz="quarter" idx="12"/>
          </p:nvPr>
        </p:nvSpPr>
        <p:spPr/>
        <p:txBody>
          <a:bodyPr/>
          <a:lstStyle/>
          <a:p>
            <a:fld id="{2DFA5C45-0692-4305-A2A0-EAECAB7C1073}" type="slidenum">
              <a:rPr lang="en-US" smtClean="0"/>
              <a:t>‹#›</a:t>
            </a:fld>
            <a:endParaRPr lang="en-US"/>
          </a:p>
        </p:txBody>
      </p:sp>
    </p:spTree>
    <p:extLst>
      <p:ext uri="{BB962C8B-B14F-4D97-AF65-F5344CB8AC3E}">
        <p14:creationId xmlns:p14="http://schemas.microsoft.com/office/powerpoint/2010/main" val="113966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30522D-705F-357D-D05A-5197DD85F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DA95B8-38CF-5D5A-B5CD-0922FC117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B5149-CB78-4065-2796-4B89848C1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3B1FB-B2D7-4463-8D63-0C70977FDC41}" type="datetimeFigureOut">
              <a:rPr lang="en-US" smtClean="0"/>
              <a:t>12/12/2022</a:t>
            </a:fld>
            <a:endParaRPr lang="en-US"/>
          </a:p>
        </p:txBody>
      </p:sp>
      <p:sp>
        <p:nvSpPr>
          <p:cNvPr id="5" name="Footer Placeholder 4">
            <a:extLst>
              <a:ext uri="{FF2B5EF4-FFF2-40B4-BE49-F238E27FC236}">
                <a16:creationId xmlns:a16="http://schemas.microsoft.com/office/drawing/2014/main" id="{A37428B8-722F-5015-B933-30AEE16B1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EF2932-7D00-6169-8306-CFCABD58D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A5C45-0692-4305-A2A0-EAECAB7C1073}" type="slidenum">
              <a:rPr lang="en-US" smtClean="0"/>
              <a:t>‹#›</a:t>
            </a:fld>
            <a:endParaRPr lang="en-US"/>
          </a:p>
        </p:txBody>
      </p:sp>
    </p:spTree>
    <p:extLst>
      <p:ext uri="{BB962C8B-B14F-4D97-AF65-F5344CB8AC3E}">
        <p14:creationId xmlns:p14="http://schemas.microsoft.com/office/powerpoint/2010/main" val="550783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6FCB-4DB3-F1D2-04FE-9D85C87C9FFE}"/>
              </a:ext>
            </a:extLst>
          </p:cNvPr>
          <p:cNvSpPr>
            <a:spLocks noGrp="1"/>
          </p:cNvSpPr>
          <p:nvPr>
            <p:ph type="ctrTitle"/>
          </p:nvPr>
        </p:nvSpPr>
        <p:spPr>
          <a:xfrm>
            <a:off x="6096000" y="4809459"/>
            <a:ext cx="5691674" cy="1074673"/>
          </a:xfrm>
        </p:spPr>
        <p:txBody>
          <a:bodyPr>
            <a:normAutofit/>
          </a:bodyPr>
          <a:lstStyle/>
          <a:p>
            <a:pPr algn="r"/>
            <a:r>
              <a:rPr lang="en-US" sz="5400" dirty="0">
                <a:latin typeface="Bahnschrift Condensed" panose="020B0502040204020203" pitchFamily="34" charset="0"/>
                <a:cs typeface="Segoe UI" panose="020B0502040204020203" pitchFamily="34" charset="0"/>
              </a:rPr>
              <a:t>EMG DECOMPOSITION</a:t>
            </a:r>
          </a:p>
        </p:txBody>
      </p:sp>
      <p:sp>
        <p:nvSpPr>
          <p:cNvPr id="3" name="Subtitle 2">
            <a:extLst>
              <a:ext uri="{FF2B5EF4-FFF2-40B4-BE49-F238E27FC236}">
                <a16:creationId xmlns:a16="http://schemas.microsoft.com/office/drawing/2014/main" id="{BEF9C621-DF33-F147-39DA-2A9DC3C0B2D4}"/>
              </a:ext>
            </a:extLst>
          </p:cNvPr>
          <p:cNvSpPr>
            <a:spLocks noGrp="1"/>
          </p:cNvSpPr>
          <p:nvPr>
            <p:ph type="subTitle" idx="1"/>
          </p:nvPr>
        </p:nvSpPr>
        <p:spPr>
          <a:xfrm>
            <a:off x="6096000" y="5884132"/>
            <a:ext cx="5691674" cy="745268"/>
          </a:xfrm>
        </p:spPr>
        <p:txBody>
          <a:bodyPr/>
          <a:lstStyle/>
          <a:p>
            <a:pPr algn="r"/>
            <a:r>
              <a:rPr lang="en-US" dirty="0">
                <a:latin typeface="Bahnschrift Condensed" panose="020B0502040204020203" pitchFamily="34" charset="0"/>
              </a:rPr>
              <a:t>Mateo Umaguing</a:t>
            </a:r>
          </a:p>
        </p:txBody>
      </p:sp>
      <p:pic>
        <p:nvPicPr>
          <p:cNvPr id="8" name="Picture 7" descr="A picture containing chime, antenna, measuring stick, tool&#10;&#10;Description automatically generated">
            <a:extLst>
              <a:ext uri="{FF2B5EF4-FFF2-40B4-BE49-F238E27FC236}">
                <a16:creationId xmlns:a16="http://schemas.microsoft.com/office/drawing/2014/main" id="{9DACD2C0-D3C8-E076-B16F-B99152371D9C}"/>
              </a:ext>
            </a:extLst>
          </p:cNvPr>
          <p:cNvPicPr>
            <a:picLocks noChangeAspect="1"/>
          </p:cNvPicPr>
          <p:nvPr/>
        </p:nvPicPr>
        <p:blipFill rotWithShape="1">
          <a:blip r:embed="rId2">
            <a:extLst>
              <a:ext uri="{28A0092B-C50C-407E-A947-70E740481C1C}">
                <a14:useLocalDpi xmlns:a14="http://schemas.microsoft.com/office/drawing/2010/main" val="0"/>
              </a:ext>
            </a:extLst>
          </a:blip>
          <a:srcRect l="6107" t="24738" r="6785" b="24434"/>
          <a:stretch/>
        </p:blipFill>
        <p:spPr>
          <a:xfrm>
            <a:off x="1040326" y="2054088"/>
            <a:ext cx="4869062" cy="2010103"/>
          </a:xfrm>
          <a:prstGeom prst="rect">
            <a:avLst/>
          </a:prstGeom>
        </p:spPr>
      </p:pic>
      <p:pic>
        <p:nvPicPr>
          <p:cNvPr id="9" name="Picture 8" descr="A picture containing chime, antenna, measuring stick, tool&#10;&#10;Description automatically generated">
            <a:extLst>
              <a:ext uri="{FF2B5EF4-FFF2-40B4-BE49-F238E27FC236}">
                <a16:creationId xmlns:a16="http://schemas.microsoft.com/office/drawing/2014/main" id="{113E6FE5-7DD6-1C7B-8952-5D047F3A247A}"/>
              </a:ext>
            </a:extLst>
          </p:cNvPr>
          <p:cNvPicPr>
            <a:picLocks noChangeAspect="1"/>
          </p:cNvPicPr>
          <p:nvPr/>
        </p:nvPicPr>
        <p:blipFill rotWithShape="1">
          <a:blip r:embed="rId2">
            <a:extLst>
              <a:ext uri="{28A0092B-C50C-407E-A947-70E740481C1C}">
                <a14:useLocalDpi xmlns:a14="http://schemas.microsoft.com/office/drawing/2010/main" val="0"/>
              </a:ext>
            </a:extLst>
          </a:blip>
          <a:srcRect l="6107" t="24738" r="6785" b="24434"/>
          <a:stretch/>
        </p:blipFill>
        <p:spPr>
          <a:xfrm flipH="1" flipV="1">
            <a:off x="5909388" y="2054088"/>
            <a:ext cx="4869062" cy="2010103"/>
          </a:xfrm>
          <a:prstGeom prst="rect">
            <a:avLst/>
          </a:prstGeom>
        </p:spPr>
      </p:pic>
    </p:spTree>
    <p:extLst>
      <p:ext uri="{BB962C8B-B14F-4D97-AF65-F5344CB8AC3E}">
        <p14:creationId xmlns:p14="http://schemas.microsoft.com/office/powerpoint/2010/main" val="218386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CLUSTER SPIKES WITH K-MEANS CLUSTERING</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1384995"/>
          </a:xfrm>
          <a:prstGeom prst="rect">
            <a:avLst/>
          </a:prstGeom>
          <a:noFill/>
        </p:spPr>
        <p:txBody>
          <a:bodyPr wrap="square" rtlCol="0">
            <a:spAutoFit/>
          </a:bodyPr>
          <a:lstStyle/>
          <a:p>
            <a:r>
              <a:rPr lang="en-US" sz="2800" dirty="0">
                <a:latin typeface="Bahnschrift Condensed" panose="020B0502040204020203" pitchFamily="34" charset="0"/>
              </a:rPr>
              <a:t>Next, we will cluster the spikes. The number of clusters will be the number of MUs, therefore we will choose </a:t>
            </a:r>
            <a:r>
              <a:rPr lang="en-US" sz="2800" i="1" dirty="0">
                <a:latin typeface="Bahnschrift Condensed" panose="020B0502040204020203" pitchFamily="34" charset="0"/>
              </a:rPr>
              <a:t>k</a:t>
            </a:r>
            <a:r>
              <a:rPr lang="en-US" sz="2800" dirty="0">
                <a:latin typeface="Bahnschrift Condensed" panose="020B0502040204020203" pitchFamily="34" charset="0"/>
              </a:rPr>
              <a:t> by observing the cost for different values of </a:t>
            </a:r>
            <a:r>
              <a:rPr lang="en-US" sz="2800" i="1" dirty="0">
                <a:latin typeface="Bahnschrift Condensed" panose="020B0502040204020203" pitchFamily="34" charset="0"/>
              </a:rPr>
              <a:t>k</a:t>
            </a:r>
            <a:r>
              <a:rPr lang="en-US" sz="2800" dirty="0">
                <a:latin typeface="Bahnschrift Condensed" panose="020B0502040204020203" pitchFamily="34" charset="0"/>
              </a:rPr>
              <a:t>. The best values are where an ‘elbow’ appears.</a:t>
            </a:r>
          </a:p>
        </p:txBody>
      </p:sp>
      <p:pic>
        <p:nvPicPr>
          <p:cNvPr id="6" name="Picture 5" descr="Chart, line chart, histogram&#10;&#10;Description automatically generated">
            <a:extLst>
              <a:ext uri="{FF2B5EF4-FFF2-40B4-BE49-F238E27FC236}">
                <a16:creationId xmlns:a16="http://schemas.microsoft.com/office/drawing/2014/main" id="{8A5614FD-C8F3-FEA9-1280-29AC4C2D3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027" y="3212467"/>
            <a:ext cx="3647945" cy="3510849"/>
          </a:xfrm>
          <a:prstGeom prst="rect">
            <a:avLst/>
          </a:prstGeom>
        </p:spPr>
      </p:pic>
    </p:spTree>
    <p:extLst>
      <p:ext uri="{BB962C8B-B14F-4D97-AF65-F5344CB8AC3E}">
        <p14:creationId xmlns:p14="http://schemas.microsoft.com/office/powerpoint/2010/main" val="79202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CLUSTER SPIKES WITH K-MEANS CLUSTERING</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An elbow formed at </a:t>
            </a:r>
            <a:r>
              <a:rPr lang="en-US" sz="2800" i="1" dirty="0">
                <a:latin typeface="Bahnschrift Condensed" panose="020B0502040204020203" pitchFamily="34" charset="0"/>
              </a:rPr>
              <a:t>k</a:t>
            </a:r>
            <a:r>
              <a:rPr lang="en-US" sz="2800" dirty="0">
                <a:latin typeface="Bahnschrift Condensed" panose="020B0502040204020203" pitchFamily="34" charset="0"/>
              </a:rPr>
              <a:t> = 4, therefore we shall use 4-means clustering.</a:t>
            </a:r>
          </a:p>
        </p:txBody>
      </p:sp>
      <p:pic>
        <p:nvPicPr>
          <p:cNvPr id="5" name="Picture 4" descr="Chart, scatter chart&#10;&#10;Description automatically generated">
            <a:extLst>
              <a:ext uri="{FF2B5EF4-FFF2-40B4-BE49-F238E27FC236}">
                <a16:creationId xmlns:a16="http://schemas.microsoft.com/office/drawing/2014/main" id="{2089874D-7E3A-3A2E-4356-9FBD014FF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819" y="2174033"/>
            <a:ext cx="4692361" cy="4683967"/>
          </a:xfrm>
          <a:prstGeom prst="rect">
            <a:avLst/>
          </a:prstGeom>
        </p:spPr>
      </p:pic>
    </p:spTree>
    <p:extLst>
      <p:ext uri="{BB962C8B-B14F-4D97-AF65-F5344CB8AC3E}">
        <p14:creationId xmlns:p14="http://schemas.microsoft.com/office/powerpoint/2010/main" val="149792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CLASSIFY SPIKES</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We will look at the average spike for each cluster and plot every spike within the cluster.</a:t>
            </a:r>
          </a:p>
        </p:txBody>
      </p:sp>
      <p:pic>
        <p:nvPicPr>
          <p:cNvPr id="6" name="Picture 5" descr="A picture containing background pattern&#10;&#10;Description automatically generated">
            <a:extLst>
              <a:ext uri="{FF2B5EF4-FFF2-40B4-BE49-F238E27FC236}">
                <a16:creationId xmlns:a16="http://schemas.microsoft.com/office/drawing/2014/main" id="{C8BD86E9-653F-5AC2-5A6E-E10460FDCA60}"/>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588510" y="3063875"/>
            <a:ext cx="7014979" cy="3429000"/>
          </a:xfrm>
          <a:prstGeom prst="rect">
            <a:avLst/>
          </a:prstGeom>
        </p:spPr>
      </p:pic>
    </p:spTree>
    <p:extLst>
      <p:ext uri="{BB962C8B-B14F-4D97-AF65-F5344CB8AC3E}">
        <p14:creationId xmlns:p14="http://schemas.microsoft.com/office/powerpoint/2010/main" val="169159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CLASSIFY SPIKES</a:t>
            </a:r>
          </a:p>
        </p:txBody>
      </p:sp>
      <p:pic>
        <p:nvPicPr>
          <p:cNvPr id="6" name="Picture 5" descr="A picture containing background pattern&#10;&#10;Description automatically generated">
            <a:extLst>
              <a:ext uri="{FF2B5EF4-FFF2-40B4-BE49-F238E27FC236}">
                <a16:creationId xmlns:a16="http://schemas.microsoft.com/office/drawing/2014/main" id="{C8BD86E9-653F-5AC2-5A6E-E10460FDCA60}"/>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2588510" y="3063875"/>
            <a:ext cx="7014979" cy="3429000"/>
          </a:xfrm>
          <a:prstGeom prst="rect">
            <a:avLst/>
          </a:prstGeom>
        </p:spPr>
      </p:pic>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We will look at the average spike for each cluster and plot every spike within the cluster.</a:t>
            </a:r>
          </a:p>
        </p:txBody>
      </p:sp>
    </p:spTree>
    <p:extLst>
      <p:ext uri="{BB962C8B-B14F-4D97-AF65-F5344CB8AC3E}">
        <p14:creationId xmlns:p14="http://schemas.microsoft.com/office/powerpoint/2010/main" val="399593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Here is the firing rate of each MU:</a:t>
            </a:r>
          </a:p>
        </p:txBody>
      </p:sp>
      <p:pic>
        <p:nvPicPr>
          <p:cNvPr id="6" name="Picture 5">
            <a:extLst>
              <a:ext uri="{FF2B5EF4-FFF2-40B4-BE49-F238E27FC236}">
                <a16:creationId xmlns:a16="http://schemas.microsoft.com/office/drawing/2014/main" id="{36C55C3A-5D4D-98A6-BC4B-1F1D663C1410}"/>
              </a:ext>
            </a:extLst>
          </p:cNvPr>
          <p:cNvPicPr>
            <a:picLocks noChangeAspect="1"/>
          </p:cNvPicPr>
          <p:nvPr/>
        </p:nvPicPr>
        <p:blipFill>
          <a:blip r:embed="rId2"/>
          <a:stretch>
            <a:fillRect/>
          </a:stretch>
        </p:blipFill>
        <p:spPr>
          <a:xfrm>
            <a:off x="1721063" y="2876315"/>
            <a:ext cx="8749874" cy="1105370"/>
          </a:xfrm>
          <a:prstGeom prst="rect">
            <a:avLst/>
          </a:prstGeom>
        </p:spPr>
      </p:pic>
    </p:spTree>
    <p:extLst>
      <p:ext uri="{BB962C8B-B14F-4D97-AF65-F5344CB8AC3E}">
        <p14:creationId xmlns:p14="http://schemas.microsoft.com/office/powerpoint/2010/main" val="414973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For each MUAP average, we can observe the spike height and minima and maxima for first and second derivatives.</a:t>
            </a:r>
          </a:p>
        </p:txBody>
      </p:sp>
      <p:pic>
        <p:nvPicPr>
          <p:cNvPr id="5" name="Picture 4">
            <a:extLst>
              <a:ext uri="{FF2B5EF4-FFF2-40B4-BE49-F238E27FC236}">
                <a16:creationId xmlns:a16="http://schemas.microsoft.com/office/drawing/2014/main" id="{B2D8AD88-F5AE-CB35-6AA5-EE40D9793EFF}"/>
              </a:ext>
            </a:extLst>
          </p:cNvPr>
          <p:cNvPicPr>
            <a:picLocks noChangeAspect="1"/>
          </p:cNvPicPr>
          <p:nvPr/>
        </p:nvPicPr>
        <p:blipFill>
          <a:blip r:embed="rId2"/>
          <a:stretch>
            <a:fillRect/>
          </a:stretch>
        </p:blipFill>
        <p:spPr>
          <a:xfrm>
            <a:off x="2953819" y="2781579"/>
            <a:ext cx="6284361" cy="3613508"/>
          </a:xfrm>
          <a:prstGeom prst="rect">
            <a:avLst/>
          </a:prstGeom>
        </p:spPr>
      </p:pic>
    </p:spTree>
    <p:extLst>
      <p:ext uri="{BB962C8B-B14F-4D97-AF65-F5344CB8AC3E}">
        <p14:creationId xmlns:p14="http://schemas.microsoft.com/office/powerpoint/2010/main" val="1943233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For each MUAP average, we can observe the spike height and minima and maxima for first and second derivatives.</a:t>
            </a:r>
          </a:p>
        </p:txBody>
      </p:sp>
      <p:pic>
        <p:nvPicPr>
          <p:cNvPr id="5" name="Picture 4">
            <a:extLst>
              <a:ext uri="{FF2B5EF4-FFF2-40B4-BE49-F238E27FC236}">
                <a16:creationId xmlns:a16="http://schemas.microsoft.com/office/drawing/2014/main" id="{B2D8AD88-F5AE-CB35-6AA5-EE40D9793EFF}"/>
              </a:ext>
            </a:extLst>
          </p:cNvPr>
          <p:cNvPicPr>
            <a:picLocks noChangeAspect="1"/>
          </p:cNvPicPr>
          <p:nvPr/>
        </p:nvPicPr>
        <p:blipFill>
          <a:blip r:embed="rId2"/>
          <a:stretch>
            <a:fillRect/>
          </a:stretch>
        </p:blipFill>
        <p:spPr>
          <a:xfrm>
            <a:off x="2953819" y="2781579"/>
            <a:ext cx="6284361" cy="3613508"/>
          </a:xfrm>
          <a:prstGeom prst="rect">
            <a:avLst/>
          </a:prstGeom>
        </p:spPr>
      </p:pic>
      <p:pic>
        <p:nvPicPr>
          <p:cNvPr id="6" name="Picture 5">
            <a:extLst>
              <a:ext uri="{FF2B5EF4-FFF2-40B4-BE49-F238E27FC236}">
                <a16:creationId xmlns:a16="http://schemas.microsoft.com/office/drawing/2014/main" id="{31E7476C-2668-4320-11AA-63D4E852579C}"/>
              </a:ext>
            </a:extLst>
          </p:cNvPr>
          <p:cNvPicPr>
            <a:picLocks noChangeAspect="1"/>
          </p:cNvPicPr>
          <p:nvPr/>
        </p:nvPicPr>
        <p:blipFill>
          <a:blip r:embed="rId3"/>
          <a:stretch>
            <a:fillRect/>
          </a:stretch>
        </p:blipFill>
        <p:spPr>
          <a:xfrm>
            <a:off x="2953817" y="2824659"/>
            <a:ext cx="6284364" cy="3648304"/>
          </a:xfrm>
          <a:prstGeom prst="rect">
            <a:avLst/>
          </a:prstGeom>
        </p:spPr>
      </p:pic>
    </p:spTree>
    <p:extLst>
      <p:ext uri="{BB962C8B-B14F-4D97-AF65-F5344CB8AC3E}">
        <p14:creationId xmlns:p14="http://schemas.microsoft.com/office/powerpoint/2010/main" val="295654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We can also observe where each MU fires throughout the entire EMG signal.</a:t>
            </a:r>
          </a:p>
        </p:txBody>
      </p:sp>
      <p:pic>
        <p:nvPicPr>
          <p:cNvPr id="7" name="Picture 6" descr="A picture containing sky, line&#10;&#10;Description automatically generated">
            <a:extLst>
              <a:ext uri="{FF2B5EF4-FFF2-40B4-BE49-F238E27FC236}">
                <a16:creationId xmlns:a16="http://schemas.microsoft.com/office/drawing/2014/main" id="{1AA5DFED-2D97-5C4C-6CEB-3C60F9618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125" y="2487476"/>
            <a:ext cx="8203750" cy="4096136"/>
          </a:xfrm>
          <a:prstGeom prst="rect">
            <a:avLst/>
          </a:prstGeom>
        </p:spPr>
      </p:pic>
    </p:spTree>
    <p:extLst>
      <p:ext uri="{BB962C8B-B14F-4D97-AF65-F5344CB8AC3E}">
        <p14:creationId xmlns:p14="http://schemas.microsoft.com/office/powerpoint/2010/main" val="12457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Here are the spike histograms – the counts of spikes within non-overlapping 200ms intervals across the EMG signal.</a:t>
            </a:r>
          </a:p>
        </p:txBody>
      </p:sp>
      <p:pic>
        <p:nvPicPr>
          <p:cNvPr id="8" name="Picture 7" descr="Text&#10;&#10;Description automatically generated">
            <a:extLst>
              <a:ext uri="{FF2B5EF4-FFF2-40B4-BE49-F238E27FC236}">
                <a16:creationId xmlns:a16="http://schemas.microsoft.com/office/drawing/2014/main" id="{F68EB711-3105-AF07-7453-BF78DA4420FC}"/>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566005" y="2918363"/>
            <a:ext cx="7059989" cy="3429000"/>
          </a:xfrm>
          <a:prstGeom prst="rect">
            <a:avLst/>
          </a:prstGeom>
        </p:spPr>
      </p:pic>
    </p:spTree>
    <p:extLst>
      <p:ext uri="{BB962C8B-B14F-4D97-AF65-F5344CB8AC3E}">
        <p14:creationId xmlns:p14="http://schemas.microsoft.com/office/powerpoint/2010/main" val="182103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Here are the spike histograms – the counts of spikes within non-overlapping 200ms intervals across the EMG signal.</a:t>
            </a:r>
          </a:p>
        </p:txBody>
      </p:sp>
      <p:pic>
        <p:nvPicPr>
          <p:cNvPr id="8" name="Picture 7" descr="Text&#10;&#10;Description automatically generated">
            <a:extLst>
              <a:ext uri="{FF2B5EF4-FFF2-40B4-BE49-F238E27FC236}">
                <a16:creationId xmlns:a16="http://schemas.microsoft.com/office/drawing/2014/main" id="{F68EB711-3105-AF07-7453-BF78DA4420FC}"/>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2566005" y="2918363"/>
            <a:ext cx="7059989" cy="3429000"/>
          </a:xfrm>
          <a:prstGeom prst="rect">
            <a:avLst/>
          </a:prstGeom>
        </p:spPr>
      </p:pic>
    </p:spTree>
    <p:extLst>
      <p:ext uri="{BB962C8B-B14F-4D97-AF65-F5344CB8AC3E}">
        <p14:creationId xmlns:p14="http://schemas.microsoft.com/office/powerpoint/2010/main" val="155716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INTRODUCTION</a:t>
            </a:r>
          </a:p>
        </p:txBody>
      </p:sp>
      <p:sp>
        <p:nvSpPr>
          <p:cNvPr id="6" name="TextBox 5">
            <a:extLst>
              <a:ext uri="{FF2B5EF4-FFF2-40B4-BE49-F238E27FC236}">
                <a16:creationId xmlns:a16="http://schemas.microsoft.com/office/drawing/2014/main" id="{EED2C710-A9CB-B644-E8C9-1279336CDF36}"/>
              </a:ext>
            </a:extLst>
          </p:cNvPr>
          <p:cNvSpPr txBox="1"/>
          <p:nvPr/>
        </p:nvSpPr>
        <p:spPr>
          <a:xfrm>
            <a:off x="838199" y="1796361"/>
            <a:ext cx="10515601" cy="1815882"/>
          </a:xfrm>
          <a:prstGeom prst="rect">
            <a:avLst/>
          </a:prstGeom>
          <a:noFill/>
        </p:spPr>
        <p:txBody>
          <a:bodyPr wrap="square" rtlCol="0">
            <a:spAutoFit/>
          </a:bodyPr>
          <a:lstStyle/>
          <a:p>
            <a:pPr algn="just"/>
            <a:r>
              <a:rPr lang="en-US" sz="2800" dirty="0">
                <a:latin typeface="Bahnschrift Condensed" panose="020B0502040204020203" pitchFamily="34" charset="0"/>
              </a:rPr>
              <a:t>EMG decomposition is a signal processing method that decomposes an EMG signal into constituent motor unit action potentials (MUAPs) and classifies such MUAPs to individual motor units (MUs). We shall explore an analysis pipeline that aims to apply EMG decomposition to three separate EMG inputs.</a:t>
            </a:r>
          </a:p>
        </p:txBody>
      </p:sp>
    </p:spTree>
    <p:extLst>
      <p:ext uri="{BB962C8B-B14F-4D97-AF65-F5344CB8AC3E}">
        <p14:creationId xmlns:p14="http://schemas.microsoft.com/office/powerpoint/2010/main" val="4183047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Lastly, we can observe the </a:t>
            </a:r>
            <a:r>
              <a:rPr lang="en-US" sz="2800" dirty="0" err="1">
                <a:latin typeface="Bahnschrift Condensed" panose="020B0502040204020203" pitchFamily="34" charset="0"/>
              </a:rPr>
              <a:t>interspike</a:t>
            </a:r>
            <a:r>
              <a:rPr lang="en-US" sz="2800" dirty="0">
                <a:latin typeface="Bahnschrift Condensed" panose="020B0502040204020203" pitchFamily="34" charset="0"/>
              </a:rPr>
              <a:t> intervals (ISIs), or time in between spikes.</a:t>
            </a:r>
          </a:p>
        </p:txBody>
      </p:sp>
      <p:pic>
        <p:nvPicPr>
          <p:cNvPr id="5" name="Picture 4" descr="Icon&#10;&#10;Description automatically generated with medium confidence">
            <a:extLst>
              <a:ext uri="{FF2B5EF4-FFF2-40B4-BE49-F238E27FC236}">
                <a16:creationId xmlns:a16="http://schemas.microsoft.com/office/drawing/2014/main" id="{362D037D-5177-E366-278F-2DB92421DDED}"/>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537150" y="2487476"/>
            <a:ext cx="7117700" cy="3429000"/>
          </a:xfrm>
          <a:prstGeom prst="rect">
            <a:avLst/>
          </a:prstGeom>
        </p:spPr>
      </p:pic>
    </p:spTree>
    <p:extLst>
      <p:ext uri="{BB962C8B-B14F-4D97-AF65-F5344CB8AC3E}">
        <p14:creationId xmlns:p14="http://schemas.microsoft.com/office/powerpoint/2010/main" val="1771091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Lastly, we can observe the </a:t>
            </a:r>
            <a:r>
              <a:rPr lang="en-US" sz="2800" dirty="0" err="1">
                <a:latin typeface="Bahnschrift Condensed" panose="020B0502040204020203" pitchFamily="34" charset="0"/>
              </a:rPr>
              <a:t>interspike</a:t>
            </a:r>
            <a:r>
              <a:rPr lang="en-US" sz="2800" dirty="0">
                <a:latin typeface="Bahnschrift Condensed" panose="020B0502040204020203" pitchFamily="34" charset="0"/>
              </a:rPr>
              <a:t> intervals (ISIs), or time in between spikes.</a:t>
            </a:r>
          </a:p>
        </p:txBody>
      </p:sp>
      <p:pic>
        <p:nvPicPr>
          <p:cNvPr id="5" name="Picture 4" descr="Icon&#10;&#10;Description automatically generated with medium confidence">
            <a:extLst>
              <a:ext uri="{FF2B5EF4-FFF2-40B4-BE49-F238E27FC236}">
                <a16:creationId xmlns:a16="http://schemas.microsoft.com/office/drawing/2014/main" id="{362D037D-5177-E366-278F-2DB92421DDED}"/>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2537150" y="2487476"/>
            <a:ext cx="7117700" cy="3429000"/>
          </a:xfrm>
          <a:prstGeom prst="rect">
            <a:avLst/>
          </a:prstGeom>
        </p:spPr>
      </p:pic>
    </p:spTree>
    <p:extLst>
      <p:ext uri="{BB962C8B-B14F-4D97-AF65-F5344CB8AC3E}">
        <p14:creationId xmlns:p14="http://schemas.microsoft.com/office/powerpoint/2010/main" val="1591472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Lastly, we can observe the </a:t>
            </a:r>
            <a:r>
              <a:rPr lang="en-US" sz="2800" dirty="0" err="1">
                <a:latin typeface="Bahnschrift Condensed" panose="020B0502040204020203" pitchFamily="34" charset="0"/>
              </a:rPr>
              <a:t>interspike</a:t>
            </a:r>
            <a:r>
              <a:rPr lang="en-US" sz="2800" dirty="0">
                <a:latin typeface="Bahnschrift Condensed" panose="020B0502040204020203" pitchFamily="34" charset="0"/>
              </a:rPr>
              <a:t> intervals (ISIs), or time in between spikes.</a:t>
            </a:r>
          </a:p>
        </p:txBody>
      </p:sp>
      <p:pic>
        <p:nvPicPr>
          <p:cNvPr id="6" name="Picture 5">
            <a:extLst>
              <a:ext uri="{FF2B5EF4-FFF2-40B4-BE49-F238E27FC236}">
                <a16:creationId xmlns:a16="http://schemas.microsoft.com/office/drawing/2014/main" id="{7FD3127E-491F-6289-C07B-86FBBDF53075}"/>
              </a:ext>
            </a:extLst>
          </p:cNvPr>
          <p:cNvPicPr>
            <a:picLocks noChangeAspect="1"/>
          </p:cNvPicPr>
          <p:nvPr/>
        </p:nvPicPr>
        <p:blipFill>
          <a:blip r:embed="rId2"/>
          <a:stretch>
            <a:fillRect/>
          </a:stretch>
        </p:blipFill>
        <p:spPr>
          <a:xfrm>
            <a:off x="2247994" y="2626241"/>
            <a:ext cx="7696012" cy="1605518"/>
          </a:xfrm>
          <a:prstGeom prst="rect">
            <a:avLst/>
          </a:prstGeom>
        </p:spPr>
      </p:pic>
    </p:spTree>
    <p:extLst>
      <p:ext uri="{BB962C8B-B14F-4D97-AF65-F5344CB8AC3E}">
        <p14:creationId xmlns:p14="http://schemas.microsoft.com/office/powerpoint/2010/main" val="3628758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7314-5ECA-9254-CF67-0C828770313E}"/>
              </a:ext>
            </a:extLst>
          </p:cNvPr>
          <p:cNvSpPr>
            <a:spLocks noGrp="1"/>
          </p:cNvSpPr>
          <p:nvPr>
            <p:ph type="title"/>
          </p:nvPr>
        </p:nvSpPr>
        <p:spPr>
          <a:xfrm>
            <a:off x="838200" y="3017311"/>
            <a:ext cx="10515600" cy="823377"/>
          </a:xfrm>
        </p:spPr>
        <p:txBody>
          <a:bodyPr>
            <a:normAutofit fontScale="90000"/>
          </a:bodyPr>
          <a:lstStyle/>
          <a:p>
            <a:pPr algn="ctr"/>
            <a:r>
              <a:rPr lang="en-US" sz="5400" dirty="0">
                <a:latin typeface="Bahnschrift Condensed" panose="020B0502040204020203" pitchFamily="34" charset="0"/>
              </a:rPr>
              <a:t>EMG Example 2, Channel 4</a:t>
            </a:r>
          </a:p>
        </p:txBody>
      </p:sp>
    </p:spTree>
    <p:extLst>
      <p:ext uri="{BB962C8B-B14F-4D97-AF65-F5344CB8AC3E}">
        <p14:creationId xmlns:p14="http://schemas.microsoft.com/office/powerpoint/2010/main" val="4024904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INPUT FILE – SAMPLED AT 2000 HZ</a:t>
            </a:r>
          </a:p>
        </p:txBody>
      </p:sp>
      <p:pic>
        <p:nvPicPr>
          <p:cNvPr id="5" name="Picture 4" descr="A picture containing antenna&#10;&#10;Description automatically generated">
            <a:extLst>
              <a:ext uri="{FF2B5EF4-FFF2-40B4-BE49-F238E27FC236}">
                <a16:creationId xmlns:a16="http://schemas.microsoft.com/office/drawing/2014/main" id="{A21136B4-2F05-611C-348A-1D04E9C582C8}"/>
              </a:ext>
            </a:extLst>
          </p:cNvPr>
          <p:cNvPicPr>
            <a:picLocks noChangeAspect="1"/>
          </p:cNvPicPr>
          <p:nvPr/>
        </p:nvPicPr>
        <p:blipFill rotWithShape="1">
          <a:blip r:embed="rId2">
            <a:extLst>
              <a:ext uri="{28A0092B-C50C-407E-A947-70E740481C1C}">
                <a14:useLocalDpi xmlns:a14="http://schemas.microsoft.com/office/drawing/2010/main" val="0"/>
              </a:ext>
            </a:extLst>
          </a:blip>
          <a:srcRect t="74830"/>
          <a:stretch/>
        </p:blipFill>
        <p:spPr>
          <a:xfrm>
            <a:off x="2013903" y="1474237"/>
            <a:ext cx="8164194" cy="3909526"/>
          </a:xfrm>
          <a:prstGeom prst="rect">
            <a:avLst/>
          </a:prstGeom>
        </p:spPr>
      </p:pic>
    </p:spTree>
    <p:extLst>
      <p:ext uri="{BB962C8B-B14F-4D97-AF65-F5344CB8AC3E}">
        <p14:creationId xmlns:p14="http://schemas.microsoft.com/office/powerpoint/2010/main" val="3588966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BANDPASS FILTER SIGNAL</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Our selected passband is 20-500Hz. This was carefully selected to filter out movement artifacts at high frequencies and slow EMG waveforms at low frequencies.</a:t>
            </a:r>
          </a:p>
        </p:txBody>
      </p:sp>
      <p:pic>
        <p:nvPicPr>
          <p:cNvPr id="5" name="Picture 4" descr="A picture containing antenna&#10;&#10;Description automatically generated">
            <a:extLst>
              <a:ext uri="{FF2B5EF4-FFF2-40B4-BE49-F238E27FC236}">
                <a16:creationId xmlns:a16="http://schemas.microsoft.com/office/drawing/2014/main" id="{D4A36951-657D-9FAE-1E2D-21A4CA2799C5}"/>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2638144" y="2918363"/>
            <a:ext cx="6915711" cy="3429000"/>
          </a:xfrm>
          <a:prstGeom prst="rect">
            <a:avLst/>
          </a:prstGeom>
        </p:spPr>
      </p:pic>
    </p:spTree>
    <p:extLst>
      <p:ext uri="{BB962C8B-B14F-4D97-AF65-F5344CB8AC3E}">
        <p14:creationId xmlns:p14="http://schemas.microsoft.com/office/powerpoint/2010/main" val="1599342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DETECT SPIKES WITH THRESHOLD</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We will use a threshold based on an estimation of the signal noise in order to detect peaks. Any peak above this threshold will be considered a spike.</a:t>
            </a:r>
          </a:p>
        </p:txBody>
      </p:sp>
      <p:pic>
        <p:nvPicPr>
          <p:cNvPr id="6" name="Picture 5" descr="A picture containing sky, antenna&#10;&#10;Description automatically generated">
            <a:extLst>
              <a:ext uri="{FF2B5EF4-FFF2-40B4-BE49-F238E27FC236}">
                <a16:creationId xmlns:a16="http://schemas.microsoft.com/office/drawing/2014/main" id="{FE9DD8A4-442A-A37E-8C13-CAE3D9EE5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767" y="2975062"/>
            <a:ext cx="6786466" cy="3436548"/>
          </a:xfrm>
          <a:prstGeom prst="rect">
            <a:avLst/>
          </a:prstGeom>
        </p:spPr>
      </p:pic>
    </p:spTree>
    <p:extLst>
      <p:ext uri="{BB962C8B-B14F-4D97-AF65-F5344CB8AC3E}">
        <p14:creationId xmlns:p14="http://schemas.microsoft.com/office/powerpoint/2010/main" val="1009002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ALIGN SPIKES TO PEAK</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A window of length of 16 samples (8 </a:t>
            </a:r>
            <a:r>
              <a:rPr lang="en-US" sz="2800" dirty="0" err="1">
                <a:latin typeface="Bahnschrift Condensed" panose="020B0502040204020203" pitchFamily="34" charset="0"/>
              </a:rPr>
              <a:t>ms</a:t>
            </a:r>
            <a:r>
              <a:rPr lang="en-US" sz="2800" dirty="0">
                <a:latin typeface="Bahnschrift Condensed" panose="020B0502040204020203" pitchFamily="34" charset="0"/>
              </a:rPr>
              <a:t>) around each spike will be considered a MUAP, each of which will be saved into a n x 16 matrix of MUAPs.</a:t>
            </a:r>
          </a:p>
        </p:txBody>
      </p:sp>
      <p:pic>
        <p:nvPicPr>
          <p:cNvPr id="5" name="Picture 4" descr="Chart&#10;&#10;Description automatically generated">
            <a:extLst>
              <a:ext uri="{FF2B5EF4-FFF2-40B4-BE49-F238E27FC236}">
                <a16:creationId xmlns:a16="http://schemas.microsoft.com/office/drawing/2014/main" id="{8D329720-472C-C6E3-00C5-54D2AD4E1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033" y="2918363"/>
            <a:ext cx="6913934" cy="3501098"/>
          </a:xfrm>
          <a:prstGeom prst="rect">
            <a:avLst/>
          </a:prstGeom>
        </p:spPr>
      </p:pic>
    </p:spTree>
    <p:extLst>
      <p:ext uri="{BB962C8B-B14F-4D97-AF65-F5344CB8AC3E}">
        <p14:creationId xmlns:p14="http://schemas.microsoft.com/office/powerpoint/2010/main" val="2544515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EXTRACT FEATURES WITH DIMENSIONALITY REDUCTION</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1384995"/>
          </a:xfrm>
          <a:prstGeom prst="rect">
            <a:avLst/>
          </a:prstGeom>
          <a:noFill/>
        </p:spPr>
        <p:txBody>
          <a:bodyPr wrap="square" rtlCol="0">
            <a:spAutoFit/>
          </a:bodyPr>
          <a:lstStyle/>
          <a:p>
            <a:r>
              <a:rPr lang="en-US" sz="2800" dirty="0">
                <a:latin typeface="Bahnschrift Condensed" panose="020B0502040204020203" pitchFamily="34" charset="0"/>
              </a:rPr>
              <a:t>We will then apply PCA to the matrix of MUAPs to get a 3 x 16 matrix, and for each MUAP, compute the PC coefficients. Each coefficient will be defined as the dot product of a principal component (1 x 16) and the MUAP.</a:t>
            </a:r>
          </a:p>
        </p:txBody>
      </p:sp>
      <p:pic>
        <p:nvPicPr>
          <p:cNvPr id="6" name="Picture 5" descr="Chart, scatter chart&#10;&#10;Description automatically generated">
            <a:extLst>
              <a:ext uri="{FF2B5EF4-FFF2-40B4-BE49-F238E27FC236}">
                <a16:creationId xmlns:a16="http://schemas.microsoft.com/office/drawing/2014/main" id="{59178D9C-E155-C9E4-4743-6768948B0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088" y="3124201"/>
            <a:ext cx="3649824" cy="3649824"/>
          </a:xfrm>
          <a:prstGeom prst="rect">
            <a:avLst/>
          </a:prstGeom>
        </p:spPr>
      </p:pic>
    </p:spTree>
    <p:extLst>
      <p:ext uri="{BB962C8B-B14F-4D97-AF65-F5344CB8AC3E}">
        <p14:creationId xmlns:p14="http://schemas.microsoft.com/office/powerpoint/2010/main" val="3528037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CLUSTER SPIKES WITH K-MEANS CLUSTERING</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1384995"/>
          </a:xfrm>
          <a:prstGeom prst="rect">
            <a:avLst/>
          </a:prstGeom>
          <a:noFill/>
        </p:spPr>
        <p:txBody>
          <a:bodyPr wrap="square" rtlCol="0">
            <a:spAutoFit/>
          </a:bodyPr>
          <a:lstStyle/>
          <a:p>
            <a:r>
              <a:rPr lang="en-US" sz="2800" dirty="0">
                <a:latin typeface="Bahnschrift Condensed" panose="020B0502040204020203" pitchFamily="34" charset="0"/>
              </a:rPr>
              <a:t>Next, we will cluster the spikes. The number of clusters will be the number of MUs, therefore we will choose </a:t>
            </a:r>
            <a:r>
              <a:rPr lang="en-US" sz="2800" i="1" dirty="0">
                <a:latin typeface="Bahnschrift Condensed" panose="020B0502040204020203" pitchFamily="34" charset="0"/>
              </a:rPr>
              <a:t>k</a:t>
            </a:r>
            <a:r>
              <a:rPr lang="en-US" sz="2800" dirty="0">
                <a:latin typeface="Bahnschrift Condensed" panose="020B0502040204020203" pitchFamily="34" charset="0"/>
              </a:rPr>
              <a:t> by observing the cost for different values of </a:t>
            </a:r>
            <a:r>
              <a:rPr lang="en-US" sz="2800" i="1" dirty="0">
                <a:latin typeface="Bahnschrift Condensed" panose="020B0502040204020203" pitchFamily="34" charset="0"/>
              </a:rPr>
              <a:t>k</a:t>
            </a:r>
            <a:r>
              <a:rPr lang="en-US" sz="2800" dirty="0">
                <a:latin typeface="Bahnschrift Condensed" panose="020B0502040204020203" pitchFamily="34" charset="0"/>
              </a:rPr>
              <a:t>. The best values are where an ‘elbow’ appears.</a:t>
            </a:r>
          </a:p>
        </p:txBody>
      </p:sp>
      <p:pic>
        <p:nvPicPr>
          <p:cNvPr id="5" name="Picture 4" descr="Chart, line chart&#10;&#10;Description automatically generated">
            <a:extLst>
              <a:ext uri="{FF2B5EF4-FFF2-40B4-BE49-F238E27FC236}">
                <a16:creationId xmlns:a16="http://schemas.microsoft.com/office/drawing/2014/main" id="{A1BC1170-ACC0-ACA7-0EAD-B7D8F846D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118" y="3349251"/>
            <a:ext cx="3645763" cy="3508749"/>
          </a:xfrm>
          <a:prstGeom prst="rect">
            <a:avLst/>
          </a:prstGeom>
        </p:spPr>
      </p:pic>
    </p:spTree>
    <p:extLst>
      <p:ext uri="{BB962C8B-B14F-4D97-AF65-F5344CB8AC3E}">
        <p14:creationId xmlns:p14="http://schemas.microsoft.com/office/powerpoint/2010/main" val="173398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METHODOLOGY</a:t>
            </a:r>
          </a:p>
        </p:txBody>
      </p:sp>
      <p:sp>
        <p:nvSpPr>
          <p:cNvPr id="6" name="TextBox 5">
            <a:extLst>
              <a:ext uri="{FF2B5EF4-FFF2-40B4-BE49-F238E27FC236}">
                <a16:creationId xmlns:a16="http://schemas.microsoft.com/office/drawing/2014/main" id="{EED2C710-A9CB-B644-E8C9-1279336CDF36}"/>
              </a:ext>
            </a:extLst>
          </p:cNvPr>
          <p:cNvSpPr txBox="1"/>
          <p:nvPr/>
        </p:nvSpPr>
        <p:spPr>
          <a:xfrm>
            <a:off x="838200" y="1827472"/>
            <a:ext cx="10515601" cy="3539430"/>
          </a:xfrm>
          <a:prstGeom prst="rect">
            <a:avLst/>
          </a:prstGeom>
          <a:noFill/>
        </p:spPr>
        <p:txBody>
          <a:bodyPr wrap="square" rtlCol="0">
            <a:spAutoFit/>
          </a:bodyPr>
          <a:lstStyle/>
          <a:p>
            <a:pPr marL="514350" indent="-514350">
              <a:buFont typeface="+mj-lt"/>
              <a:buAutoNum type="arabicPeriod"/>
            </a:pPr>
            <a:r>
              <a:rPr lang="en-US" sz="2800" dirty="0">
                <a:latin typeface="Bahnschrift Condensed" panose="020B0502040204020203" pitchFamily="34" charset="0"/>
              </a:rPr>
              <a:t>Input file</a:t>
            </a:r>
          </a:p>
          <a:p>
            <a:pPr marL="514350" indent="-514350">
              <a:buFont typeface="+mj-lt"/>
              <a:buAutoNum type="arabicPeriod"/>
            </a:pPr>
            <a:r>
              <a:rPr lang="en-US" sz="2800" dirty="0">
                <a:latin typeface="Bahnschrift Condensed" panose="020B0502040204020203" pitchFamily="34" charset="0"/>
              </a:rPr>
              <a:t>Bandpass filter signal</a:t>
            </a:r>
          </a:p>
          <a:p>
            <a:pPr marL="514350" indent="-514350">
              <a:buFont typeface="+mj-lt"/>
              <a:buAutoNum type="arabicPeriod"/>
            </a:pPr>
            <a:r>
              <a:rPr lang="en-US" sz="2800" dirty="0">
                <a:latin typeface="Bahnschrift Condensed" panose="020B0502040204020203" pitchFamily="34" charset="0"/>
              </a:rPr>
              <a:t>Detect spikes with threshold</a:t>
            </a:r>
          </a:p>
          <a:p>
            <a:pPr marL="514350" indent="-514350">
              <a:buFont typeface="+mj-lt"/>
              <a:buAutoNum type="arabicPeriod"/>
            </a:pPr>
            <a:r>
              <a:rPr lang="en-US" sz="2800" dirty="0">
                <a:latin typeface="Bahnschrift Condensed" panose="020B0502040204020203" pitchFamily="34" charset="0"/>
              </a:rPr>
              <a:t>Align spikes to peak</a:t>
            </a:r>
          </a:p>
          <a:p>
            <a:pPr marL="514350" indent="-514350">
              <a:buFont typeface="+mj-lt"/>
              <a:buAutoNum type="arabicPeriod"/>
            </a:pPr>
            <a:r>
              <a:rPr lang="en-US" sz="2800" dirty="0">
                <a:latin typeface="Bahnschrift Condensed" panose="020B0502040204020203" pitchFamily="34" charset="0"/>
              </a:rPr>
              <a:t>Extract features using dimensionality reduction</a:t>
            </a:r>
          </a:p>
          <a:p>
            <a:pPr marL="514350" indent="-514350">
              <a:buFont typeface="+mj-lt"/>
              <a:buAutoNum type="arabicPeriod"/>
            </a:pPr>
            <a:r>
              <a:rPr lang="en-US" sz="2800" dirty="0">
                <a:latin typeface="Bahnschrift Condensed" panose="020B0502040204020203" pitchFamily="34" charset="0"/>
              </a:rPr>
              <a:t>Cluster spikes with K-means clustering</a:t>
            </a:r>
          </a:p>
          <a:p>
            <a:pPr marL="514350" indent="-514350">
              <a:buFont typeface="+mj-lt"/>
              <a:buAutoNum type="arabicPeriod"/>
            </a:pPr>
            <a:r>
              <a:rPr lang="en-US" sz="2800" dirty="0">
                <a:latin typeface="Bahnschrift Condensed" panose="020B0502040204020203" pitchFamily="34" charset="0"/>
              </a:rPr>
              <a:t>Classify spikes</a:t>
            </a:r>
          </a:p>
          <a:p>
            <a:pPr marL="514350" indent="-514350">
              <a:buFont typeface="+mj-lt"/>
              <a:buAutoNum type="arabicPeriod"/>
            </a:pPr>
            <a:r>
              <a:rPr lang="en-US" sz="2800" dirty="0">
                <a:latin typeface="Bahnschrift Condensed" panose="020B0502040204020203" pitchFamily="34" charset="0"/>
              </a:rPr>
              <a:t>Analyze spikes</a:t>
            </a:r>
          </a:p>
        </p:txBody>
      </p:sp>
    </p:spTree>
    <p:extLst>
      <p:ext uri="{BB962C8B-B14F-4D97-AF65-F5344CB8AC3E}">
        <p14:creationId xmlns:p14="http://schemas.microsoft.com/office/powerpoint/2010/main" val="4280328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9DDA7597-D2EF-1B95-96BD-4A62A6A4C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819" y="2089082"/>
            <a:ext cx="4692361" cy="4692361"/>
          </a:xfrm>
          <a:prstGeom prst="rect">
            <a:avLst/>
          </a:prstGeom>
        </p:spPr>
      </p:pic>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CLUSTER SPIKES WITH K-MEANS CLUSTERING</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An elbow formed at </a:t>
            </a:r>
            <a:r>
              <a:rPr lang="en-US" sz="2800" i="1" dirty="0">
                <a:latin typeface="Bahnschrift Condensed" panose="020B0502040204020203" pitchFamily="34" charset="0"/>
              </a:rPr>
              <a:t>k</a:t>
            </a:r>
            <a:r>
              <a:rPr lang="en-US" sz="2800" dirty="0">
                <a:latin typeface="Bahnschrift Condensed" panose="020B0502040204020203" pitchFamily="34" charset="0"/>
              </a:rPr>
              <a:t> = 4, therefore we shall use 4-means clustering.</a:t>
            </a:r>
          </a:p>
        </p:txBody>
      </p:sp>
    </p:spTree>
    <p:extLst>
      <p:ext uri="{BB962C8B-B14F-4D97-AF65-F5344CB8AC3E}">
        <p14:creationId xmlns:p14="http://schemas.microsoft.com/office/powerpoint/2010/main" val="449220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CLASSIFY SPIKES</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We will look at the average spike for each cluster and plot every spike within the cluster.</a:t>
            </a:r>
          </a:p>
        </p:txBody>
      </p:sp>
      <p:pic>
        <p:nvPicPr>
          <p:cNvPr id="5" name="Picture 4" descr="Shape&#10;&#10;Description automatically generated with low confidence">
            <a:extLst>
              <a:ext uri="{FF2B5EF4-FFF2-40B4-BE49-F238E27FC236}">
                <a16:creationId xmlns:a16="http://schemas.microsoft.com/office/drawing/2014/main" id="{26654EB9-AF60-3CA8-054F-69C240F1AC77}"/>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637566" y="2918363"/>
            <a:ext cx="6916867" cy="3429000"/>
          </a:xfrm>
          <a:prstGeom prst="rect">
            <a:avLst/>
          </a:prstGeom>
        </p:spPr>
      </p:pic>
    </p:spTree>
    <p:extLst>
      <p:ext uri="{BB962C8B-B14F-4D97-AF65-F5344CB8AC3E}">
        <p14:creationId xmlns:p14="http://schemas.microsoft.com/office/powerpoint/2010/main" val="1936345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CLASSIFY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We will look at the average spike for each cluster and plot every spike within the cluster.</a:t>
            </a:r>
          </a:p>
        </p:txBody>
      </p:sp>
      <p:pic>
        <p:nvPicPr>
          <p:cNvPr id="5" name="Picture 4" descr="Shape&#10;&#10;Description automatically generated with low confidence">
            <a:extLst>
              <a:ext uri="{FF2B5EF4-FFF2-40B4-BE49-F238E27FC236}">
                <a16:creationId xmlns:a16="http://schemas.microsoft.com/office/drawing/2014/main" id="{FB6B5BC3-D7DC-C3C4-910C-39AB4AA21172}"/>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2637566" y="2918363"/>
            <a:ext cx="6916867" cy="3429000"/>
          </a:xfrm>
          <a:prstGeom prst="rect">
            <a:avLst/>
          </a:prstGeom>
        </p:spPr>
      </p:pic>
    </p:spTree>
    <p:extLst>
      <p:ext uri="{BB962C8B-B14F-4D97-AF65-F5344CB8AC3E}">
        <p14:creationId xmlns:p14="http://schemas.microsoft.com/office/powerpoint/2010/main" val="1821202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Here is the firing rate of each MU:</a:t>
            </a:r>
          </a:p>
        </p:txBody>
      </p:sp>
      <p:pic>
        <p:nvPicPr>
          <p:cNvPr id="5" name="Picture 4">
            <a:extLst>
              <a:ext uri="{FF2B5EF4-FFF2-40B4-BE49-F238E27FC236}">
                <a16:creationId xmlns:a16="http://schemas.microsoft.com/office/drawing/2014/main" id="{30F6FC86-2BD8-E522-6AF4-99971982D81F}"/>
              </a:ext>
            </a:extLst>
          </p:cNvPr>
          <p:cNvPicPr>
            <a:picLocks noChangeAspect="1"/>
          </p:cNvPicPr>
          <p:nvPr/>
        </p:nvPicPr>
        <p:blipFill>
          <a:blip r:embed="rId2"/>
          <a:stretch>
            <a:fillRect/>
          </a:stretch>
        </p:blipFill>
        <p:spPr>
          <a:xfrm>
            <a:off x="2022327" y="2920481"/>
            <a:ext cx="8147346" cy="1017038"/>
          </a:xfrm>
          <a:prstGeom prst="rect">
            <a:avLst/>
          </a:prstGeom>
        </p:spPr>
      </p:pic>
    </p:spTree>
    <p:extLst>
      <p:ext uri="{BB962C8B-B14F-4D97-AF65-F5344CB8AC3E}">
        <p14:creationId xmlns:p14="http://schemas.microsoft.com/office/powerpoint/2010/main" val="750185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For each MUAP average, we can observe the spike height and minima and maxima for first and second derivatives.</a:t>
            </a:r>
          </a:p>
        </p:txBody>
      </p:sp>
      <p:pic>
        <p:nvPicPr>
          <p:cNvPr id="6" name="Picture 5">
            <a:extLst>
              <a:ext uri="{FF2B5EF4-FFF2-40B4-BE49-F238E27FC236}">
                <a16:creationId xmlns:a16="http://schemas.microsoft.com/office/drawing/2014/main" id="{01DA631D-85E3-B6EB-9998-CF310987DD77}"/>
              </a:ext>
            </a:extLst>
          </p:cNvPr>
          <p:cNvPicPr>
            <a:picLocks noChangeAspect="1"/>
          </p:cNvPicPr>
          <p:nvPr/>
        </p:nvPicPr>
        <p:blipFill>
          <a:blip r:embed="rId2"/>
          <a:stretch>
            <a:fillRect/>
          </a:stretch>
        </p:blipFill>
        <p:spPr>
          <a:xfrm>
            <a:off x="2816891" y="2781579"/>
            <a:ext cx="6558217" cy="3719586"/>
          </a:xfrm>
          <a:prstGeom prst="rect">
            <a:avLst/>
          </a:prstGeom>
        </p:spPr>
      </p:pic>
    </p:spTree>
    <p:extLst>
      <p:ext uri="{BB962C8B-B14F-4D97-AF65-F5344CB8AC3E}">
        <p14:creationId xmlns:p14="http://schemas.microsoft.com/office/powerpoint/2010/main" val="448055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For each MUAP average, we can observe the spike height and minima and maxima for first and second derivatives.</a:t>
            </a:r>
          </a:p>
        </p:txBody>
      </p:sp>
      <p:pic>
        <p:nvPicPr>
          <p:cNvPr id="5" name="Picture 4">
            <a:extLst>
              <a:ext uri="{FF2B5EF4-FFF2-40B4-BE49-F238E27FC236}">
                <a16:creationId xmlns:a16="http://schemas.microsoft.com/office/drawing/2014/main" id="{B2D8AD88-F5AE-CB35-6AA5-EE40D9793EFF}"/>
              </a:ext>
            </a:extLst>
          </p:cNvPr>
          <p:cNvPicPr>
            <a:picLocks noChangeAspect="1"/>
          </p:cNvPicPr>
          <p:nvPr/>
        </p:nvPicPr>
        <p:blipFill>
          <a:blip r:embed="rId2"/>
          <a:stretch>
            <a:fillRect/>
          </a:stretch>
        </p:blipFill>
        <p:spPr>
          <a:xfrm>
            <a:off x="2953819" y="2781579"/>
            <a:ext cx="6284361" cy="3613508"/>
          </a:xfrm>
          <a:prstGeom prst="rect">
            <a:avLst/>
          </a:prstGeom>
        </p:spPr>
      </p:pic>
      <p:pic>
        <p:nvPicPr>
          <p:cNvPr id="7" name="Picture 6">
            <a:extLst>
              <a:ext uri="{FF2B5EF4-FFF2-40B4-BE49-F238E27FC236}">
                <a16:creationId xmlns:a16="http://schemas.microsoft.com/office/drawing/2014/main" id="{A626B308-2476-2484-BD1B-0561538ED3B3}"/>
              </a:ext>
            </a:extLst>
          </p:cNvPr>
          <p:cNvPicPr>
            <a:picLocks noChangeAspect="1"/>
          </p:cNvPicPr>
          <p:nvPr/>
        </p:nvPicPr>
        <p:blipFill>
          <a:blip r:embed="rId3"/>
          <a:stretch>
            <a:fillRect/>
          </a:stretch>
        </p:blipFill>
        <p:spPr>
          <a:xfrm>
            <a:off x="2883883" y="2781579"/>
            <a:ext cx="6424231" cy="3711296"/>
          </a:xfrm>
          <a:prstGeom prst="rect">
            <a:avLst/>
          </a:prstGeom>
        </p:spPr>
      </p:pic>
    </p:spTree>
    <p:extLst>
      <p:ext uri="{BB962C8B-B14F-4D97-AF65-F5344CB8AC3E}">
        <p14:creationId xmlns:p14="http://schemas.microsoft.com/office/powerpoint/2010/main" val="2494606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We can also observe where each MU fires throughout the entire EMG signal.</a:t>
            </a:r>
          </a:p>
        </p:txBody>
      </p:sp>
      <p:pic>
        <p:nvPicPr>
          <p:cNvPr id="5" name="Picture 4" descr="A picture containing antenna&#10;&#10;Description automatically generated">
            <a:extLst>
              <a:ext uri="{FF2B5EF4-FFF2-40B4-BE49-F238E27FC236}">
                <a16:creationId xmlns:a16="http://schemas.microsoft.com/office/drawing/2014/main" id="{D4CD7E08-9442-03C5-171A-EA30B8FC6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627" y="2487476"/>
            <a:ext cx="7906745" cy="4003841"/>
          </a:xfrm>
          <a:prstGeom prst="rect">
            <a:avLst/>
          </a:prstGeom>
        </p:spPr>
      </p:pic>
    </p:spTree>
    <p:extLst>
      <p:ext uri="{BB962C8B-B14F-4D97-AF65-F5344CB8AC3E}">
        <p14:creationId xmlns:p14="http://schemas.microsoft.com/office/powerpoint/2010/main" val="3115934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Here are the spike histograms – the counts of spikes within non-overlapping 200ms intervals across the EMG signal.</a:t>
            </a:r>
          </a:p>
        </p:txBody>
      </p:sp>
      <p:pic>
        <p:nvPicPr>
          <p:cNvPr id="5" name="Picture 4" descr="Graphical user interface, chart&#10;&#10;Description automatically generated">
            <a:extLst>
              <a:ext uri="{FF2B5EF4-FFF2-40B4-BE49-F238E27FC236}">
                <a16:creationId xmlns:a16="http://schemas.microsoft.com/office/drawing/2014/main" id="{320BC06F-686F-0280-046F-CBDA85626047}"/>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594861" y="2918363"/>
            <a:ext cx="7002278" cy="3429000"/>
          </a:xfrm>
          <a:prstGeom prst="rect">
            <a:avLst/>
          </a:prstGeom>
        </p:spPr>
      </p:pic>
    </p:spTree>
    <p:extLst>
      <p:ext uri="{BB962C8B-B14F-4D97-AF65-F5344CB8AC3E}">
        <p14:creationId xmlns:p14="http://schemas.microsoft.com/office/powerpoint/2010/main" val="1178072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Here are the spike histograms – the counts of spikes within non-overlapping 200ms intervals across the EMG signal.</a:t>
            </a:r>
          </a:p>
        </p:txBody>
      </p:sp>
      <p:pic>
        <p:nvPicPr>
          <p:cNvPr id="5" name="Picture 4" descr="Graphical user interface, chart&#10;&#10;Description automatically generated">
            <a:extLst>
              <a:ext uri="{FF2B5EF4-FFF2-40B4-BE49-F238E27FC236}">
                <a16:creationId xmlns:a16="http://schemas.microsoft.com/office/drawing/2014/main" id="{EE19B5F2-EE31-255D-1FBF-BCC032C27A4F}"/>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2594861" y="2918363"/>
            <a:ext cx="7002278" cy="3429000"/>
          </a:xfrm>
          <a:prstGeom prst="rect">
            <a:avLst/>
          </a:prstGeom>
        </p:spPr>
      </p:pic>
    </p:spTree>
    <p:extLst>
      <p:ext uri="{BB962C8B-B14F-4D97-AF65-F5344CB8AC3E}">
        <p14:creationId xmlns:p14="http://schemas.microsoft.com/office/powerpoint/2010/main" val="4173020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Lastly, we can observe the </a:t>
            </a:r>
            <a:r>
              <a:rPr lang="en-US" sz="2800" dirty="0" err="1">
                <a:latin typeface="Bahnschrift Condensed" panose="020B0502040204020203" pitchFamily="34" charset="0"/>
              </a:rPr>
              <a:t>interspike</a:t>
            </a:r>
            <a:r>
              <a:rPr lang="en-US" sz="2800" dirty="0">
                <a:latin typeface="Bahnschrift Condensed" panose="020B0502040204020203" pitchFamily="34" charset="0"/>
              </a:rPr>
              <a:t> intervals (ISIs), or time in between spikes.</a:t>
            </a:r>
          </a:p>
        </p:txBody>
      </p:sp>
      <p:pic>
        <p:nvPicPr>
          <p:cNvPr id="7" name="Picture 6" descr="Graphical user interface&#10;&#10;Description automatically generated">
            <a:extLst>
              <a:ext uri="{FF2B5EF4-FFF2-40B4-BE49-F238E27FC236}">
                <a16:creationId xmlns:a16="http://schemas.microsoft.com/office/drawing/2014/main" id="{4E0BDCAB-F253-98D8-1C50-1EC1C103E7DD}"/>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455393" y="2487476"/>
            <a:ext cx="7281214" cy="3429000"/>
          </a:xfrm>
          <a:prstGeom prst="rect">
            <a:avLst/>
          </a:prstGeom>
        </p:spPr>
      </p:pic>
    </p:spTree>
    <p:extLst>
      <p:ext uri="{BB962C8B-B14F-4D97-AF65-F5344CB8AC3E}">
        <p14:creationId xmlns:p14="http://schemas.microsoft.com/office/powerpoint/2010/main" val="90062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7314-5ECA-9254-CF67-0C828770313E}"/>
              </a:ext>
            </a:extLst>
          </p:cNvPr>
          <p:cNvSpPr>
            <a:spLocks noGrp="1"/>
          </p:cNvSpPr>
          <p:nvPr>
            <p:ph type="title"/>
          </p:nvPr>
        </p:nvSpPr>
        <p:spPr>
          <a:xfrm>
            <a:off x="838200" y="3017311"/>
            <a:ext cx="10515600" cy="823377"/>
          </a:xfrm>
        </p:spPr>
        <p:txBody>
          <a:bodyPr>
            <a:normAutofit fontScale="90000"/>
          </a:bodyPr>
          <a:lstStyle/>
          <a:p>
            <a:pPr algn="ctr"/>
            <a:r>
              <a:rPr lang="en-US" sz="5400" dirty="0">
                <a:latin typeface="Bahnschrift Condensed" panose="020B0502040204020203" pitchFamily="34" charset="0"/>
              </a:rPr>
              <a:t>EMG Example 1, Channel 2</a:t>
            </a:r>
          </a:p>
        </p:txBody>
      </p:sp>
    </p:spTree>
    <p:extLst>
      <p:ext uri="{BB962C8B-B14F-4D97-AF65-F5344CB8AC3E}">
        <p14:creationId xmlns:p14="http://schemas.microsoft.com/office/powerpoint/2010/main" val="1472221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Lastly, we can observe the </a:t>
            </a:r>
            <a:r>
              <a:rPr lang="en-US" sz="2800" dirty="0" err="1">
                <a:latin typeface="Bahnschrift Condensed" panose="020B0502040204020203" pitchFamily="34" charset="0"/>
              </a:rPr>
              <a:t>interspike</a:t>
            </a:r>
            <a:r>
              <a:rPr lang="en-US" sz="2800" dirty="0">
                <a:latin typeface="Bahnschrift Condensed" panose="020B0502040204020203" pitchFamily="34" charset="0"/>
              </a:rPr>
              <a:t> intervals (ISIs), or time in between spikes.</a:t>
            </a:r>
          </a:p>
        </p:txBody>
      </p:sp>
      <p:pic>
        <p:nvPicPr>
          <p:cNvPr id="7" name="Picture 6" descr="Graphical user interface&#10;&#10;Description automatically generated">
            <a:extLst>
              <a:ext uri="{FF2B5EF4-FFF2-40B4-BE49-F238E27FC236}">
                <a16:creationId xmlns:a16="http://schemas.microsoft.com/office/drawing/2014/main" id="{4A416610-BDD1-B7DC-C8BD-B4A36124B040}"/>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2455393" y="2487476"/>
            <a:ext cx="7281214" cy="3429000"/>
          </a:xfrm>
          <a:prstGeom prst="rect">
            <a:avLst/>
          </a:prstGeom>
        </p:spPr>
      </p:pic>
    </p:spTree>
    <p:extLst>
      <p:ext uri="{BB962C8B-B14F-4D97-AF65-F5344CB8AC3E}">
        <p14:creationId xmlns:p14="http://schemas.microsoft.com/office/powerpoint/2010/main" val="621574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Lastly, we can observe the </a:t>
            </a:r>
            <a:r>
              <a:rPr lang="en-US" sz="2800" dirty="0" err="1">
                <a:latin typeface="Bahnschrift Condensed" panose="020B0502040204020203" pitchFamily="34" charset="0"/>
              </a:rPr>
              <a:t>interspike</a:t>
            </a:r>
            <a:r>
              <a:rPr lang="en-US" sz="2800" dirty="0">
                <a:latin typeface="Bahnschrift Condensed" panose="020B0502040204020203" pitchFamily="34" charset="0"/>
              </a:rPr>
              <a:t> intervals (ISIs), or time in between spikes.</a:t>
            </a:r>
          </a:p>
        </p:txBody>
      </p:sp>
      <p:pic>
        <p:nvPicPr>
          <p:cNvPr id="5" name="Picture 4">
            <a:extLst>
              <a:ext uri="{FF2B5EF4-FFF2-40B4-BE49-F238E27FC236}">
                <a16:creationId xmlns:a16="http://schemas.microsoft.com/office/drawing/2014/main" id="{E001AA67-E002-A130-DF0E-2A796C68701A}"/>
              </a:ext>
            </a:extLst>
          </p:cNvPr>
          <p:cNvPicPr>
            <a:picLocks noChangeAspect="1"/>
          </p:cNvPicPr>
          <p:nvPr/>
        </p:nvPicPr>
        <p:blipFill>
          <a:blip r:embed="rId2"/>
          <a:stretch>
            <a:fillRect/>
          </a:stretch>
        </p:blipFill>
        <p:spPr>
          <a:xfrm>
            <a:off x="1815912" y="2763932"/>
            <a:ext cx="8560175" cy="1743377"/>
          </a:xfrm>
          <a:prstGeom prst="rect">
            <a:avLst/>
          </a:prstGeom>
        </p:spPr>
      </p:pic>
    </p:spTree>
    <p:extLst>
      <p:ext uri="{BB962C8B-B14F-4D97-AF65-F5344CB8AC3E}">
        <p14:creationId xmlns:p14="http://schemas.microsoft.com/office/powerpoint/2010/main" val="2242584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7314-5ECA-9254-CF67-0C828770313E}"/>
              </a:ext>
            </a:extLst>
          </p:cNvPr>
          <p:cNvSpPr>
            <a:spLocks noGrp="1"/>
          </p:cNvSpPr>
          <p:nvPr>
            <p:ph type="title"/>
          </p:nvPr>
        </p:nvSpPr>
        <p:spPr>
          <a:xfrm>
            <a:off x="838200" y="3017311"/>
            <a:ext cx="10515600" cy="823377"/>
          </a:xfrm>
        </p:spPr>
        <p:txBody>
          <a:bodyPr>
            <a:normAutofit fontScale="90000"/>
          </a:bodyPr>
          <a:lstStyle/>
          <a:p>
            <a:pPr algn="ctr"/>
            <a:r>
              <a:rPr lang="en-US" sz="5400" dirty="0">
                <a:latin typeface="Bahnschrift Condensed" panose="020B0502040204020203" pitchFamily="34" charset="0"/>
              </a:rPr>
              <a:t>EMG Example 20s, Channel 1</a:t>
            </a:r>
          </a:p>
        </p:txBody>
      </p:sp>
    </p:spTree>
    <p:extLst>
      <p:ext uri="{BB962C8B-B14F-4D97-AF65-F5344CB8AC3E}">
        <p14:creationId xmlns:p14="http://schemas.microsoft.com/office/powerpoint/2010/main" val="954859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INPUT FILE – SAMPLED AT 2000 HZ</a:t>
            </a:r>
          </a:p>
        </p:txBody>
      </p:sp>
      <p:pic>
        <p:nvPicPr>
          <p:cNvPr id="5" name="Picture 4" descr="A picture containing screenshot&#10;&#10;Description automatically generated">
            <a:extLst>
              <a:ext uri="{FF2B5EF4-FFF2-40B4-BE49-F238E27FC236}">
                <a16:creationId xmlns:a16="http://schemas.microsoft.com/office/drawing/2014/main" id="{DA5F645E-862D-A841-1578-B8994D4B67B4}"/>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134755" y="1464906"/>
            <a:ext cx="7922490" cy="3928188"/>
          </a:xfrm>
          <a:prstGeom prst="rect">
            <a:avLst/>
          </a:prstGeom>
        </p:spPr>
      </p:pic>
    </p:spTree>
    <p:extLst>
      <p:ext uri="{BB962C8B-B14F-4D97-AF65-F5344CB8AC3E}">
        <p14:creationId xmlns:p14="http://schemas.microsoft.com/office/powerpoint/2010/main" val="74233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BANDPASS FILTER SIGNAL</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Our selected passband is 20-500Hz. This was carefully selected to filter out movement artifacts at high frequencies and slow EMG waveforms at low frequencies.</a:t>
            </a:r>
          </a:p>
        </p:txBody>
      </p:sp>
      <p:pic>
        <p:nvPicPr>
          <p:cNvPr id="5" name="Picture 4" descr="A picture containing screenshot&#10;&#10;Description automatically generated">
            <a:extLst>
              <a:ext uri="{FF2B5EF4-FFF2-40B4-BE49-F238E27FC236}">
                <a16:creationId xmlns:a16="http://schemas.microsoft.com/office/drawing/2014/main" id="{90C5FCC2-E254-CFCA-4AC0-93F0A0C82C73}"/>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2638144" y="2918363"/>
            <a:ext cx="6915711" cy="3429000"/>
          </a:xfrm>
          <a:prstGeom prst="rect">
            <a:avLst/>
          </a:prstGeom>
        </p:spPr>
      </p:pic>
    </p:spTree>
    <p:extLst>
      <p:ext uri="{BB962C8B-B14F-4D97-AF65-F5344CB8AC3E}">
        <p14:creationId xmlns:p14="http://schemas.microsoft.com/office/powerpoint/2010/main" val="911765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DETECT SPIKES WITH THRESHOLD</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We will use a threshold based on an estimation of the signal noise in order to detect peaks. Any peak above this threshold will be considered a spike.</a:t>
            </a:r>
          </a:p>
        </p:txBody>
      </p:sp>
      <p:pic>
        <p:nvPicPr>
          <p:cNvPr id="6" name="Picture 5" descr="A picture containing text, sky&#10;&#10;Description automatically generated">
            <a:extLst>
              <a:ext uri="{FF2B5EF4-FFF2-40B4-BE49-F238E27FC236}">
                <a16:creationId xmlns:a16="http://schemas.microsoft.com/office/drawing/2014/main" id="{0590F13A-88C9-DBAD-C483-51C58D017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565" y="2918363"/>
            <a:ext cx="7060870" cy="3575504"/>
          </a:xfrm>
          <a:prstGeom prst="rect">
            <a:avLst/>
          </a:prstGeom>
        </p:spPr>
      </p:pic>
    </p:spTree>
    <p:extLst>
      <p:ext uri="{BB962C8B-B14F-4D97-AF65-F5344CB8AC3E}">
        <p14:creationId xmlns:p14="http://schemas.microsoft.com/office/powerpoint/2010/main" val="3012582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ALIGN SPIKES TO PEAK</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A window of length of 16 samples (8 </a:t>
            </a:r>
            <a:r>
              <a:rPr lang="en-US" sz="2800" dirty="0" err="1">
                <a:latin typeface="Bahnschrift Condensed" panose="020B0502040204020203" pitchFamily="34" charset="0"/>
              </a:rPr>
              <a:t>ms</a:t>
            </a:r>
            <a:r>
              <a:rPr lang="en-US" sz="2800" dirty="0">
                <a:latin typeface="Bahnschrift Condensed" panose="020B0502040204020203" pitchFamily="34" charset="0"/>
              </a:rPr>
              <a:t>) around each spike will be considered a MUAP, each of which will be saved into a n x 16 matrix of MUAPs.</a:t>
            </a:r>
          </a:p>
        </p:txBody>
      </p:sp>
      <p:pic>
        <p:nvPicPr>
          <p:cNvPr id="5" name="Picture 4" descr="Chart&#10;&#10;Description automatically generated">
            <a:extLst>
              <a:ext uri="{FF2B5EF4-FFF2-40B4-BE49-F238E27FC236}">
                <a16:creationId xmlns:a16="http://schemas.microsoft.com/office/drawing/2014/main" id="{0BB41272-7EA6-38E3-66EA-F0DD85237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822" y="2918363"/>
            <a:ext cx="6862356" cy="3474980"/>
          </a:xfrm>
          <a:prstGeom prst="rect">
            <a:avLst/>
          </a:prstGeom>
        </p:spPr>
      </p:pic>
    </p:spTree>
    <p:extLst>
      <p:ext uri="{BB962C8B-B14F-4D97-AF65-F5344CB8AC3E}">
        <p14:creationId xmlns:p14="http://schemas.microsoft.com/office/powerpoint/2010/main" val="106626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72ED025E-F50B-D232-CF68-0FC757C82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513" y="2771191"/>
            <a:ext cx="4004973" cy="4012163"/>
          </a:xfrm>
          <a:prstGeom prst="rect">
            <a:avLst/>
          </a:prstGeom>
        </p:spPr>
      </p:pic>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EXTRACT FEATURES WITH DIMENSIONALITY REDUCTION</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1384995"/>
          </a:xfrm>
          <a:prstGeom prst="rect">
            <a:avLst/>
          </a:prstGeom>
          <a:noFill/>
        </p:spPr>
        <p:txBody>
          <a:bodyPr wrap="square" rtlCol="0">
            <a:spAutoFit/>
          </a:bodyPr>
          <a:lstStyle/>
          <a:p>
            <a:r>
              <a:rPr lang="en-US" sz="2800" dirty="0">
                <a:latin typeface="Bahnschrift Condensed" panose="020B0502040204020203" pitchFamily="34" charset="0"/>
              </a:rPr>
              <a:t>We will then apply PCA to the matrix of MUAPs to get a 3 x 16 matrix, and for each MUAP, compute the PC coefficients. Each coefficient will be defined as the dot product of a principal component (1 x 16) and the MUAP.</a:t>
            </a:r>
          </a:p>
        </p:txBody>
      </p:sp>
    </p:spTree>
    <p:extLst>
      <p:ext uri="{BB962C8B-B14F-4D97-AF65-F5344CB8AC3E}">
        <p14:creationId xmlns:p14="http://schemas.microsoft.com/office/powerpoint/2010/main" val="80957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CLUSTER SPIKES WITH K-MEANS CLUSTERING</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1384995"/>
          </a:xfrm>
          <a:prstGeom prst="rect">
            <a:avLst/>
          </a:prstGeom>
          <a:noFill/>
        </p:spPr>
        <p:txBody>
          <a:bodyPr wrap="square" rtlCol="0">
            <a:spAutoFit/>
          </a:bodyPr>
          <a:lstStyle/>
          <a:p>
            <a:r>
              <a:rPr lang="en-US" sz="2800" dirty="0">
                <a:latin typeface="Bahnschrift Condensed" panose="020B0502040204020203" pitchFamily="34" charset="0"/>
              </a:rPr>
              <a:t>Next, we will cluster the spikes. The number of clusters will be the number of MUs, therefore we will choose </a:t>
            </a:r>
            <a:r>
              <a:rPr lang="en-US" sz="2800" i="1" dirty="0">
                <a:latin typeface="Bahnschrift Condensed" panose="020B0502040204020203" pitchFamily="34" charset="0"/>
              </a:rPr>
              <a:t>k</a:t>
            </a:r>
            <a:r>
              <a:rPr lang="en-US" sz="2800" dirty="0">
                <a:latin typeface="Bahnschrift Condensed" panose="020B0502040204020203" pitchFamily="34" charset="0"/>
              </a:rPr>
              <a:t> by observing the cost for different values of </a:t>
            </a:r>
            <a:r>
              <a:rPr lang="en-US" sz="2800" i="1" dirty="0">
                <a:latin typeface="Bahnschrift Condensed" panose="020B0502040204020203" pitchFamily="34" charset="0"/>
              </a:rPr>
              <a:t>k</a:t>
            </a:r>
            <a:r>
              <a:rPr lang="en-US" sz="2800" dirty="0">
                <a:latin typeface="Bahnschrift Condensed" panose="020B0502040204020203" pitchFamily="34" charset="0"/>
              </a:rPr>
              <a:t>. The best values are where an ‘elbow’ appears.</a:t>
            </a:r>
          </a:p>
        </p:txBody>
      </p:sp>
      <p:pic>
        <p:nvPicPr>
          <p:cNvPr id="5" name="Picture 4" descr="Chart, line chart&#10;&#10;Description automatically generated">
            <a:extLst>
              <a:ext uri="{FF2B5EF4-FFF2-40B4-BE49-F238E27FC236}">
                <a16:creationId xmlns:a16="http://schemas.microsoft.com/office/drawing/2014/main" id="{A1CAF14D-D34E-67EC-287D-5F2E7D6F4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056" y="3212467"/>
            <a:ext cx="3787888" cy="3645533"/>
          </a:xfrm>
          <a:prstGeom prst="rect">
            <a:avLst/>
          </a:prstGeom>
        </p:spPr>
      </p:pic>
    </p:spTree>
    <p:extLst>
      <p:ext uri="{BB962C8B-B14F-4D97-AF65-F5344CB8AC3E}">
        <p14:creationId xmlns:p14="http://schemas.microsoft.com/office/powerpoint/2010/main" val="3803640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catter chart&#10;&#10;Description automatically generated">
            <a:extLst>
              <a:ext uri="{FF2B5EF4-FFF2-40B4-BE49-F238E27FC236}">
                <a16:creationId xmlns:a16="http://schemas.microsoft.com/office/drawing/2014/main" id="{82B9F66E-F474-6FB2-41D6-A10C4AB17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388" y="1827472"/>
            <a:ext cx="4843223" cy="4851918"/>
          </a:xfrm>
          <a:prstGeom prst="rect">
            <a:avLst/>
          </a:prstGeom>
        </p:spPr>
      </p:pic>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CLUSTER SPIKES WITH K-MEANS CLUSTERING</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An elbow formed at </a:t>
            </a:r>
            <a:r>
              <a:rPr lang="en-US" sz="2800" i="1" dirty="0">
                <a:latin typeface="Bahnschrift Condensed" panose="020B0502040204020203" pitchFamily="34" charset="0"/>
              </a:rPr>
              <a:t>k</a:t>
            </a:r>
            <a:r>
              <a:rPr lang="en-US" sz="2800" dirty="0">
                <a:latin typeface="Bahnschrift Condensed" panose="020B0502040204020203" pitchFamily="34" charset="0"/>
              </a:rPr>
              <a:t> = 3, therefore we shall use 3-means clustering.</a:t>
            </a:r>
          </a:p>
        </p:txBody>
      </p:sp>
    </p:spTree>
    <p:extLst>
      <p:ext uri="{BB962C8B-B14F-4D97-AF65-F5344CB8AC3E}">
        <p14:creationId xmlns:p14="http://schemas.microsoft.com/office/powerpoint/2010/main" val="46105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INPUT FILE – SAMPLED AT 2000 HZ</a:t>
            </a:r>
          </a:p>
        </p:txBody>
      </p:sp>
      <p:pic>
        <p:nvPicPr>
          <p:cNvPr id="4" name="Picture 3" descr="A picture containing sky, silhouette&#10;&#10;Description automatically generated">
            <a:extLst>
              <a:ext uri="{FF2B5EF4-FFF2-40B4-BE49-F238E27FC236}">
                <a16:creationId xmlns:a16="http://schemas.microsoft.com/office/drawing/2014/main" id="{B1B97105-67C2-3C34-2D9A-96E19023E008}"/>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1670842" y="1690688"/>
            <a:ext cx="8850316" cy="4376058"/>
          </a:xfrm>
          <a:prstGeom prst="rect">
            <a:avLst/>
          </a:prstGeom>
        </p:spPr>
      </p:pic>
    </p:spTree>
    <p:extLst>
      <p:ext uri="{BB962C8B-B14F-4D97-AF65-F5344CB8AC3E}">
        <p14:creationId xmlns:p14="http://schemas.microsoft.com/office/powerpoint/2010/main" val="23378878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CLASSIFY SPIKES</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We will look at the average spike for each cluster and plot every spike within the cluster.</a:t>
            </a:r>
          </a:p>
        </p:txBody>
      </p:sp>
      <p:pic>
        <p:nvPicPr>
          <p:cNvPr id="5" name="Picture 4" descr="A picture containing calendar&#10;&#10;Description automatically generated">
            <a:extLst>
              <a:ext uri="{FF2B5EF4-FFF2-40B4-BE49-F238E27FC236}">
                <a16:creationId xmlns:a16="http://schemas.microsoft.com/office/drawing/2014/main" id="{18BBBA87-499A-8615-0094-179C41F1F916}"/>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549266" y="2781579"/>
            <a:ext cx="7093468" cy="3429000"/>
          </a:xfrm>
          <a:prstGeom prst="rect">
            <a:avLst/>
          </a:prstGeom>
        </p:spPr>
      </p:pic>
    </p:spTree>
    <p:extLst>
      <p:ext uri="{BB962C8B-B14F-4D97-AF65-F5344CB8AC3E}">
        <p14:creationId xmlns:p14="http://schemas.microsoft.com/office/powerpoint/2010/main" val="2564396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CLASSIFY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We will look at the average spike for each cluster and plot every spike within the cluster.</a:t>
            </a:r>
          </a:p>
        </p:txBody>
      </p:sp>
      <p:pic>
        <p:nvPicPr>
          <p:cNvPr id="5" name="Picture 4" descr="A picture containing calendar&#10;&#10;Description automatically generated">
            <a:extLst>
              <a:ext uri="{FF2B5EF4-FFF2-40B4-BE49-F238E27FC236}">
                <a16:creationId xmlns:a16="http://schemas.microsoft.com/office/drawing/2014/main" id="{D19FB12C-C6E5-5991-0824-D1DD53AB5BAA}"/>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50000"/>
          <a:stretch/>
        </p:blipFill>
        <p:spPr>
          <a:xfrm>
            <a:off x="4322633" y="2781579"/>
            <a:ext cx="3546734" cy="3429000"/>
          </a:xfrm>
          <a:prstGeom prst="rect">
            <a:avLst/>
          </a:prstGeom>
        </p:spPr>
      </p:pic>
    </p:spTree>
    <p:extLst>
      <p:ext uri="{BB962C8B-B14F-4D97-AF65-F5344CB8AC3E}">
        <p14:creationId xmlns:p14="http://schemas.microsoft.com/office/powerpoint/2010/main" val="542871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Here is the firing rate of each MU:</a:t>
            </a:r>
          </a:p>
        </p:txBody>
      </p:sp>
      <p:pic>
        <p:nvPicPr>
          <p:cNvPr id="5" name="Picture 4">
            <a:extLst>
              <a:ext uri="{FF2B5EF4-FFF2-40B4-BE49-F238E27FC236}">
                <a16:creationId xmlns:a16="http://schemas.microsoft.com/office/drawing/2014/main" id="{0AD1159B-2DAB-5C32-2E19-7C902F7B0D88}"/>
              </a:ext>
            </a:extLst>
          </p:cNvPr>
          <p:cNvPicPr>
            <a:picLocks noChangeAspect="1"/>
          </p:cNvPicPr>
          <p:nvPr/>
        </p:nvPicPr>
        <p:blipFill>
          <a:blip r:embed="rId2"/>
          <a:stretch>
            <a:fillRect/>
          </a:stretch>
        </p:blipFill>
        <p:spPr>
          <a:xfrm>
            <a:off x="1019280" y="2970544"/>
            <a:ext cx="10153439" cy="916911"/>
          </a:xfrm>
          <a:prstGeom prst="rect">
            <a:avLst/>
          </a:prstGeom>
        </p:spPr>
      </p:pic>
    </p:spTree>
    <p:extLst>
      <p:ext uri="{BB962C8B-B14F-4D97-AF65-F5344CB8AC3E}">
        <p14:creationId xmlns:p14="http://schemas.microsoft.com/office/powerpoint/2010/main" val="1336844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For each MUAP average, we can observe the spike height and minima and maxima for first and second derivatives.</a:t>
            </a:r>
          </a:p>
        </p:txBody>
      </p:sp>
      <p:pic>
        <p:nvPicPr>
          <p:cNvPr id="6" name="Picture 5">
            <a:extLst>
              <a:ext uri="{FF2B5EF4-FFF2-40B4-BE49-F238E27FC236}">
                <a16:creationId xmlns:a16="http://schemas.microsoft.com/office/drawing/2014/main" id="{8032BDDC-F7BD-71E5-6846-43F4C361BC29}"/>
              </a:ext>
            </a:extLst>
          </p:cNvPr>
          <p:cNvPicPr>
            <a:picLocks noChangeAspect="1"/>
          </p:cNvPicPr>
          <p:nvPr/>
        </p:nvPicPr>
        <p:blipFill>
          <a:blip r:embed="rId2"/>
          <a:stretch>
            <a:fillRect/>
          </a:stretch>
        </p:blipFill>
        <p:spPr>
          <a:xfrm>
            <a:off x="3088320" y="2781579"/>
            <a:ext cx="6015359" cy="3515733"/>
          </a:xfrm>
          <a:prstGeom prst="rect">
            <a:avLst/>
          </a:prstGeom>
        </p:spPr>
      </p:pic>
    </p:spTree>
    <p:extLst>
      <p:ext uri="{BB962C8B-B14F-4D97-AF65-F5344CB8AC3E}">
        <p14:creationId xmlns:p14="http://schemas.microsoft.com/office/powerpoint/2010/main" val="437613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For each MUAP average, we can observe the spike height and minima and maxima for first and second derivatives.</a:t>
            </a:r>
          </a:p>
        </p:txBody>
      </p:sp>
      <p:pic>
        <p:nvPicPr>
          <p:cNvPr id="7" name="Picture 6">
            <a:extLst>
              <a:ext uri="{FF2B5EF4-FFF2-40B4-BE49-F238E27FC236}">
                <a16:creationId xmlns:a16="http://schemas.microsoft.com/office/drawing/2014/main" id="{6B1280D2-3433-941D-3834-28196A245AA5}"/>
              </a:ext>
            </a:extLst>
          </p:cNvPr>
          <p:cNvPicPr>
            <a:picLocks noChangeAspect="1"/>
          </p:cNvPicPr>
          <p:nvPr/>
        </p:nvPicPr>
        <p:blipFill>
          <a:blip r:embed="rId2"/>
          <a:stretch>
            <a:fillRect/>
          </a:stretch>
        </p:blipFill>
        <p:spPr>
          <a:xfrm>
            <a:off x="1839430" y="2918363"/>
            <a:ext cx="8513140" cy="2273067"/>
          </a:xfrm>
          <a:prstGeom prst="rect">
            <a:avLst/>
          </a:prstGeom>
        </p:spPr>
      </p:pic>
    </p:spTree>
    <p:extLst>
      <p:ext uri="{BB962C8B-B14F-4D97-AF65-F5344CB8AC3E}">
        <p14:creationId xmlns:p14="http://schemas.microsoft.com/office/powerpoint/2010/main" val="15383059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We can also observe where each MU fires throughout the entire EMG signal.</a:t>
            </a:r>
          </a:p>
        </p:txBody>
      </p:sp>
      <p:pic>
        <p:nvPicPr>
          <p:cNvPr id="5" name="Picture 4">
            <a:extLst>
              <a:ext uri="{FF2B5EF4-FFF2-40B4-BE49-F238E27FC236}">
                <a16:creationId xmlns:a16="http://schemas.microsoft.com/office/drawing/2014/main" id="{AC2EEE80-87B9-175F-3AA9-147D4D8C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708" y="2388638"/>
            <a:ext cx="8046584" cy="4074654"/>
          </a:xfrm>
          <a:prstGeom prst="rect">
            <a:avLst/>
          </a:prstGeom>
        </p:spPr>
      </p:pic>
    </p:spTree>
    <p:extLst>
      <p:ext uri="{BB962C8B-B14F-4D97-AF65-F5344CB8AC3E}">
        <p14:creationId xmlns:p14="http://schemas.microsoft.com/office/powerpoint/2010/main" val="29142060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Here are the spike histograms – the counts of spikes within non-overlapping 200ms intervals across the EMG signal.</a:t>
            </a:r>
          </a:p>
        </p:txBody>
      </p:sp>
      <p:pic>
        <p:nvPicPr>
          <p:cNvPr id="3" name="Picture 2" descr="Graphical user interface, chart, text&#10;&#10;Description automatically generated">
            <a:extLst>
              <a:ext uri="{FF2B5EF4-FFF2-40B4-BE49-F238E27FC236}">
                <a16:creationId xmlns:a16="http://schemas.microsoft.com/office/drawing/2014/main" id="{65EE303D-C365-7DB2-E5F8-268A290B9C5E}"/>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566005" y="2918363"/>
            <a:ext cx="7059989" cy="3429000"/>
          </a:xfrm>
          <a:prstGeom prst="rect">
            <a:avLst/>
          </a:prstGeom>
        </p:spPr>
      </p:pic>
    </p:spTree>
    <p:extLst>
      <p:ext uri="{BB962C8B-B14F-4D97-AF65-F5344CB8AC3E}">
        <p14:creationId xmlns:p14="http://schemas.microsoft.com/office/powerpoint/2010/main" val="3519468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Here are the spike histograms – the counts of spikes within non-overlapping 200ms intervals across the EMG signal.</a:t>
            </a:r>
          </a:p>
        </p:txBody>
      </p:sp>
      <p:pic>
        <p:nvPicPr>
          <p:cNvPr id="10" name="Picture 9" descr="Graphical user interface, chart, text&#10;&#10;Description automatically generated">
            <a:extLst>
              <a:ext uri="{FF2B5EF4-FFF2-40B4-BE49-F238E27FC236}">
                <a16:creationId xmlns:a16="http://schemas.microsoft.com/office/drawing/2014/main" id="{905F9181-BC00-4BCA-C24D-18B71E24C836}"/>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50000"/>
          <a:stretch/>
        </p:blipFill>
        <p:spPr>
          <a:xfrm>
            <a:off x="4331002" y="2918363"/>
            <a:ext cx="3529995" cy="3429000"/>
          </a:xfrm>
          <a:prstGeom prst="rect">
            <a:avLst/>
          </a:prstGeom>
        </p:spPr>
      </p:pic>
    </p:spTree>
    <p:extLst>
      <p:ext uri="{BB962C8B-B14F-4D97-AF65-F5344CB8AC3E}">
        <p14:creationId xmlns:p14="http://schemas.microsoft.com/office/powerpoint/2010/main" val="2829523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Lastly, we can observe the </a:t>
            </a:r>
            <a:r>
              <a:rPr lang="en-US" sz="2800" dirty="0" err="1">
                <a:latin typeface="Bahnschrift Condensed" panose="020B0502040204020203" pitchFamily="34" charset="0"/>
              </a:rPr>
              <a:t>interspike</a:t>
            </a:r>
            <a:r>
              <a:rPr lang="en-US" sz="2800" dirty="0">
                <a:latin typeface="Bahnschrift Condensed" panose="020B0502040204020203" pitchFamily="34" charset="0"/>
              </a:rPr>
              <a:t> intervals (ISIs), or time in between spikes.</a:t>
            </a:r>
          </a:p>
        </p:txBody>
      </p:sp>
      <p:pic>
        <p:nvPicPr>
          <p:cNvPr id="6" name="Picture 5" descr="Chart, histogram&#10;&#10;Description automatically generated">
            <a:extLst>
              <a:ext uri="{FF2B5EF4-FFF2-40B4-BE49-F238E27FC236}">
                <a16:creationId xmlns:a16="http://schemas.microsoft.com/office/drawing/2014/main" id="{B0687B22-561C-C02A-B44E-83A4532F5C99}"/>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532341" y="2487476"/>
            <a:ext cx="7127318" cy="3429000"/>
          </a:xfrm>
          <a:prstGeom prst="rect">
            <a:avLst/>
          </a:prstGeom>
        </p:spPr>
      </p:pic>
    </p:spTree>
    <p:extLst>
      <p:ext uri="{BB962C8B-B14F-4D97-AF65-F5344CB8AC3E}">
        <p14:creationId xmlns:p14="http://schemas.microsoft.com/office/powerpoint/2010/main" val="3826612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Lastly, we can observe the </a:t>
            </a:r>
            <a:r>
              <a:rPr lang="en-US" sz="2800" dirty="0" err="1">
                <a:latin typeface="Bahnschrift Condensed" panose="020B0502040204020203" pitchFamily="34" charset="0"/>
              </a:rPr>
              <a:t>interspike</a:t>
            </a:r>
            <a:r>
              <a:rPr lang="en-US" sz="2800" dirty="0">
                <a:latin typeface="Bahnschrift Condensed" panose="020B0502040204020203" pitchFamily="34" charset="0"/>
              </a:rPr>
              <a:t> intervals (ISIs), or time in between spikes.</a:t>
            </a:r>
          </a:p>
        </p:txBody>
      </p:sp>
      <p:pic>
        <p:nvPicPr>
          <p:cNvPr id="6" name="Picture 5" descr="Chart, histogram&#10;&#10;Description automatically generated">
            <a:extLst>
              <a:ext uri="{FF2B5EF4-FFF2-40B4-BE49-F238E27FC236}">
                <a16:creationId xmlns:a16="http://schemas.microsoft.com/office/drawing/2014/main" id="{B9775809-65F0-4D2C-81E8-0460835F4589}"/>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50000"/>
          <a:stretch/>
        </p:blipFill>
        <p:spPr>
          <a:xfrm>
            <a:off x="4314170" y="2487476"/>
            <a:ext cx="3563659" cy="3429000"/>
          </a:xfrm>
          <a:prstGeom prst="rect">
            <a:avLst/>
          </a:prstGeom>
        </p:spPr>
      </p:pic>
    </p:spTree>
    <p:extLst>
      <p:ext uri="{BB962C8B-B14F-4D97-AF65-F5344CB8AC3E}">
        <p14:creationId xmlns:p14="http://schemas.microsoft.com/office/powerpoint/2010/main" val="350854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BANDPASS FILTER SIGNAL</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Our selected passband is 20-500Hz. This was carefully selected to filter out movement artifacts at high frequencies and slow EMG waveforms at low frequencies.</a:t>
            </a:r>
          </a:p>
        </p:txBody>
      </p:sp>
      <p:pic>
        <p:nvPicPr>
          <p:cNvPr id="6" name="Picture 5" descr="A picture containing antenna&#10;&#10;Description automatically generated">
            <a:extLst>
              <a:ext uri="{FF2B5EF4-FFF2-40B4-BE49-F238E27FC236}">
                <a16:creationId xmlns:a16="http://schemas.microsoft.com/office/drawing/2014/main" id="{224F0CE6-0508-ACC5-C21C-0A6A572F05F6}"/>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2590051" y="2918363"/>
            <a:ext cx="7011897" cy="3429000"/>
          </a:xfrm>
          <a:prstGeom prst="rect">
            <a:avLst/>
          </a:prstGeom>
        </p:spPr>
      </p:pic>
    </p:spTree>
    <p:extLst>
      <p:ext uri="{BB962C8B-B14F-4D97-AF65-F5344CB8AC3E}">
        <p14:creationId xmlns:p14="http://schemas.microsoft.com/office/powerpoint/2010/main" val="101308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ANALYZE SPIKES</a:t>
            </a:r>
          </a:p>
        </p:txBody>
      </p:sp>
      <p:sp>
        <p:nvSpPr>
          <p:cNvPr id="4" name="TextBox 3">
            <a:extLst>
              <a:ext uri="{FF2B5EF4-FFF2-40B4-BE49-F238E27FC236}">
                <a16:creationId xmlns:a16="http://schemas.microsoft.com/office/drawing/2014/main" id="{549ED9A7-588D-0058-C17D-897F097E0B86}"/>
              </a:ext>
            </a:extLst>
          </p:cNvPr>
          <p:cNvSpPr txBox="1"/>
          <p:nvPr/>
        </p:nvSpPr>
        <p:spPr>
          <a:xfrm>
            <a:off x="838200" y="1827472"/>
            <a:ext cx="10515601" cy="523220"/>
          </a:xfrm>
          <a:prstGeom prst="rect">
            <a:avLst/>
          </a:prstGeom>
          <a:noFill/>
        </p:spPr>
        <p:txBody>
          <a:bodyPr wrap="square" rtlCol="0">
            <a:spAutoFit/>
          </a:bodyPr>
          <a:lstStyle/>
          <a:p>
            <a:r>
              <a:rPr lang="en-US" sz="2800" dirty="0">
                <a:latin typeface="Bahnschrift Condensed" panose="020B0502040204020203" pitchFamily="34" charset="0"/>
              </a:rPr>
              <a:t>Lastly, we can observe the </a:t>
            </a:r>
            <a:r>
              <a:rPr lang="en-US" sz="2800" dirty="0" err="1">
                <a:latin typeface="Bahnschrift Condensed" panose="020B0502040204020203" pitchFamily="34" charset="0"/>
              </a:rPr>
              <a:t>interspike</a:t>
            </a:r>
            <a:r>
              <a:rPr lang="en-US" sz="2800" dirty="0">
                <a:latin typeface="Bahnschrift Condensed" panose="020B0502040204020203" pitchFamily="34" charset="0"/>
              </a:rPr>
              <a:t> intervals (ISIs), or time in between spikes.</a:t>
            </a:r>
          </a:p>
        </p:txBody>
      </p:sp>
      <p:pic>
        <p:nvPicPr>
          <p:cNvPr id="5" name="Picture 4">
            <a:extLst>
              <a:ext uri="{FF2B5EF4-FFF2-40B4-BE49-F238E27FC236}">
                <a16:creationId xmlns:a16="http://schemas.microsoft.com/office/drawing/2014/main" id="{75569940-3D5C-B2FC-17CE-874E2AC1013D}"/>
              </a:ext>
            </a:extLst>
          </p:cNvPr>
          <p:cNvPicPr>
            <a:picLocks noChangeAspect="1"/>
          </p:cNvPicPr>
          <p:nvPr/>
        </p:nvPicPr>
        <p:blipFill>
          <a:blip r:embed="rId2"/>
          <a:stretch>
            <a:fillRect/>
          </a:stretch>
        </p:blipFill>
        <p:spPr>
          <a:xfrm>
            <a:off x="1932612" y="2766218"/>
            <a:ext cx="8326775" cy="1325563"/>
          </a:xfrm>
          <a:prstGeom prst="rect">
            <a:avLst/>
          </a:prstGeom>
        </p:spPr>
      </p:pic>
    </p:spTree>
    <p:extLst>
      <p:ext uri="{BB962C8B-B14F-4D97-AF65-F5344CB8AC3E}">
        <p14:creationId xmlns:p14="http://schemas.microsoft.com/office/powerpoint/2010/main" val="410607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DETECT SPIKES WITH THRESHOLD</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We will use a threshold based on an estimation of the signal noise in order to detect peaks. Any peak above this threshold will be considered a spike.</a:t>
            </a:r>
          </a:p>
        </p:txBody>
      </p:sp>
      <p:pic>
        <p:nvPicPr>
          <p:cNvPr id="5" name="Picture 4" descr="A picture containing sky, antenna&#10;&#10;Description automatically generated">
            <a:extLst>
              <a:ext uri="{FF2B5EF4-FFF2-40B4-BE49-F238E27FC236}">
                <a16:creationId xmlns:a16="http://schemas.microsoft.com/office/drawing/2014/main" id="{B8FF35D2-7B3D-82AC-ADC4-9A0E3694E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645" y="2918363"/>
            <a:ext cx="6874710" cy="3432546"/>
          </a:xfrm>
          <a:prstGeom prst="rect">
            <a:avLst/>
          </a:prstGeom>
        </p:spPr>
      </p:pic>
    </p:spTree>
    <p:extLst>
      <p:ext uri="{BB962C8B-B14F-4D97-AF65-F5344CB8AC3E}">
        <p14:creationId xmlns:p14="http://schemas.microsoft.com/office/powerpoint/2010/main" val="299996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ALIGN SPIKES TO PEAK</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954107"/>
          </a:xfrm>
          <a:prstGeom prst="rect">
            <a:avLst/>
          </a:prstGeom>
          <a:noFill/>
        </p:spPr>
        <p:txBody>
          <a:bodyPr wrap="square" rtlCol="0">
            <a:spAutoFit/>
          </a:bodyPr>
          <a:lstStyle/>
          <a:p>
            <a:r>
              <a:rPr lang="en-US" sz="2800" dirty="0">
                <a:latin typeface="Bahnschrift Condensed" panose="020B0502040204020203" pitchFamily="34" charset="0"/>
              </a:rPr>
              <a:t>A window of length of 16 samples (8 </a:t>
            </a:r>
            <a:r>
              <a:rPr lang="en-US" sz="2800" dirty="0" err="1">
                <a:latin typeface="Bahnschrift Condensed" panose="020B0502040204020203" pitchFamily="34" charset="0"/>
              </a:rPr>
              <a:t>ms</a:t>
            </a:r>
            <a:r>
              <a:rPr lang="en-US" sz="2800" dirty="0">
                <a:latin typeface="Bahnschrift Condensed" panose="020B0502040204020203" pitchFamily="34" charset="0"/>
              </a:rPr>
              <a:t>) around each spike will be considered a MUAP, each of which will be saved into a n x 16 matrix of MUAPs.</a:t>
            </a:r>
          </a:p>
        </p:txBody>
      </p:sp>
      <p:pic>
        <p:nvPicPr>
          <p:cNvPr id="6" name="Picture 5" descr="Chart&#10;&#10;Description automatically generated">
            <a:extLst>
              <a:ext uri="{FF2B5EF4-FFF2-40B4-BE49-F238E27FC236}">
                <a16:creationId xmlns:a16="http://schemas.microsoft.com/office/drawing/2014/main" id="{FEF91F0E-1567-564F-583B-58F92E165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507" y="3016253"/>
            <a:ext cx="6962986" cy="3476622"/>
          </a:xfrm>
          <a:prstGeom prst="rect">
            <a:avLst/>
          </a:prstGeom>
        </p:spPr>
      </p:pic>
    </p:spTree>
    <p:extLst>
      <p:ext uri="{BB962C8B-B14F-4D97-AF65-F5344CB8AC3E}">
        <p14:creationId xmlns:p14="http://schemas.microsoft.com/office/powerpoint/2010/main" val="36179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80870D83-8054-19EC-6074-936D18339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428" y="2985796"/>
            <a:ext cx="3879143" cy="3872204"/>
          </a:xfrm>
          <a:prstGeom prst="rect">
            <a:avLst/>
          </a:prstGeom>
        </p:spPr>
      </p:pic>
      <p:sp>
        <p:nvSpPr>
          <p:cNvPr id="2" name="Title 1">
            <a:extLst>
              <a:ext uri="{FF2B5EF4-FFF2-40B4-BE49-F238E27FC236}">
                <a16:creationId xmlns:a16="http://schemas.microsoft.com/office/drawing/2014/main" id="{E093733D-65A4-1506-18BB-5E3458A53232}"/>
              </a:ext>
            </a:extLst>
          </p:cNvPr>
          <p:cNvSpPr>
            <a:spLocks noGrp="1"/>
          </p:cNvSpPr>
          <p:nvPr>
            <p:ph type="title"/>
          </p:nvPr>
        </p:nvSpPr>
        <p:spPr/>
        <p:txBody>
          <a:bodyPr>
            <a:normAutofit/>
          </a:bodyPr>
          <a:lstStyle/>
          <a:p>
            <a:r>
              <a:rPr lang="en-US" sz="3200" dirty="0">
                <a:latin typeface="Bahnschrift Condensed" panose="020B0502040204020203" pitchFamily="34" charset="0"/>
              </a:rPr>
              <a:t>EXTRACT FEATURES WITH DIMENSIONALITY REDUCTION</a:t>
            </a:r>
          </a:p>
        </p:txBody>
      </p:sp>
      <p:sp>
        <p:nvSpPr>
          <p:cNvPr id="3" name="TextBox 2">
            <a:extLst>
              <a:ext uri="{FF2B5EF4-FFF2-40B4-BE49-F238E27FC236}">
                <a16:creationId xmlns:a16="http://schemas.microsoft.com/office/drawing/2014/main" id="{ED44EC3E-A9D7-5ED9-9D8E-60403293053D}"/>
              </a:ext>
            </a:extLst>
          </p:cNvPr>
          <p:cNvSpPr txBox="1"/>
          <p:nvPr/>
        </p:nvSpPr>
        <p:spPr>
          <a:xfrm>
            <a:off x="838200" y="1827472"/>
            <a:ext cx="10515601" cy="1384995"/>
          </a:xfrm>
          <a:prstGeom prst="rect">
            <a:avLst/>
          </a:prstGeom>
          <a:noFill/>
        </p:spPr>
        <p:txBody>
          <a:bodyPr wrap="square" rtlCol="0">
            <a:spAutoFit/>
          </a:bodyPr>
          <a:lstStyle/>
          <a:p>
            <a:r>
              <a:rPr lang="en-US" sz="2800" dirty="0">
                <a:latin typeface="Bahnschrift Condensed" panose="020B0502040204020203" pitchFamily="34" charset="0"/>
              </a:rPr>
              <a:t>We will then apply PCA to the matrix of MUAPs to get a 3 x 16 matrix, and for each MUAP, compute the PC coefficients. Each coefficient will be defined as the dot product of a principal component (1 x 16) and the MUAP.</a:t>
            </a:r>
          </a:p>
        </p:txBody>
      </p:sp>
    </p:spTree>
    <p:extLst>
      <p:ext uri="{BB962C8B-B14F-4D97-AF65-F5344CB8AC3E}">
        <p14:creationId xmlns:p14="http://schemas.microsoft.com/office/powerpoint/2010/main" val="875297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1439</Words>
  <Application>Microsoft Office PowerPoint</Application>
  <PresentationFormat>Widescreen</PresentationFormat>
  <Paragraphs>121</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Bahnschrift Condensed</vt:lpstr>
      <vt:lpstr>Calibri</vt:lpstr>
      <vt:lpstr>Calibri Light</vt:lpstr>
      <vt:lpstr>Office Theme</vt:lpstr>
      <vt:lpstr>EMG DECOMPOSITION</vt:lpstr>
      <vt:lpstr>INTRODUCTION</vt:lpstr>
      <vt:lpstr>METHODOLOGY</vt:lpstr>
      <vt:lpstr>EMG Example 1, Channel 2</vt:lpstr>
      <vt:lpstr>INPUT FILE – SAMPLED AT 2000 HZ</vt:lpstr>
      <vt:lpstr>BANDPASS FILTER SIGNAL</vt:lpstr>
      <vt:lpstr>DETECT SPIKES WITH THRESHOLD</vt:lpstr>
      <vt:lpstr>ALIGN SPIKES TO PEAK</vt:lpstr>
      <vt:lpstr>EXTRACT FEATURES WITH DIMENSIONALITY REDUCTION</vt:lpstr>
      <vt:lpstr>CLUSTER SPIKES WITH K-MEANS CLUSTERING</vt:lpstr>
      <vt:lpstr>CLUSTER SPIKES WITH K-MEANS CLUSTERING</vt:lpstr>
      <vt:lpstr>CLASSIFY SPIKES</vt:lpstr>
      <vt:lpstr>CLASSIFY SPIKES</vt:lpstr>
      <vt:lpstr>ANALYZE SPIKES</vt:lpstr>
      <vt:lpstr>ANALYZE SPIKES</vt:lpstr>
      <vt:lpstr>ANALYZE SPIKES</vt:lpstr>
      <vt:lpstr>ANALYZE SPIKES</vt:lpstr>
      <vt:lpstr>ANALYZE SPIKES</vt:lpstr>
      <vt:lpstr>ANALYZE SPIKES</vt:lpstr>
      <vt:lpstr>ANALYZE SPIKES</vt:lpstr>
      <vt:lpstr>ANALYZE SPIKES</vt:lpstr>
      <vt:lpstr>ANALYZE SPIKES</vt:lpstr>
      <vt:lpstr>EMG Example 2, Channel 4</vt:lpstr>
      <vt:lpstr>INPUT FILE – SAMPLED AT 2000 HZ</vt:lpstr>
      <vt:lpstr>BANDPASS FILTER SIGNAL</vt:lpstr>
      <vt:lpstr>DETECT SPIKES WITH THRESHOLD</vt:lpstr>
      <vt:lpstr>ALIGN SPIKES TO PEAK</vt:lpstr>
      <vt:lpstr>EXTRACT FEATURES WITH DIMENSIONALITY REDUCTION</vt:lpstr>
      <vt:lpstr>CLUSTER SPIKES WITH K-MEANS CLUSTERING</vt:lpstr>
      <vt:lpstr>CLUSTER SPIKES WITH K-MEANS CLUSTERING</vt:lpstr>
      <vt:lpstr>CLASSIFY SPIKES</vt:lpstr>
      <vt:lpstr>CLASSIFY SPIKES</vt:lpstr>
      <vt:lpstr>ANALYZE SPIKES</vt:lpstr>
      <vt:lpstr>ANALYZE SPIKES</vt:lpstr>
      <vt:lpstr>ANALYZE SPIKES</vt:lpstr>
      <vt:lpstr>ANALYZE SPIKES</vt:lpstr>
      <vt:lpstr>ANALYZE SPIKES</vt:lpstr>
      <vt:lpstr>ANALYZE SPIKES</vt:lpstr>
      <vt:lpstr>ANALYZE SPIKES</vt:lpstr>
      <vt:lpstr>ANALYZE SPIKES</vt:lpstr>
      <vt:lpstr>ANALYZE SPIKES</vt:lpstr>
      <vt:lpstr>EMG Example 20s, Channel 1</vt:lpstr>
      <vt:lpstr>INPUT FILE – SAMPLED AT 2000 HZ</vt:lpstr>
      <vt:lpstr>BANDPASS FILTER SIGNAL</vt:lpstr>
      <vt:lpstr>DETECT SPIKES WITH THRESHOLD</vt:lpstr>
      <vt:lpstr>ALIGN SPIKES TO PEAK</vt:lpstr>
      <vt:lpstr>EXTRACT FEATURES WITH DIMENSIONALITY REDUCTION</vt:lpstr>
      <vt:lpstr>CLUSTER SPIKES WITH K-MEANS CLUSTERING</vt:lpstr>
      <vt:lpstr>CLUSTER SPIKES WITH K-MEANS CLUSTERING</vt:lpstr>
      <vt:lpstr>CLASSIFY SPIKES</vt:lpstr>
      <vt:lpstr>CLASSIFY SPIKES</vt:lpstr>
      <vt:lpstr>ANALYZE SPIKES</vt:lpstr>
      <vt:lpstr>ANALYZE SPIKES</vt:lpstr>
      <vt:lpstr>ANALYZE SPIKES</vt:lpstr>
      <vt:lpstr>ANALYZE SPIKES</vt:lpstr>
      <vt:lpstr>ANALYZE SPIKES</vt:lpstr>
      <vt:lpstr>ANALYZE SPIKES</vt:lpstr>
      <vt:lpstr>ANALYZE SPIKES</vt:lpstr>
      <vt:lpstr>ANALYZE SPIKES</vt:lpstr>
      <vt:lpstr>ANALYZE SPIKES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EMG DECOMPOSITION</dc:title>
  <dc:creator>Cabusao Umaguing, Mateo Amado</dc:creator>
  <cp:lastModifiedBy>Cabusao Umaguing, Mateo Amado</cp:lastModifiedBy>
  <cp:revision>6</cp:revision>
  <dcterms:created xsi:type="dcterms:W3CDTF">2022-12-12T20:53:43Z</dcterms:created>
  <dcterms:modified xsi:type="dcterms:W3CDTF">2022-12-12T22:39:16Z</dcterms:modified>
</cp:coreProperties>
</file>