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52300650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5230065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52300650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523006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52300650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5230065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2300650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52300650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52300650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5230065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52300650a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52300650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2300650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e52300650a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52300650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5230065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52300650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5230065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859280" y="1041400"/>
            <a:ext cx="90728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859280" y="3521075"/>
            <a:ext cx="907288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" showMasterSp="0">
  <p:cSld name="5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24" name="Google Shape;124;p11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1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1"/>
          <p:cNvSpPr/>
          <p:nvPr/>
        </p:nvSpPr>
        <p:spPr>
          <a:xfrm rot="-5400000">
            <a:off x="-1822841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132" name="Google Shape;132;p11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1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40" name="Google Shape;140;p12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/>
          <p:nvPr/>
        </p:nvSpPr>
        <p:spPr>
          <a:xfrm flipH="1" rot="5400000">
            <a:off x="-1819770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2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43" name="Google Shape;143;p12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2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 showMasterSp="0">
  <p:cSld name="2_Two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51" name="Google Shape;151;p13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/>
          <p:nvPr/>
        </p:nvSpPr>
        <p:spPr>
          <a:xfrm flipH="1" rot="5400000">
            <a:off x="-1819770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3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54" name="Google Shape;154;p13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1918000" y="1825625"/>
            <a:ext cx="47583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3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 showMasterSp="0">
  <p:cSld name="2_Comparis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64" name="Google Shape;164;p14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/>
          <p:nvPr/>
        </p:nvSpPr>
        <p:spPr>
          <a:xfrm flipH="1" rot="5400000">
            <a:off x="-1819770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4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67" name="Google Shape;167;p14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4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4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4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14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24" name="Google Shape;24;p3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29" name="Google Shape;29;p3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35" name="Google Shape;35;p4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39" name="Google Shape;39;p4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91799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45" name="Google Shape;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47" name="Google Shape;47;p5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54" name="Google Shape;54;p5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55" name="Google Shape;55;p5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61" name="Google Shape;61;p6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"/>
          <p:cNvSpPr/>
          <p:nvPr/>
        </p:nvSpPr>
        <p:spPr>
          <a:xfrm rot="-5400000">
            <a:off x="-1798127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6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67" name="Google Shape;67;p6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mparison" showMasterSp="0">
  <p:cSld name="7_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72" name="Google Shape;72;p7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880537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191799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3" type="body"/>
          </p:nvPr>
        </p:nvSpPr>
        <p:spPr>
          <a:xfrm>
            <a:off x="6880538" y="2604304"/>
            <a:ext cx="4758353" cy="317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1917998" y="1828097"/>
            <a:ext cx="4758353" cy="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7"/>
          <p:cNvSpPr/>
          <p:nvPr/>
        </p:nvSpPr>
        <p:spPr>
          <a:xfrm rot="-5400000">
            <a:off x="-1798127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7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81" name="Google Shape;81;p7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wo Content" showMasterSp="0">
  <p:cSld name="7_Two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86" name="Google Shape;86;p8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8"/>
          <p:cNvSpPr txBox="1"/>
          <p:nvPr>
            <p:ph type="title"/>
          </p:nvPr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191799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/>
          <p:nvPr/>
        </p:nvSpPr>
        <p:spPr>
          <a:xfrm rot="-5400000">
            <a:off x="-1798127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8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93" name="Google Shape;93;p8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8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close up of a sign&#10;&#10;Description automatically generated"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3" y="5636108"/>
            <a:ext cx="1263219" cy="10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 showMasterSp="0">
  <p:cSld name="6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idx="1" type="body"/>
          </p:nvPr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00" name="Google Shape;100;p9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 rot="-5400000">
            <a:off x="-1822841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104" name="Google Shape;104;p9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9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wo Content" showMasterSp="0">
  <p:cSld name="5_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11" name="Google Shape;111;p10"/>
          <p:cNvPicPr preferRelativeResize="0"/>
          <p:nvPr/>
        </p:nvPicPr>
        <p:blipFill rotWithShape="1">
          <a:blip r:embed="rId2">
            <a:alphaModFix/>
          </a:blip>
          <a:srcRect b="15703" l="0" r="88418" t="0"/>
          <a:stretch/>
        </p:blipFill>
        <p:spPr>
          <a:xfrm>
            <a:off x="0" y="0"/>
            <a:ext cx="1560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918000" y="1825625"/>
            <a:ext cx="47583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2" type="body"/>
          </p:nvPr>
        </p:nvSpPr>
        <p:spPr>
          <a:xfrm>
            <a:off x="6880538" y="1825625"/>
            <a:ext cx="4758353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0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 rot="-5400000">
            <a:off x="-1822841" y="3374137"/>
            <a:ext cx="6858002" cy="109728"/>
          </a:xfrm>
          <a:prstGeom prst="rect">
            <a:avLst/>
          </a:prstGeom>
          <a:gradFill>
            <a:gsLst>
              <a:gs pos="0">
                <a:srgbClr val="D92D8A"/>
              </a:gs>
              <a:gs pos="64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1449544" y="206704"/>
            <a:ext cx="522582" cy="530386"/>
            <a:chOff x="2645664" y="2011680"/>
            <a:chExt cx="735606" cy="746592"/>
          </a:xfrm>
        </p:grpSpPr>
        <p:sp>
          <p:nvSpPr>
            <p:cNvPr id="117" name="Google Shape;117;p10"/>
            <p:cNvSpPr/>
            <p:nvPr/>
          </p:nvSpPr>
          <p:spPr>
            <a:xfrm flipH="1" rot="-5400000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0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/>
        </p:nvSpPr>
        <p:spPr>
          <a:xfrm>
            <a:off x="4641089" y="642349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endParaRPr/>
          </a:p>
        </p:txBody>
      </p:sp>
      <p:pic>
        <p:nvPicPr>
          <p:cNvPr descr="A picture containing drawing&#10;&#10;Description automatically generated"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32" y="5636108"/>
            <a:ext cx="1261872" cy="108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0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6741" y="5715122"/>
            <a:ext cx="1271016" cy="9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788160" y="365125"/>
            <a:ext cx="95656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788160" y="1825625"/>
            <a:ext cx="9565640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7881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85394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29132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bird&#10;&#10;Description automatically generated" id="12" name="Google Shape;12;p1"/>
          <p:cNvPicPr preferRelativeResize="0"/>
          <p:nvPr/>
        </p:nvPicPr>
        <p:blipFill rotWithShape="1">
          <a:blip r:embed="rId2">
            <a:alphaModFix/>
          </a:blip>
          <a:srcRect b="14612" l="13750" r="0" t="0"/>
          <a:stretch/>
        </p:blipFill>
        <p:spPr>
          <a:xfrm>
            <a:off x="1676452" y="1"/>
            <a:ext cx="1051554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1920239" y="532435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920240" y="1825625"/>
            <a:ext cx="9718652" cy="39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-1807413" y="3374136"/>
            <a:ext cx="6858000" cy="109728"/>
          </a:xfrm>
          <a:prstGeom prst="rect">
            <a:avLst/>
          </a:prstGeom>
          <a:gradFill>
            <a:gsLst>
              <a:gs pos="0">
                <a:srgbClr val="00FFFF"/>
              </a:gs>
              <a:gs pos="7000">
                <a:srgbClr val="00FFFF"/>
              </a:gs>
              <a:gs pos="79000">
                <a:srgbClr val="F8C93E"/>
              </a:gs>
              <a:gs pos="100000">
                <a:srgbClr val="F8C93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11449163" y="211743"/>
            <a:ext cx="522582" cy="530387"/>
            <a:chOff x="11140977" y="745237"/>
            <a:chExt cx="522582" cy="530387"/>
          </a:xfrm>
        </p:grpSpPr>
        <p:sp>
          <p:nvSpPr>
            <p:cNvPr id="17" name="Google Shape;17;p1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 txBox="1"/>
          <p:nvPr/>
        </p:nvSpPr>
        <p:spPr>
          <a:xfrm>
            <a:off x="5349923" y="6421815"/>
            <a:ext cx="656552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COLLEGE OF ENGINEERING AND COMPUTING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19.jpg"/><Relationship Id="rId5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18.jp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847377" y="5136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Summer 2023 Senior Design Project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3342525" y="1743125"/>
            <a:ext cx="69588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AI on Low-cost Camera for Counting and Classification of Microbes in Nature Water</a:t>
            </a:r>
            <a:endParaRPr sz="3000"/>
          </a:p>
        </p:txBody>
      </p:sp>
      <p:sp>
        <p:nvSpPr>
          <p:cNvPr id="183" name="Google Shape;183;p15"/>
          <p:cNvSpPr txBox="1"/>
          <p:nvPr/>
        </p:nvSpPr>
        <p:spPr>
          <a:xfrm>
            <a:off x="2521325" y="3455575"/>
            <a:ext cx="87741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Team Members: Artem Andrianov, Mojeed Oladele Ashaleye, Amanda Beatriz Chacin-Livinalli, Noah C Cuevas, Max Samuel Karey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Product Owner: Dr. Antao Chen, </a:t>
            </a:r>
            <a:r>
              <a:rPr i="1" lang="en-US" sz="2100">
                <a:solidFill>
                  <a:schemeClr val="dk1"/>
                </a:solidFill>
              </a:rPr>
              <a:t>Beckman Coulter</a:t>
            </a:r>
            <a:endParaRPr i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Instructor: Dr. S. Masoud Sadjadi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July 28th, 2023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4" name="Google Shape;1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375" y="417075"/>
            <a:ext cx="2261975" cy="11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75" y="320475"/>
            <a:ext cx="1844497" cy="13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idx="2" type="body"/>
          </p:nvPr>
        </p:nvSpPr>
        <p:spPr>
          <a:xfrm>
            <a:off x="1935500" y="1757148"/>
            <a:ext cx="4758300" cy="456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system was implemented</a:t>
            </a:r>
            <a:r>
              <a:rPr lang="en-US" sz="1800"/>
              <a:t> </a:t>
            </a:r>
            <a:r>
              <a:rPr lang="en-US" sz="1800"/>
              <a:t>using: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windows computer with a 64-bit operating system, 256GB storage, 12GB of memory, and an Intel® Core™ i5- 10210U CPU at 1.60GHz.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Arduino IDE as the development environment used to run the systems program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 ESP-32 Camera development board mounted onto a Nikon light microscope </a:t>
            </a:r>
            <a:endParaRPr/>
          </a:p>
        </p:txBody>
      </p:sp>
      <p:sp>
        <p:nvSpPr>
          <p:cNvPr id="247" name="Google Shape;247;p24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100" y="1709325"/>
            <a:ext cx="3460589" cy="46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1814477" y="1419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500" y="1226375"/>
            <a:ext cx="5213000" cy="241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4">
            <a:alphaModFix/>
          </a:blip>
          <a:srcRect b="0" l="139" r="139" t="0"/>
          <a:stretch/>
        </p:blipFill>
        <p:spPr>
          <a:xfrm>
            <a:off x="1715600" y="3643925"/>
            <a:ext cx="5213000" cy="23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249" y="3643925"/>
            <a:ext cx="5227508" cy="23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600" y="1077707"/>
            <a:ext cx="5187899" cy="256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2" type="body"/>
          </p:nvPr>
        </p:nvSpPr>
        <p:spPr>
          <a:xfrm>
            <a:off x="2023852" y="1668975"/>
            <a:ext cx="9718800" cy="319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This project utilizes AI-driven water monitoring with a low-cost camera and microscope and poses an innovative approach for new water monitoring methods.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 The Edge Impulse-trained Convolutional Neural network allows for automatic </a:t>
            </a:r>
            <a:r>
              <a:rPr lang="en-US" sz="2100">
                <a:solidFill>
                  <a:schemeClr val="dk1"/>
                </a:solidFill>
              </a:rPr>
              <a:t>microbe</a:t>
            </a:r>
            <a:r>
              <a:rPr lang="en-US" sz="2100">
                <a:solidFill>
                  <a:schemeClr val="dk1"/>
                </a:solidFill>
              </a:rPr>
              <a:t> detection and real-time inferences.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This new approach could allow scientists and </a:t>
            </a:r>
            <a:r>
              <a:rPr lang="en-US" sz="2100">
                <a:solidFill>
                  <a:schemeClr val="dk1"/>
                </a:solidFill>
              </a:rPr>
              <a:t>officials</a:t>
            </a:r>
            <a:r>
              <a:rPr lang="en-US" sz="2100">
                <a:solidFill>
                  <a:schemeClr val="dk1"/>
                </a:solidFill>
              </a:rPr>
              <a:t> an alternative method of water monitoring that reduces cost while being </a:t>
            </a:r>
            <a:r>
              <a:rPr lang="en-US" sz="2100">
                <a:solidFill>
                  <a:schemeClr val="dk1"/>
                </a:solidFill>
              </a:rPr>
              <a:t>efficient </a:t>
            </a:r>
            <a:r>
              <a:rPr lang="en-US" sz="2100">
                <a:solidFill>
                  <a:schemeClr val="dk1"/>
                </a:solidFill>
              </a:rPr>
              <a:t>and </a:t>
            </a:r>
            <a:r>
              <a:rPr lang="en-US" sz="2100">
                <a:solidFill>
                  <a:schemeClr val="dk1"/>
                </a:solidFill>
              </a:rPr>
              <a:t>reliable.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63" name="Google Shape;263;p26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918000" y="1825625"/>
            <a:ext cx="86715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Traditional methods of water monitoring and classification of water borne microbes require expensive, time-consuming, and labor intensive processes.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This hinders the extent of discovery able to be made by scientists and water quality and health officials.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Utilizing artificial intelligence as a tool in these efforts could pose a new approach that is convenient, efficient and reliable.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1918000" y="1825625"/>
            <a:ext cx="83259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This project developed an artificial intelligence-based model to work in </a:t>
            </a:r>
            <a:r>
              <a:rPr lang="en-US" sz="2200">
                <a:solidFill>
                  <a:schemeClr val="dk1"/>
                </a:solidFill>
              </a:rPr>
              <a:t>conjunction</a:t>
            </a:r>
            <a:r>
              <a:rPr lang="en-US" sz="2200">
                <a:solidFill>
                  <a:schemeClr val="dk1"/>
                </a:solidFill>
              </a:rPr>
              <a:t> with a low-cost camera and microscope to detect and classify microbes in water samples.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This system aims to: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Automatically detect and classify microbes in natural water and,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Produce real-time inference from data provided by the camera’s live video stream.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4675" y="4440658"/>
            <a:ext cx="1346750" cy="201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250" y="4837951"/>
            <a:ext cx="1447601" cy="144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1825" y="4840950"/>
            <a:ext cx="1346749" cy="13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idx="2" type="body"/>
          </p:nvPr>
        </p:nvSpPr>
        <p:spPr>
          <a:xfrm>
            <a:off x="1935500" y="1565525"/>
            <a:ext cx="8754900" cy="45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We tackled the issue of algae </a:t>
            </a:r>
            <a:r>
              <a:rPr lang="en-US" sz="2100">
                <a:solidFill>
                  <a:schemeClr val="dk1"/>
                </a:solidFill>
              </a:rPr>
              <a:t>classification</a:t>
            </a:r>
            <a:r>
              <a:rPr lang="en-US" sz="2100">
                <a:solidFill>
                  <a:schemeClr val="dk1"/>
                </a:solidFill>
              </a:rPr>
              <a:t> under a microscope using a low-cost camera by utilising a neural network developed on the Edge Impulse and trained to identify </a:t>
            </a:r>
            <a:r>
              <a:rPr lang="en-US" sz="2100">
                <a:solidFill>
                  <a:schemeClr val="dk1"/>
                </a:solidFill>
              </a:rPr>
              <a:t>different</a:t>
            </a:r>
            <a:r>
              <a:rPr lang="en-US" sz="2100">
                <a:solidFill>
                  <a:schemeClr val="dk1"/>
                </a:solidFill>
              </a:rPr>
              <a:t> types of algae from water sample.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To capture live images and video OS microbe sample, we </a:t>
            </a:r>
            <a:r>
              <a:rPr lang="en-US" sz="2100">
                <a:solidFill>
                  <a:schemeClr val="dk1"/>
                </a:solidFill>
              </a:rPr>
              <a:t>connected</a:t>
            </a:r>
            <a:r>
              <a:rPr lang="en-US" sz="2100">
                <a:solidFill>
                  <a:schemeClr val="dk1"/>
                </a:solidFill>
              </a:rPr>
              <a:t> an ESP-32 camera to a Nikon light </a:t>
            </a:r>
            <a:r>
              <a:rPr lang="en-US" sz="2100">
                <a:solidFill>
                  <a:schemeClr val="dk1"/>
                </a:solidFill>
              </a:rPr>
              <a:t>microscope.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The camera chip sent the data to a web server that collected and formed out dataset.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8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Approach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idx="2" type="body"/>
          </p:nvPr>
        </p:nvSpPr>
        <p:spPr>
          <a:xfrm>
            <a:off x="1935500" y="1565525"/>
            <a:ext cx="5801400" cy="45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We utilised a Convolutional Neural Network(CNN) to train the model. The dataset was used to teach the model how to distinguish between various algae species.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Edge Impulse was used to train the CNN with the provided dataset and parameters for optimal performance.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The trained model was integrated it into a library that was later uploaded to the ESP32-CAM chip.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Approach, continued.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201" y="1267707"/>
            <a:ext cx="3226732" cy="488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935502" y="484882"/>
            <a:ext cx="9718653" cy="118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 Development: Sprint 1 &amp; 2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2175550" y="1671275"/>
            <a:ext cx="82410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project was developed across 5 sprint development sessions throughout the Summer 2023 term.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1: 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Finding image dataset, investigated camera options, identified suitable libraries and performed background research on skills needed.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2: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Continued finding image dataset, reached out to biologists for potential guidance, built dataset of &gt;2,000 photos of algae from samples of FIU ponds along with Kaggle-supplied photos, continue researching on skills needed.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 Development: Sprint 3 &amp; 4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2175550" y="1671275"/>
            <a:ext cx="82410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3: 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Built algae dataset utilising 5 individual categories, began building Keras CNN model, generated additional images for dataset, and preprocessed our images using Keras.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Sprint 4: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Attempted to export Keras model onto chip, troubleshooted exporting of model onto chip with no success, began </a:t>
            </a:r>
            <a:r>
              <a:rPr lang="en-US" sz="2100"/>
              <a:t>building</a:t>
            </a:r>
            <a:r>
              <a:rPr lang="en-US" sz="2100"/>
              <a:t> Edge Impulse model and generated more images for dataset.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 Development: Sprint 5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2175550" y="1483975"/>
            <a:ext cx="82410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Sprint 5: </a:t>
            </a:r>
            <a:endParaRPr sz="2100">
              <a:solidFill>
                <a:schemeClr val="dk1"/>
              </a:solidFill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</a:pPr>
            <a:r>
              <a:rPr lang="en-US" sz="2100">
                <a:solidFill>
                  <a:schemeClr val="dk1"/>
                </a:solidFill>
              </a:rPr>
              <a:t>Created Github repository, developed a model using Edge Impulse, troubleshooted loading of model library onto Arduino IDE, attempted to integrate camera web server and Edge Impulse model in Arduino, troubleshooted loading of model onto ESP32-CAM, successfully inferencing model on ESP32-CAM.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935502" y="484882"/>
            <a:ext cx="9718800" cy="118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00" y="2315576"/>
            <a:ext cx="1997775" cy="2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275" y="2315575"/>
            <a:ext cx="2802400" cy="21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1875" y="2315575"/>
            <a:ext cx="2224000" cy="21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5875" y="2315575"/>
            <a:ext cx="2802400" cy="21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1935500" y="1834700"/>
            <a:ext cx="99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	Oscillatoria				Closterium				  </a:t>
            </a:r>
            <a:r>
              <a:rPr lang="en-US"/>
              <a:t>Microcystis				Nitzschia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1F3E"/>
      </a:accent1>
      <a:accent2>
        <a:srgbClr val="C4960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