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8" r:id="rId3"/>
    <p:sldId id="259" r:id="rId4"/>
    <p:sldId id="261" r:id="rId5"/>
    <p:sldId id="264" r:id="rId6"/>
    <p:sldId id="263" r:id="rId7"/>
    <p:sldId id="270" r:id="rId8"/>
    <p:sldId id="268" r:id="rId9"/>
    <p:sldId id="260" r:id="rId10"/>
    <p:sldId id="271" r:id="rId11"/>
    <p:sldId id="272" r:id="rId12"/>
    <p:sldId id="273" r:id="rId13"/>
    <p:sldId id="274" r:id="rId14"/>
    <p:sldId id="275" r:id="rId15"/>
    <p:sldId id="267" r:id="rId16"/>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744" autoAdjust="0"/>
    <p:restoredTop sz="94660"/>
  </p:normalViewPr>
  <p:slideViewPr>
    <p:cSldViewPr>
      <p:cViewPr varScale="1">
        <p:scale>
          <a:sx n="108" d="100"/>
          <a:sy n="108" d="100"/>
        </p:scale>
        <p:origin x="732"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D43B01-CBBD-49B3-8334-CCC17DFB7B92}" type="datetimeFigureOut">
              <a:rPr lang="es-CO" smtClean="0"/>
              <a:t>10/06/2019</a:t>
            </a:fld>
            <a:endParaRPr lang="es-CO"/>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O"/>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B0D444-8337-4840-91F5-2E1FFB43D943}" type="slidenum">
              <a:rPr lang="es-CO" smtClean="0"/>
              <a:t>‹Nº›</a:t>
            </a:fld>
            <a:endParaRPr lang="es-CO"/>
          </a:p>
        </p:txBody>
      </p:sp>
    </p:spTree>
    <p:extLst>
      <p:ext uri="{BB962C8B-B14F-4D97-AF65-F5344CB8AC3E}">
        <p14:creationId xmlns:p14="http://schemas.microsoft.com/office/powerpoint/2010/main" val="4131017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DAB0D444-8337-4840-91F5-2E1FFB43D943}" type="slidenum">
              <a:rPr lang="es-CO" smtClean="0"/>
              <a:t>8</a:t>
            </a:fld>
            <a:endParaRPr lang="es-CO"/>
          </a:p>
        </p:txBody>
      </p:sp>
    </p:spTree>
    <p:extLst>
      <p:ext uri="{BB962C8B-B14F-4D97-AF65-F5344CB8AC3E}">
        <p14:creationId xmlns:p14="http://schemas.microsoft.com/office/powerpoint/2010/main" val="1668407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CO"/>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CO"/>
          </a:p>
        </p:txBody>
      </p:sp>
      <p:sp>
        <p:nvSpPr>
          <p:cNvPr id="4" name="3 Marcador de fecha"/>
          <p:cNvSpPr>
            <a:spLocks noGrp="1"/>
          </p:cNvSpPr>
          <p:nvPr>
            <p:ph type="dt" sz="half" idx="10"/>
          </p:nvPr>
        </p:nvSpPr>
        <p:spPr/>
        <p:txBody>
          <a:bodyPr/>
          <a:lstStyle/>
          <a:p>
            <a:fld id="{783ECA81-15F1-4A99-BB50-3A968145D6FB}" type="datetimeFigureOut">
              <a:rPr lang="es-CO" smtClean="0"/>
              <a:t>10/06/2019</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8EF366D1-E340-4B74-A693-403E218001BE}" type="slidenum">
              <a:rPr lang="es-CO" smtClean="0"/>
              <a:t>‹Nº›</a:t>
            </a:fld>
            <a:endParaRPr lang="es-CO"/>
          </a:p>
        </p:txBody>
      </p:sp>
    </p:spTree>
    <p:extLst>
      <p:ext uri="{BB962C8B-B14F-4D97-AF65-F5344CB8AC3E}">
        <p14:creationId xmlns:p14="http://schemas.microsoft.com/office/powerpoint/2010/main" val="3967328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fecha"/>
          <p:cNvSpPr>
            <a:spLocks noGrp="1"/>
          </p:cNvSpPr>
          <p:nvPr>
            <p:ph type="dt" sz="half" idx="10"/>
          </p:nvPr>
        </p:nvSpPr>
        <p:spPr/>
        <p:txBody>
          <a:bodyPr/>
          <a:lstStyle/>
          <a:p>
            <a:fld id="{783ECA81-15F1-4A99-BB50-3A968145D6FB}" type="datetimeFigureOut">
              <a:rPr lang="es-CO" smtClean="0"/>
              <a:t>10/06/2019</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8EF366D1-E340-4B74-A693-403E218001BE}" type="slidenum">
              <a:rPr lang="es-CO" smtClean="0"/>
              <a:t>‹Nº›</a:t>
            </a:fld>
            <a:endParaRPr lang="es-CO"/>
          </a:p>
        </p:txBody>
      </p:sp>
    </p:spTree>
    <p:extLst>
      <p:ext uri="{BB962C8B-B14F-4D97-AF65-F5344CB8AC3E}">
        <p14:creationId xmlns:p14="http://schemas.microsoft.com/office/powerpoint/2010/main" val="4114889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CO"/>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fecha"/>
          <p:cNvSpPr>
            <a:spLocks noGrp="1"/>
          </p:cNvSpPr>
          <p:nvPr>
            <p:ph type="dt" sz="half" idx="10"/>
          </p:nvPr>
        </p:nvSpPr>
        <p:spPr/>
        <p:txBody>
          <a:bodyPr/>
          <a:lstStyle/>
          <a:p>
            <a:fld id="{783ECA81-15F1-4A99-BB50-3A968145D6FB}" type="datetimeFigureOut">
              <a:rPr lang="es-CO" smtClean="0"/>
              <a:t>10/06/2019</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8EF366D1-E340-4B74-A693-403E218001BE}" type="slidenum">
              <a:rPr lang="es-CO" smtClean="0"/>
              <a:t>‹Nº›</a:t>
            </a:fld>
            <a:endParaRPr lang="es-CO"/>
          </a:p>
        </p:txBody>
      </p:sp>
    </p:spTree>
    <p:extLst>
      <p:ext uri="{BB962C8B-B14F-4D97-AF65-F5344CB8AC3E}">
        <p14:creationId xmlns:p14="http://schemas.microsoft.com/office/powerpoint/2010/main" val="1134074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fecha"/>
          <p:cNvSpPr>
            <a:spLocks noGrp="1"/>
          </p:cNvSpPr>
          <p:nvPr>
            <p:ph type="dt" sz="half" idx="10"/>
          </p:nvPr>
        </p:nvSpPr>
        <p:spPr/>
        <p:txBody>
          <a:bodyPr/>
          <a:lstStyle/>
          <a:p>
            <a:fld id="{783ECA81-15F1-4A99-BB50-3A968145D6FB}" type="datetimeFigureOut">
              <a:rPr lang="es-CO" smtClean="0"/>
              <a:t>10/06/2019</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8EF366D1-E340-4B74-A693-403E218001BE}" type="slidenum">
              <a:rPr lang="es-CO" smtClean="0"/>
              <a:t>‹Nº›</a:t>
            </a:fld>
            <a:endParaRPr lang="es-CO"/>
          </a:p>
        </p:txBody>
      </p:sp>
    </p:spTree>
    <p:extLst>
      <p:ext uri="{BB962C8B-B14F-4D97-AF65-F5344CB8AC3E}">
        <p14:creationId xmlns:p14="http://schemas.microsoft.com/office/powerpoint/2010/main" val="2514223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CO"/>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783ECA81-15F1-4A99-BB50-3A968145D6FB}" type="datetimeFigureOut">
              <a:rPr lang="es-CO" smtClean="0"/>
              <a:t>10/06/2019</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8EF366D1-E340-4B74-A693-403E218001BE}" type="slidenum">
              <a:rPr lang="es-CO" smtClean="0"/>
              <a:t>‹Nº›</a:t>
            </a:fld>
            <a:endParaRPr lang="es-CO"/>
          </a:p>
        </p:txBody>
      </p:sp>
    </p:spTree>
    <p:extLst>
      <p:ext uri="{BB962C8B-B14F-4D97-AF65-F5344CB8AC3E}">
        <p14:creationId xmlns:p14="http://schemas.microsoft.com/office/powerpoint/2010/main" val="3344832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4 Marcador de fecha"/>
          <p:cNvSpPr>
            <a:spLocks noGrp="1"/>
          </p:cNvSpPr>
          <p:nvPr>
            <p:ph type="dt" sz="half" idx="10"/>
          </p:nvPr>
        </p:nvSpPr>
        <p:spPr/>
        <p:txBody>
          <a:bodyPr/>
          <a:lstStyle/>
          <a:p>
            <a:fld id="{783ECA81-15F1-4A99-BB50-3A968145D6FB}" type="datetimeFigureOut">
              <a:rPr lang="es-CO" smtClean="0"/>
              <a:t>10/06/2019</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8EF366D1-E340-4B74-A693-403E218001BE}" type="slidenum">
              <a:rPr lang="es-CO" smtClean="0"/>
              <a:t>‹Nº›</a:t>
            </a:fld>
            <a:endParaRPr lang="es-CO"/>
          </a:p>
        </p:txBody>
      </p:sp>
    </p:spTree>
    <p:extLst>
      <p:ext uri="{BB962C8B-B14F-4D97-AF65-F5344CB8AC3E}">
        <p14:creationId xmlns:p14="http://schemas.microsoft.com/office/powerpoint/2010/main" val="2023997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CO"/>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6 Marcador de fecha"/>
          <p:cNvSpPr>
            <a:spLocks noGrp="1"/>
          </p:cNvSpPr>
          <p:nvPr>
            <p:ph type="dt" sz="half" idx="10"/>
          </p:nvPr>
        </p:nvSpPr>
        <p:spPr/>
        <p:txBody>
          <a:bodyPr/>
          <a:lstStyle/>
          <a:p>
            <a:fld id="{783ECA81-15F1-4A99-BB50-3A968145D6FB}" type="datetimeFigureOut">
              <a:rPr lang="es-CO" smtClean="0"/>
              <a:t>10/06/2019</a:t>
            </a:fld>
            <a:endParaRPr lang="es-CO"/>
          </a:p>
        </p:txBody>
      </p:sp>
      <p:sp>
        <p:nvSpPr>
          <p:cNvPr id="8" name="7 Marcador de pie de página"/>
          <p:cNvSpPr>
            <a:spLocks noGrp="1"/>
          </p:cNvSpPr>
          <p:nvPr>
            <p:ph type="ftr" sz="quarter" idx="11"/>
          </p:nvPr>
        </p:nvSpPr>
        <p:spPr/>
        <p:txBody>
          <a:bodyPr/>
          <a:lstStyle/>
          <a:p>
            <a:endParaRPr lang="es-CO"/>
          </a:p>
        </p:txBody>
      </p:sp>
      <p:sp>
        <p:nvSpPr>
          <p:cNvPr id="9" name="8 Marcador de número de diapositiva"/>
          <p:cNvSpPr>
            <a:spLocks noGrp="1"/>
          </p:cNvSpPr>
          <p:nvPr>
            <p:ph type="sldNum" sz="quarter" idx="12"/>
          </p:nvPr>
        </p:nvSpPr>
        <p:spPr/>
        <p:txBody>
          <a:bodyPr/>
          <a:lstStyle/>
          <a:p>
            <a:fld id="{8EF366D1-E340-4B74-A693-403E218001BE}" type="slidenum">
              <a:rPr lang="es-CO" smtClean="0"/>
              <a:t>‹Nº›</a:t>
            </a:fld>
            <a:endParaRPr lang="es-CO"/>
          </a:p>
        </p:txBody>
      </p:sp>
    </p:spTree>
    <p:extLst>
      <p:ext uri="{BB962C8B-B14F-4D97-AF65-F5344CB8AC3E}">
        <p14:creationId xmlns:p14="http://schemas.microsoft.com/office/powerpoint/2010/main" val="1586499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fecha"/>
          <p:cNvSpPr>
            <a:spLocks noGrp="1"/>
          </p:cNvSpPr>
          <p:nvPr>
            <p:ph type="dt" sz="half" idx="10"/>
          </p:nvPr>
        </p:nvSpPr>
        <p:spPr/>
        <p:txBody>
          <a:bodyPr/>
          <a:lstStyle/>
          <a:p>
            <a:fld id="{783ECA81-15F1-4A99-BB50-3A968145D6FB}" type="datetimeFigureOut">
              <a:rPr lang="es-CO" smtClean="0"/>
              <a:t>10/06/2019</a:t>
            </a:fld>
            <a:endParaRPr lang="es-CO"/>
          </a:p>
        </p:txBody>
      </p:sp>
      <p:sp>
        <p:nvSpPr>
          <p:cNvPr id="4" name="3 Marcador de pie de página"/>
          <p:cNvSpPr>
            <a:spLocks noGrp="1"/>
          </p:cNvSpPr>
          <p:nvPr>
            <p:ph type="ftr" sz="quarter" idx="11"/>
          </p:nvPr>
        </p:nvSpPr>
        <p:spPr/>
        <p:txBody>
          <a:bodyPr/>
          <a:lstStyle/>
          <a:p>
            <a:endParaRPr lang="es-CO"/>
          </a:p>
        </p:txBody>
      </p:sp>
      <p:sp>
        <p:nvSpPr>
          <p:cNvPr id="5" name="4 Marcador de número de diapositiva"/>
          <p:cNvSpPr>
            <a:spLocks noGrp="1"/>
          </p:cNvSpPr>
          <p:nvPr>
            <p:ph type="sldNum" sz="quarter" idx="12"/>
          </p:nvPr>
        </p:nvSpPr>
        <p:spPr/>
        <p:txBody>
          <a:bodyPr/>
          <a:lstStyle/>
          <a:p>
            <a:fld id="{8EF366D1-E340-4B74-A693-403E218001BE}" type="slidenum">
              <a:rPr lang="es-CO" smtClean="0"/>
              <a:t>‹Nº›</a:t>
            </a:fld>
            <a:endParaRPr lang="es-CO"/>
          </a:p>
        </p:txBody>
      </p:sp>
    </p:spTree>
    <p:extLst>
      <p:ext uri="{BB962C8B-B14F-4D97-AF65-F5344CB8AC3E}">
        <p14:creationId xmlns:p14="http://schemas.microsoft.com/office/powerpoint/2010/main" val="1644766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83ECA81-15F1-4A99-BB50-3A968145D6FB}" type="datetimeFigureOut">
              <a:rPr lang="es-CO" smtClean="0"/>
              <a:t>10/06/2019</a:t>
            </a:fld>
            <a:endParaRPr lang="es-CO"/>
          </a:p>
        </p:txBody>
      </p:sp>
      <p:sp>
        <p:nvSpPr>
          <p:cNvPr id="3" name="2 Marcador de pie de página"/>
          <p:cNvSpPr>
            <a:spLocks noGrp="1"/>
          </p:cNvSpPr>
          <p:nvPr>
            <p:ph type="ftr" sz="quarter" idx="11"/>
          </p:nvPr>
        </p:nvSpPr>
        <p:spPr/>
        <p:txBody>
          <a:bodyPr/>
          <a:lstStyle/>
          <a:p>
            <a:endParaRPr lang="es-CO"/>
          </a:p>
        </p:txBody>
      </p:sp>
      <p:sp>
        <p:nvSpPr>
          <p:cNvPr id="4" name="3 Marcador de número de diapositiva"/>
          <p:cNvSpPr>
            <a:spLocks noGrp="1"/>
          </p:cNvSpPr>
          <p:nvPr>
            <p:ph type="sldNum" sz="quarter" idx="12"/>
          </p:nvPr>
        </p:nvSpPr>
        <p:spPr/>
        <p:txBody>
          <a:bodyPr/>
          <a:lstStyle/>
          <a:p>
            <a:fld id="{8EF366D1-E340-4B74-A693-403E218001BE}" type="slidenum">
              <a:rPr lang="es-CO" smtClean="0"/>
              <a:t>‹Nº›</a:t>
            </a:fld>
            <a:endParaRPr lang="es-CO"/>
          </a:p>
        </p:txBody>
      </p:sp>
    </p:spTree>
    <p:extLst>
      <p:ext uri="{BB962C8B-B14F-4D97-AF65-F5344CB8AC3E}">
        <p14:creationId xmlns:p14="http://schemas.microsoft.com/office/powerpoint/2010/main" val="4252623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CO"/>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783ECA81-15F1-4A99-BB50-3A968145D6FB}" type="datetimeFigureOut">
              <a:rPr lang="es-CO" smtClean="0"/>
              <a:t>10/06/2019</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8EF366D1-E340-4B74-A693-403E218001BE}" type="slidenum">
              <a:rPr lang="es-CO" smtClean="0"/>
              <a:t>‹Nº›</a:t>
            </a:fld>
            <a:endParaRPr lang="es-CO"/>
          </a:p>
        </p:txBody>
      </p:sp>
    </p:spTree>
    <p:extLst>
      <p:ext uri="{BB962C8B-B14F-4D97-AF65-F5344CB8AC3E}">
        <p14:creationId xmlns:p14="http://schemas.microsoft.com/office/powerpoint/2010/main" val="1278524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CO"/>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783ECA81-15F1-4A99-BB50-3A968145D6FB}" type="datetimeFigureOut">
              <a:rPr lang="es-CO" smtClean="0"/>
              <a:t>10/06/2019</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8EF366D1-E340-4B74-A693-403E218001BE}" type="slidenum">
              <a:rPr lang="es-CO" smtClean="0"/>
              <a:t>‹Nº›</a:t>
            </a:fld>
            <a:endParaRPr lang="es-CO"/>
          </a:p>
        </p:txBody>
      </p:sp>
    </p:spTree>
    <p:extLst>
      <p:ext uri="{BB962C8B-B14F-4D97-AF65-F5344CB8AC3E}">
        <p14:creationId xmlns:p14="http://schemas.microsoft.com/office/powerpoint/2010/main" val="1057186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90">
          <a:fgClr>
            <a:schemeClr val="tx2"/>
          </a:fgClr>
          <a:bgClr>
            <a:schemeClr val="bg1"/>
          </a:bgClr>
        </a:patt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3ECA81-15F1-4A99-BB50-3A968145D6FB}" type="datetimeFigureOut">
              <a:rPr lang="es-CO" smtClean="0"/>
              <a:t>10/06/2019</a:t>
            </a:fld>
            <a:endParaRPr lang="es-CO"/>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F366D1-E340-4B74-A693-403E218001BE}" type="slidenum">
              <a:rPr lang="es-CO" smtClean="0"/>
              <a:t>‹Nº›</a:t>
            </a:fld>
            <a:endParaRPr lang="es-CO"/>
          </a:p>
        </p:txBody>
      </p:sp>
    </p:spTree>
    <p:extLst>
      <p:ext uri="{BB962C8B-B14F-4D97-AF65-F5344CB8AC3E}">
        <p14:creationId xmlns:p14="http://schemas.microsoft.com/office/powerpoint/2010/main" val="721320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hyperlink" Target="entrada.vpp" TargetMode="External"/><Relationship Id="rId1" Type="http://schemas.openxmlformats.org/officeDocument/2006/relationships/slideLayout" Target="../slideLayouts/slideLayout7.xml"/><Relationship Id="rId5" Type="http://schemas.openxmlformats.org/officeDocument/2006/relationships/image" Target="../media/image19.jpeg"/><Relationship Id="rId4" Type="http://schemas.openxmlformats.org/officeDocument/2006/relationships/hyperlink" Target="Requerimientos%20Funcionales.docx"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PROYECTO%20FINAL%20%20ANALISIS%20Y%20DESARROLLO%20DE%20SISTEMA%20DE%20INFORMACION.docx" TargetMode="External"/><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1691680" y="225807"/>
            <a:ext cx="5760640" cy="1077218"/>
          </a:xfrm>
          <a:prstGeom prst="rect">
            <a:avLst/>
          </a:prstGeom>
          <a:noFill/>
        </p:spPr>
        <p:txBody>
          <a:bodyPr wrap="square" lIns="91440" tIns="45720" rIns="91440" bIns="45720">
            <a:spAutoFit/>
          </a:bodyPr>
          <a:lstStyle/>
          <a:p>
            <a:pPr algn="ctr"/>
            <a:r>
              <a:rPr lang="es-ES" sz="3200" b="1" cap="all" spc="0" dirty="0">
                <a:ln w="9000" cmpd="sng">
                  <a:solidFill>
                    <a:schemeClr val="accent4">
                      <a:shade val="50000"/>
                      <a:satMod val="120000"/>
                    </a:schemeClr>
                  </a:solidFill>
                  <a:prstDash val="solid"/>
                </a:ln>
                <a:solidFill>
                  <a:schemeClr val="bg1"/>
                </a:solidFill>
                <a:effectLst>
                  <a:reflection blurRad="12700" stA="28000" endPos="45000" dist="1000" dir="5400000" sy="-100000" algn="bl" rotWithShape="0"/>
                </a:effectLst>
                <a:latin typeface="Algerian" pitchFamily="82" charset="0"/>
              </a:rPr>
              <a:t>Sistema  operativo de inventarios </a:t>
            </a:r>
            <a:r>
              <a:rPr lang="es-ES" sz="3200" b="1" cap="all" dirty="0">
                <a:ln w="9000" cmpd="sng">
                  <a:solidFill>
                    <a:schemeClr val="accent4">
                      <a:shade val="50000"/>
                      <a:satMod val="120000"/>
                    </a:schemeClr>
                  </a:solidFill>
                  <a:prstDash val="solid"/>
                </a:ln>
                <a:solidFill>
                  <a:schemeClr val="bg1"/>
                </a:solidFill>
                <a:effectLst>
                  <a:reflection blurRad="12700" stA="28000" endPos="45000" dist="1000" dir="5400000" sy="-100000" algn="bl" rotWithShape="0"/>
                </a:effectLst>
                <a:latin typeface="Algerian" pitchFamily="82" charset="0"/>
              </a:rPr>
              <a:t>k</a:t>
            </a:r>
            <a:r>
              <a:rPr lang="es-ES" sz="3200" b="1" cap="all" spc="0" dirty="0">
                <a:ln w="9000" cmpd="sng">
                  <a:solidFill>
                    <a:schemeClr val="accent4">
                      <a:shade val="50000"/>
                      <a:satMod val="120000"/>
                    </a:schemeClr>
                  </a:solidFill>
                  <a:prstDash val="solid"/>
                </a:ln>
                <a:solidFill>
                  <a:schemeClr val="bg1"/>
                </a:solidFill>
                <a:effectLst>
                  <a:reflection blurRad="12700" stA="28000" endPos="45000" dist="1000" dir="5400000" sy="-100000" algn="bl" rotWithShape="0"/>
                </a:effectLst>
                <a:latin typeface="Algerian" pitchFamily="82" charset="0"/>
              </a:rPr>
              <a:t>ronos</a:t>
            </a:r>
          </a:p>
        </p:txBody>
      </p:sp>
      <p:sp>
        <p:nvSpPr>
          <p:cNvPr id="6" name="5 Rectángulo"/>
          <p:cNvSpPr/>
          <p:nvPr/>
        </p:nvSpPr>
        <p:spPr>
          <a:xfrm>
            <a:off x="827584" y="1700808"/>
            <a:ext cx="3546163" cy="2554545"/>
          </a:xfrm>
          <a:prstGeom prst="rect">
            <a:avLst/>
          </a:prstGeom>
        </p:spPr>
        <p:txBody>
          <a:bodyPr wrap="none">
            <a:spAutoFit/>
          </a:bodyPr>
          <a:lstStyle/>
          <a:p>
            <a:pPr algn="ctr"/>
            <a:r>
              <a:rPr lang="es-ES" sz="3200" b="1" cap="all" dirty="0">
                <a:ln w="9000" cmpd="sng">
                  <a:solidFill>
                    <a:schemeClr val="tx2"/>
                  </a:solidFill>
                  <a:prstDash val="solid"/>
                </a:ln>
                <a:solidFill>
                  <a:schemeClr val="tx2"/>
                </a:solidFill>
                <a:effectLst>
                  <a:reflection blurRad="12700" stA="28000" endPos="45000" dist="1000" dir="5400000" sy="-100000" algn="bl" rotWithShape="0"/>
                </a:effectLst>
                <a:latin typeface="Algerian" pitchFamily="82" charset="0"/>
              </a:rPr>
              <a:t>Brahiam culma </a:t>
            </a:r>
          </a:p>
          <a:p>
            <a:pPr algn="ctr"/>
            <a:r>
              <a:rPr lang="es-ES" sz="3200" b="1" cap="all" dirty="0">
                <a:ln w="9000" cmpd="sng">
                  <a:solidFill>
                    <a:schemeClr val="tx2"/>
                  </a:solidFill>
                  <a:prstDash val="solid"/>
                </a:ln>
                <a:solidFill>
                  <a:schemeClr val="tx2"/>
                </a:solidFill>
                <a:effectLst>
                  <a:reflection blurRad="12700" stA="28000" endPos="45000" dist="1000" dir="5400000" sy="-100000" algn="bl" rotWithShape="0"/>
                </a:effectLst>
                <a:latin typeface="Algerian" pitchFamily="82" charset="0"/>
              </a:rPr>
              <a:t>Kevin arias </a:t>
            </a:r>
          </a:p>
          <a:p>
            <a:pPr algn="ctr"/>
            <a:r>
              <a:rPr lang="es-ES" sz="3200" b="1" cap="all" dirty="0">
                <a:ln w="9000" cmpd="sng">
                  <a:solidFill>
                    <a:schemeClr val="tx2"/>
                  </a:solidFill>
                  <a:prstDash val="solid"/>
                </a:ln>
                <a:solidFill>
                  <a:schemeClr val="tx2"/>
                </a:solidFill>
                <a:effectLst>
                  <a:reflection blurRad="12700" stA="28000" endPos="45000" dist="1000" dir="5400000" sy="-100000" algn="bl" rotWithShape="0"/>
                </a:effectLst>
                <a:latin typeface="Algerian" pitchFamily="82" charset="0"/>
              </a:rPr>
              <a:t>Luis cuasquer</a:t>
            </a:r>
          </a:p>
          <a:p>
            <a:pPr algn="ctr"/>
            <a:r>
              <a:rPr lang="es-ES" sz="3200" b="1" cap="all" dirty="0">
                <a:ln w="9000" cmpd="sng">
                  <a:solidFill>
                    <a:schemeClr val="tx2"/>
                  </a:solidFill>
                  <a:prstDash val="solid"/>
                </a:ln>
                <a:solidFill>
                  <a:schemeClr val="tx2"/>
                </a:solidFill>
                <a:effectLst>
                  <a:reflection blurRad="12700" stA="28000" endPos="45000" dist="1000" dir="5400000" sy="-100000" algn="bl" rotWithShape="0"/>
                </a:effectLst>
                <a:latin typeface="Algerian" pitchFamily="82" charset="0"/>
              </a:rPr>
              <a:t>Juan huertas </a:t>
            </a:r>
          </a:p>
          <a:p>
            <a:pPr algn="ctr"/>
            <a:r>
              <a:rPr lang="es-ES" sz="3200" b="1" cap="all" dirty="0">
                <a:ln w="9000" cmpd="sng">
                  <a:solidFill>
                    <a:schemeClr val="tx2"/>
                  </a:solidFill>
                  <a:prstDash val="solid"/>
                </a:ln>
                <a:solidFill>
                  <a:schemeClr val="tx2"/>
                </a:solidFill>
                <a:effectLst>
                  <a:reflection blurRad="12700" stA="28000" endPos="45000" dist="1000" dir="5400000" sy="-100000" algn="bl" rotWithShape="0"/>
                </a:effectLst>
                <a:latin typeface="Algerian" pitchFamily="82" charset="0"/>
              </a:rPr>
              <a:t> mateo vega</a:t>
            </a:r>
            <a:endParaRPr lang="es-CO" sz="1050" dirty="0">
              <a:ln w="9000" cmpd="sng">
                <a:solidFill>
                  <a:schemeClr val="tx2"/>
                </a:solidFill>
                <a:prstDash val="solid"/>
              </a:ln>
              <a:solidFill>
                <a:schemeClr val="tx2"/>
              </a:solidFill>
              <a:latin typeface="Algerian" pitchFamily="82" charset="0"/>
            </a:endParaRPr>
          </a:p>
        </p:txBody>
      </p:sp>
      <p:sp>
        <p:nvSpPr>
          <p:cNvPr id="2" name="Rectángulo 1"/>
          <p:cNvSpPr/>
          <p:nvPr/>
        </p:nvSpPr>
        <p:spPr>
          <a:xfrm>
            <a:off x="1763688" y="4653136"/>
            <a:ext cx="1944216" cy="1569660"/>
          </a:xfrm>
          <a:prstGeom prst="rect">
            <a:avLst/>
          </a:prstGeom>
        </p:spPr>
        <p:txBody>
          <a:bodyPr wrap="square">
            <a:spAutoFit/>
          </a:bodyPr>
          <a:lstStyle/>
          <a:p>
            <a:pPr lvl="0" algn="ctr"/>
            <a:r>
              <a:rPr lang="es-ES" sz="3200" b="1" cap="all" dirty="0">
                <a:ln w="9000" cmpd="sng">
                  <a:solidFill>
                    <a:schemeClr val="tx2"/>
                  </a:solidFill>
                  <a:prstDash val="solid"/>
                </a:ln>
                <a:solidFill>
                  <a:schemeClr val="tx2"/>
                </a:solidFill>
                <a:effectLst>
                  <a:reflection blurRad="12700" stA="28000" endPos="45000" dist="1000" dir="5400000" sy="-100000" algn="bl" rotWithShape="0"/>
                </a:effectLst>
                <a:latin typeface="Algerian" pitchFamily="82" charset="0"/>
              </a:rPr>
              <a:t>Grupo 6</a:t>
            </a:r>
          </a:p>
          <a:p>
            <a:pPr lvl="0" algn="ctr"/>
            <a:endParaRPr lang="es-ES" sz="3200" b="1" cap="all" dirty="0">
              <a:ln w="9000" cmpd="sng">
                <a:solidFill>
                  <a:schemeClr val="tx2"/>
                </a:solidFill>
                <a:prstDash val="solid"/>
              </a:ln>
              <a:solidFill>
                <a:schemeClr val="tx2"/>
              </a:solidFill>
              <a:effectLst>
                <a:reflection blurRad="12700" stA="28000" endPos="45000" dist="1000" dir="5400000" sy="-100000" algn="bl" rotWithShape="0"/>
              </a:effectLst>
              <a:latin typeface="Algerian" pitchFamily="82" charset="0"/>
            </a:endParaRPr>
          </a:p>
          <a:p>
            <a:pPr lvl="0" algn="ctr"/>
            <a:r>
              <a:rPr lang="es-ES" sz="3200" b="1" cap="all" dirty="0">
                <a:ln w="9000" cmpd="sng">
                  <a:solidFill>
                    <a:schemeClr val="tx2"/>
                  </a:solidFill>
                  <a:prstDash val="solid"/>
                </a:ln>
                <a:solidFill>
                  <a:schemeClr val="tx2"/>
                </a:solidFill>
                <a:effectLst>
                  <a:reflection blurRad="12700" stA="28000" endPos="45000" dist="1000" dir="5400000" sy="-100000" algn="bl" rotWithShape="0"/>
                </a:effectLst>
                <a:latin typeface="Algerian" pitchFamily="82" charset="0"/>
              </a:rPr>
              <a:t>1834732</a:t>
            </a:r>
          </a:p>
        </p:txBody>
      </p:sp>
      <p:sp>
        <p:nvSpPr>
          <p:cNvPr id="3" name="AutoShape 2" descr="blob:https://web.whatsapp.com/80c3862f-f42f-45b6-9019-f8a25fa5072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4" name="AutoShape 4" descr="blob:https://web.whatsapp.com/80c3862f-f42f-45b6-9019-f8a25fa50724"/>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7" name="6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89890" y="2204864"/>
            <a:ext cx="4183093" cy="2715766"/>
          </a:xfrm>
          <a:prstGeom prst="rect">
            <a:avLst/>
          </a:prstGeom>
        </p:spPr>
      </p:pic>
    </p:spTree>
    <p:extLst>
      <p:ext uri="{BB962C8B-B14F-4D97-AF65-F5344CB8AC3E}">
        <p14:creationId xmlns:p14="http://schemas.microsoft.com/office/powerpoint/2010/main" val="196536700"/>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5"/>
                                        </p:tgtEl>
                                        <p:attrNameLst>
                                          <p:attrName>style.color</p:attrName>
                                        </p:attrNameLst>
                                      </p:cBhvr>
                                      <p:to>
                                        <a:srgbClr val="FFFFFF"/>
                                      </p:to>
                                    </p:animClr>
                                  </p:childTnLst>
                                </p:cTn>
                              </p:par>
                            </p:childTnLst>
                          </p:cTn>
                        </p:par>
                      </p:childTnLst>
                    </p:cTn>
                  </p:par>
                  <p:par>
                    <p:cTn id="7" fill="hold">
                      <p:stCondLst>
                        <p:cond delay="indefinite"/>
                      </p:stCondLst>
                      <p:childTnLst>
                        <p:par>
                          <p:cTn id="8" fill="hold">
                            <p:stCondLst>
                              <p:cond delay="0"/>
                            </p:stCondLst>
                            <p:childTnLst>
                              <p:par>
                                <p:cTn id="9" presetID="16" presetClass="emph" presetSubtype="0" fill="hold" grpId="0" nodeType="clickEffect">
                                  <p:stCondLst>
                                    <p:cond delay="0"/>
                                  </p:stCondLst>
                                  <p:iterate type="lt">
                                    <p:tmPct val="4000"/>
                                  </p:iterate>
                                  <p:childTnLst>
                                    <p:set>
                                      <p:cBhvr override="childStyle">
                                        <p:cTn id="10" dur="500" fill="hold"/>
                                        <p:tgtEl>
                                          <p:spTgt spid="6"/>
                                        </p:tgtEl>
                                        <p:attrNameLst>
                                          <p:attrName>style.color</p:attrName>
                                        </p:attrNameLst>
                                      </p:cBhvr>
                                      <p:to>
                                        <p:clrVal>
                                          <a:srgbClr val="FFFFFF"/>
                                        </p:clrVal>
                                      </p:to>
                                    </p:set>
                                    <p:set>
                                      <p:cBhvr>
                                        <p:cTn id="11" dur="500" fill="hold"/>
                                        <p:tgtEl>
                                          <p:spTgt spid="6"/>
                                        </p:tgtEl>
                                        <p:attrNameLst>
                                          <p:attrName>fillcolor</p:attrName>
                                        </p:attrNameLst>
                                      </p:cBhvr>
                                      <p:to>
                                        <p:clrVal>
                                          <a:srgbClr val="FFFFFF"/>
                                        </p:clrVal>
                                      </p:to>
                                    </p:set>
                                    <p:set>
                                      <p:cBhvr>
                                        <p:cTn id="12" dur="500" fill="hold"/>
                                        <p:tgtEl>
                                          <p:spTgt spid="6"/>
                                        </p:tgtEl>
                                        <p:attrNameLst>
                                          <p:attrName>fill.type</p:attrName>
                                        </p:attrNameLst>
                                      </p:cBhvr>
                                      <p:to>
                                        <p:strVal val="solid"/>
                                      </p:to>
                                    </p:set>
                                  </p:childTnLst>
                                </p:cTn>
                              </p:par>
                            </p:childTnLst>
                          </p:cTn>
                        </p:par>
                      </p:childTnLst>
                    </p:cTn>
                  </p:par>
                  <p:par>
                    <p:cTn id="13" fill="hold">
                      <p:stCondLst>
                        <p:cond delay="indefinite"/>
                      </p:stCondLst>
                      <p:childTnLst>
                        <p:par>
                          <p:cTn id="14" fill="hold">
                            <p:stCondLst>
                              <p:cond delay="0"/>
                            </p:stCondLst>
                            <p:childTnLst>
                              <p:par>
                                <p:cTn id="15" presetID="16" presetClass="emph" presetSubtype="0" fill="hold" grpId="0" nodeType="clickEffect">
                                  <p:stCondLst>
                                    <p:cond delay="0"/>
                                  </p:stCondLst>
                                  <p:iterate type="lt">
                                    <p:tmPct val="4000"/>
                                  </p:iterate>
                                  <p:childTnLst>
                                    <p:set>
                                      <p:cBhvr override="childStyle">
                                        <p:cTn id="16" dur="500" fill="hold"/>
                                        <p:tgtEl>
                                          <p:spTgt spid="2"/>
                                        </p:tgtEl>
                                        <p:attrNameLst>
                                          <p:attrName>style.color</p:attrName>
                                        </p:attrNameLst>
                                      </p:cBhvr>
                                      <p:to>
                                        <p:clrVal>
                                          <a:srgbClr val="FFFFFF"/>
                                        </p:clrVal>
                                      </p:to>
                                    </p:set>
                                    <p:set>
                                      <p:cBhvr>
                                        <p:cTn id="17" dur="500" fill="hold"/>
                                        <p:tgtEl>
                                          <p:spTgt spid="2"/>
                                        </p:tgtEl>
                                        <p:attrNameLst>
                                          <p:attrName>fillcolor</p:attrName>
                                        </p:attrNameLst>
                                      </p:cBhvr>
                                      <p:to>
                                        <p:clrVal>
                                          <a:srgbClr val="FFFFFF"/>
                                        </p:clrVal>
                                      </p:to>
                                    </p:set>
                                    <p:set>
                                      <p:cBhvr>
                                        <p:cTn id="18" dur="500" fill="hold"/>
                                        <p:tgtEl>
                                          <p:spTgt spid="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51520" y="836712"/>
            <a:ext cx="4572000" cy="523220"/>
          </a:xfrm>
          <a:prstGeom prst="rect">
            <a:avLst/>
          </a:prstGeom>
        </p:spPr>
        <p:txBody>
          <a:bodyPr>
            <a:spAutoFit/>
          </a:bodyPr>
          <a:lstStyle/>
          <a:p>
            <a:pPr lvl="0" algn="ctr"/>
            <a:r>
              <a:rPr lang="es-ES" sz="2800" b="1" cap="all" dirty="0">
                <a:ln w="9000" cmpd="sng">
                  <a:solidFill>
                    <a:prstClr val="black"/>
                  </a:solidFill>
                  <a:prstDash val="solid"/>
                </a:ln>
                <a:solidFill>
                  <a:prstClr val="white"/>
                </a:solidFill>
                <a:effectLst>
                  <a:reflection blurRad="12700" stA="28000" endPos="45000" dist="1000" dir="5400000" sy="-100000" algn="bl" rotWithShape="0"/>
                </a:effectLst>
                <a:latin typeface="Algerian" pitchFamily="82" charset="0"/>
              </a:rPr>
              <a:t>bpmn</a:t>
            </a:r>
          </a:p>
        </p:txBody>
      </p:sp>
      <p:sp>
        <p:nvSpPr>
          <p:cNvPr id="3" name="2 Rectángulo"/>
          <p:cNvSpPr/>
          <p:nvPr/>
        </p:nvSpPr>
        <p:spPr>
          <a:xfrm>
            <a:off x="4398712" y="2564904"/>
            <a:ext cx="4572000" cy="1384995"/>
          </a:xfrm>
          <a:prstGeom prst="rect">
            <a:avLst/>
          </a:prstGeom>
        </p:spPr>
        <p:txBody>
          <a:bodyPr>
            <a:spAutoFit/>
          </a:bodyPr>
          <a:lstStyle/>
          <a:p>
            <a:pPr lvl="0" algn="ctr"/>
            <a:r>
              <a:rPr lang="es-ES" sz="2800" b="1" cap="all" dirty="0">
                <a:ln w="9000" cmpd="sng">
                  <a:solidFill>
                    <a:prstClr val="black"/>
                  </a:solidFill>
                  <a:prstDash val="solid"/>
                </a:ln>
                <a:solidFill>
                  <a:prstClr val="white"/>
                </a:solidFill>
                <a:effectLst>
                  <a:reflection blurRad="12700" stA="28000" endPos="45000" dist="1000" dir="5400000" sy="-100000" algn="bl" rotWithShape="0"/>
                </a:effectLst>
                <a:latin typeface="Algerian" pitchFamily="82" charset="0"/>
              </a:rPr>
              <a:t>Requerimientos funcionales y no funcionales</a:t>
            </a:r>
          </a:p>
        </p:txBody>
      </p:sp>
      <p:pic>
        <p:nvPicPr>
          <p:cNvPr id="4098" name="Picture 2" descr="Resultado de imagen para inventarios">
            <a:hlinkClick r:id="rId2" action="ppaction://hlinkfil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1459815"/>
            <a:ext cx="3786281" cy="273630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Resultado de imagen para inventarios">
            <a:hlinkClick r:id="rId4" action="ppaction://hlinkfile"/>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92080" y="4221088"/>
            <a:ext cx="3209909" cy="1853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2569859"/>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123728" y="188640"/>
            <a:ext cx="4572000" cy="954107"/>
          </a:xfrm>
          <a:prstGeom prst="rect">
            <a:avLst/>
          </a:prstGeom>
        </p:spPr>
        <p:txBody>
          <a:bodyPr>
            <a:spAutoFit/>
          </a:bodyPr>
          <a:lstStyle/>
          <a:p>
            <a:pPr algn="ctr"/>
            <a:r>
              <a:rPr lang="es-ES" sz="2800" b="1" cap="all" dirty="0">
                <a:ln w="9000" cmpd="sng">
                  <a:solidFill>
                    <a:prstClr val="black"/>
                  </a:solidFill>
                  <a:prstDash val="solid"/>
                </a:ln>
                <a:solidFill>
                  <a:prstClr val="white"/>
                </a:solidFill>
                <a:effectLst>
                  <a:reflection blurRad="12700" stA="28000" endPos="45000" dist="1000" dir="5400000" sy="-100000" algn="bl" rotWithShape="0"/>
                </a:effectLst>
                <a:latin typeface="Algerian" pitchFamily="82" charset="0"/>
              </a:rPr>
              <a:t>Requerimientos funcionales </a:t>
            </a:r>
            <a:endParaRPr lang="es-CO" dirty="0"/>
          </a:p>
        </p:txBody>
      </p:sp>
      <p:graphicFrame>
        <p:nvGraphicFramePr>
          <p:cNvPr id="3" name="2 Tabla"/>
          <p:cNvGraphicFramePr>
            <a:graphicFrameLocks noGrp="1"/>
          </p:cNvGraphicFramePr>
          <p:nvPr>
            <p:extLst>
              <p:ext uri="{D42A27DB-BD31-4B8C-83A1-F6EECF244321}">
                <p14:modId xmlns:p14="http://schemas.microsoft.com/office/powerpoint/2010/main" val="1900349152"/>
              </p:ext>
            </p:extLst>
          </p:nvPr>
        </p:nvGraphicFramePr>
        <p:xfrm>
          <a:off x="395536" y="1484784"/>
          <a:ext cx="6624736" cy="2686116"/>
        </p:xfrm>
        <a:graphic>
          <a:graphicData uri="http://schemas.openxmlformats.org/drawingml/2006/table">
            <a:tbl>
              <a:tblPr firstRow="1" firstCol="1" bandRow="1">
                <a:tableStyleId>{7DF18680-E054-41AD-8BC1-D1AEF772440D}</a:tableStyleId>
              </a:tblPr>
              <a:tblGrid>
                <a:gridCol w="1495241">
                  <a:extLst>
                    <a:ext uri="{9D8B030D-6E8A-4147-A177-3AD203B41FA5}">
                      <a16:colId xmlns:a16="http://schemas.microsoft.com/office/drawing/2014/main" val="20000"/>
                    </a:ext>
                  </a:extLst>
                </a:gridCol>
                <a:gridCol w="5129495">
                  <a:extLst>
                    <a:ext uri="{9D8B030D-6E8A-4147-A177-3AD203B41FA5}">
                      <a16:colId xmlns:a16="http://schemas.microsoft.com/office/drawing/2014/main" val="20001"/>
                    </a:ext>
                  </a:extLst>
                </a:gridCol>
              </a:tblGrid>
              <a:tr h="399681">
                <a:tc>
                  <a:txBody>
                    <a:bodyPr/>
                    <a:lstStyle/>
                    <a:p>
                      <a:pPr>
                        <a:lnSpc>
                          <a:spcPct val="107000"/>
                        </a:lnSpc>
                        <a:spcAft>
                          <a:spcPts val="0"/>
                        </a:spcAft>
                      </a:pPr>
                      <a:r>
                        <a:rPr lang="es-ES_tradnl" sz="1400" kern="1200" dirty="0">
                          <a:effectLst/>
                        </a:rPr>
                        <a:t>Identificación del requerimiento:</a:t>
                      </a:r>
                      <a:endParaRPr lang="es-CO" sz="1800" dirty="0">
                        <a:effectLst/>
                        <a:latin typeface="Calibri"/>
                        <a:ea typeface="Calibri"/>
                        <a:cs typeface="Times New Roman"/>
                      </a:endParaRPr>
                    </a:p>
                  </a:txBody>
                  <a:tcPr marL="68580" marR="68580" marT="0" marB="0"/>
                </a:tc>
                <a:tc>
                  <a:txBody>
                    <a:bodyPr/>
                    <a:lstStyle/>
                    <a:p>
                      <a:pPr>
                        <a:lnSpc>
                          <a:spcPct val="107000"/>
                        </a:lnSpc>
                        <a:spcAft>
                          <a:spcPts val="0"/>
                        </a:spcAft>
                      </a:pPr>
                      <a:r>
                        <a:rPr lang="es-ES_tradnl" sz="1400">
                          <a:effectLst/>
                        </a:rPr>
                        <a:t>RF05</a:t>
                      </a:r>
                      <a:endParaRPr lang="es-CO" sz="18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399681">
                <a:tc>
                  <a:txBody>
                    <a:bodyPr/>
                    <a:lstStyle/>
                    <a:p>
                      <a:pPr>
                        <a:lnSpc>
                          <a:spcPct val="107000"/>
                        </a:lnSpc>
                        <a:spcAft>
                          <a:spcPts val="0"/>
                        </a:spcAft>
                      </a:pPr>
                      <a:r>
                        <a:rPr lang="es-ES_tradnl" sz="1400" kern="1200">
                          <a:effectLst/>
                        </a:rPr>
                        <a:t>Nombre del Requerimiento:</a:t>
                      </a:r>
                      <a:endParaRPr lang="es-CO" sz="1800">
                        <a:effectLst/>
                        <a:latin typeface="Calibri"/>
                        <a:ea typeface="Calibri"/>
                        <a:cs typeface="Times New Roman"/>
                      </a:endParaRPr>
                    </a:p>
                  </a:txBody>
                  <a:tcPr marL="68580" marR="68580" marT="0" marB="0"/>
                </a:tc>
                <a:tc>
                  <a:txBody>
                    <a:bodyPr/>
                    <a:lstStyle/>
                    <a:p>
                      <a:pPr>
                        <a:lnSpc>
                          <a:spcPct val="107000"/>
                        </a:lnSpc>
                        <a:spcAft>
                          <a:spcPts val="0"/>
                        </a:spcAft>
                      </a:pPr>
                      <a:r>
                        <a:rPr lang="es-CO" sz="1400">
                          <a:effectLst/>
                        </a:rPr>
                        <a:t>Registro De Proveedor</a:t>
                      </a:r>
                    </a:p>
                    <a:p>
                      <a:pPr>
                        <a:lnSpc>
                          <a:spcPct val="107000"/>
                        </a:lnSpc>
                        <a:spcAft>
                          <a:spcPts val="0"/>
                        </a:spcAft>
                      </a:pPr>
                      <a:r>
                        <a:rPr lang="es-ES_tradnl" sz="1400">
                          <a:effectLst/>
                        </a:rPr>
                        <a:t> </a:t>
                      </a:r>
                      <a:endParaRPr lang="es-CO" sz="180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799361">
                <a:tc>
                  <a:txBody>
                    <a:bodyPr/>
                    <a:lstStyle/>
                    <a:p>
                      <a:pPr>
                        <a:lnSpc>
                          <a:spcPct val="107000"/>
                        </a:lnSpc>
                        <a:spcAft>
                          <a:spcPts val="0"/>
                        </a:spcAft>
                      </a:pPr>
                      <a:r>
                        <a:rPr lang="es-ES_tradnl" sz="1400" kern="1200">
                          <a:effectLst/>
                        </a:rPr>
                        <a:t>Características:</a:t>
                      </a:r>
                      <a:endParaRPr lang="es-CO" sz="1800">
                        <a:effectLst/>
                        <a:latin typeface="Calibri"/>
                        <a:ea typeface="Calibri"/>
                        <a:cs typeface="Times New Roman"/>
                      </a:endParaRPr>
                    </a:p>
                  </a:txBody>
                  <a:tcPr marL="68580" marR="68580" marT="0" marB="0"/>
                </a:tc>
                <a:tc>
                  <a:txBody>
                    <a:bodyPr/>
                    <a:lstStyle/>
                    <a:p>
                      <a:pPr>
                        <a:lnSpc>
                          <a:spcPct val="107000"/>
                        </a:lnSpc>
                        <a:spcAft>
                          <a:spcPts val="0"/>
                        </a:spcAft>
                      </a:pPr>
                      <a:r>
                        <a:rPr lang="es-CO" sz="1400" dirty="0">
                          <a:effectLst/>
                        </a:rPr>
                        <a:t>-Nombre</a:t>
                      </a:r>
                    </a:p>
                    <a:p>
                      <a:pPr>
                        <a:lnSpc>
                          <a:spcPct val="107000"/>
                        </a:lnSpc>
                        <a:spcAft>
                          <a:spcPts val="0"/>
                        </a:spcAft>
                      </a:pPr>
                      <a:r>
                        <a:rPr lang="es-CO" sz="1400" dirty="0">
                          <a:effectLst/>
                        </a:rPr>
                        <a:t>-Nit </a:t>
                      </a:r>
                    </a:p>
                    <a:p>
                      <a:pPr>
                        <a:lnSpc>
                          <a:spcPct val="107000"/>
                        </a:lnSpc>
                        <a:spcAft>
                          <a:spcPts val="0"/>
                        </a:spcAft>
                      </a:pPr>
                      <a:r>
                        <a:rPr lang="es-CO" sz="1400" dirty="0">
                          <a:effectLst/>
                        </a:rPr>
                        <a:t>-Dirección</a:t>
                      </a:r>
                    </a:p>
                    <a:p>
                      <a:pPr>
                        <a:lnSpc>
                          <a:spcPct val="107000"/>
                        </a:lnSpc>
                        <a:spcAft>
                          <a:spcPts val="0"/>
                        </a:spcAft>
                      </a:pPr>
                      <a:r>
                        <a:rPr lang="es-CO" sz="1400" dirty="0">
                          <a:effectLst/>
                        </a:rPr>
                        <a:t>-Número de teléfono</a:t>
                      </a:r>
                      <a:endParaRPr lang="es-CO" sz="1400" dirty="0">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r h="399681">
                <a:tc>
                  <a:txBody>
                    <a:bodyPr/>
                    <a:lstStyle/>
                    <a:p>
                      <a:pPr>
                        <a:lnSpc>
                          <a:spcPct val="107000"/>
                        </a:lnSpc>
                        <a:spcAft>
                          <a:spcPts val="0"/>
                        </a:spcAft>
                      </a:pPr>
                      <a:r>
                        <a:rPr lang="es-ES_tradnl" sz="1400" kern="1200">
                          <a:effectLst/>
                        </a:rPr>
                        <a:t>Descripción del requerimiento:</a:t>
                      </a:r>
                      <a:endParaRPr lang="es-CO" sz="1800">
                        <a:effectLst/>
                        <a:latin typeface="Calibri"/>
                        <a:ea typeface="Calibri"/>
                        <a:cs typeface="Times New Roman"/>
                      </a:endParaRPr>
                    </a:p>
                  </a:txBody>
                  <a:tcPr marL="68580" marR="68580" marT="0" marB="0"/>
                </a:tc>
                <a:tc>
                  <a:txBody>
                    <a:bodyPr/>
                    <a:lstStyle/>
                    <a:p>
                      <a:pPr>
                        <a:lnSpc>
                          <a:spcPct val="107000"/>
                        </a:lnSpc>
                        <a:spcAft>
                          <a:spcPts val="0"/>
                        </a:spcAft>
                      </a:pPr>
                      <a:r>
                        <a:rPr lang="es-ES_tradnl" sz="1400">
                          <a:effectLst/>
                        </a:rPr>
                        <a:t>El sistema debe pedir datos personales del proveedor y almacenarlo en una base de datos</a:t>
                      </a:r>
                      <a:endParaRPr lang="es-CO" sz="180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399681">
                <a:tc gridSpan="2">
                  <a:txBody>
                    <a:bodyPr/>
                    <a:lstStyle/>
                    <a:p>
                      <a:pPr>
                        <a:lnSpc>
                          <a:spcPct val="107000"/>
                        </a:lnSpc>
                        <a:spcAft>
                          <a:spcPts val="0"/>
                        </a:spcAft>
                      </a:pPr>
                      <a:r>
                        <a:rPr lang="es-ES_tradnl" sz="1400" dirty="0">
                          <a:effectLst/>
                        </a:rPr>
                        <a:t>Prioridad del requerimiento:</a:t>
                      </a:r>
                      <a:endParaRPr lang="es-CO" sz="1800" dirty="0">
                        <a:effectLst/>
                      </a:endParaRPr>
                    </a:p>
                    <a:p>
                      <a:pPr>
                        <a:lnSpc>
                          <a:spcPct val="107000"/>
                        </a:lnSpc>
                        <a:spcAft>
                          <a:spcPts val="0"/>
                        </a:spcAft>
                      </a:pPr>
                      <a:r>
                        <a:rPr lang="es-ES_tradnl" sz="1400" dirty="0">
                          <a:effectLst/>
                        </a:rPr>
                        <a:t>Alta</a:t>
                      </a:r>
                      <a:endParaRPr lang="es-CO" sz="1400" dirty="0">
                        <a:effectLst/>
                        <a:latin typeface="Arial"/>
                        <a:ea typeface="Times New Roman"/>
                        <a:cs typeface="Times New Roman"/>
                      </a:endParaRPr>
                    </a:p>
                  </a:txBody>
                  <a:tcPr marL="68580" marR="68580" marT="0" marB="0"/>
                </a:tc>
                <a:tc hMerge="1">
                  <a:txBody>
                    <a:bodyPr/>
                    <a:lstStyle/>
                    <a:p>
                      <a:endParaRPr lang="es-CO"/>
                    </a:p>
                  </a:txBody>
                  <a:tcPr/>
                </a:tc>
                <a:extLst>
                  <a:ext uri="{0D108BD9-81ED-4DB2-BD59-A6C34878D82A}">
                    <a16:rowId xmlns:a16="http://schemas.microsoft.com/office/drawing/2014/main" val="10004"/>
                  </a:ext>
                </a:extLst>
              </a:tr>
            </a:tbl>
          </a:graphicData>
        </a:graphic>
      </p:graphicFrame>
      <p:graphicFrame>
        <p:nvGraphicFramePr>
          <p:cNvPr id="4" name="3 Tabla"/>
          <p:cNvGraphicFramePr>
            <a:graphicFrameLocks noGrp="1"/>
          </p:cNvGraphicFramePr>
          <p:nvPr>
            <p:extLst>
              <p:ext uri="{D42A27DB-BD31-4B8C-83A1-F6EECF244321}">
                <p14:modId xmlns:p14="http://schemas.microsoft.com/office/powerpoint/2010/main" val="1261341035"/>
              </p:ext>
            </p:extLst>
          </p:nvPr>
        </p:nvGraphicFramePr>
        <p:xfrm>
          <a:off x="323528" y="4437112"/>
          <a:ext cx="6624736" cy="2304098"/>
        </p:xfrm>
        <a:graphic>
          <a:graphicData uri="http://schemas.openxmlformats.org/drawingml/2006/table">
            <a:tbl>
              <a:tblPr firstRow="1" firstCol="1" bandRow="1">
                <a:tableStyleId>{7DF18680-E054-41AD-8BC1-D1AEF772440D}</a:tableStyleId>
              </a:tblPr>
              <a:tblGrid>
                <a:gridCol w="1495241">
                  <a:extLst>
                    <a:ext uri="{9D8B030D-6E8A-4147-A177-3AD203B41FA5}">
                      <a16:colId xmlns:a16="http://schemas.microsoft.com/office/drawing/2014/main" val="20000"/>
                    </a:ext>
                  </a:extLst>
                </a:gridCol>
                <a:gridCol w="5129495">
                  <a:extLst>
                    <a:ext uri="{9D8B030D-6E8A-4147-A177-3AD203B41FA5}">
                      <a16:colId xmlns:a16="http://schemas.microsoft.com/office/drawing/2014/main" val="20001"/>
                    </a:ext>
                  </a:extLst>
                </a:gridCol>
              </a:tblGrid>
              <a:tr h="382778">
                <a:tc>
                  <a:txBody>
                    <a:bodyPr/>
                    <a:lstStyle/>
                    <a:p>
                      <a:pPr>
                        <a:lnSpc>
                          <a:spcPct val="107000"/>
                        </a:lnSpc>
                        <a:spcAft>
                          <a:spcPts val="0"/>
                        </a:spcAft>
                      </a:pPr>
                      <a:r>
                        <a:rPr lang="es-ES_tradnl" sz="1200" kern="1200" dirty="0">
                          <a:effectLst/>
                        </a:rPr>
                        <a:t>Identificación del requerimiento:</a:t>
                      </a:r>
                      <a:endParaRPr lang="es-CO" sz="1600" dirty="0">
                        <a:effectLst/>
                        <a:latin typeface="Calibri"/>
                        <a:ea typeface="Calibri"/>
                        <a:cs typeface="Times New Roman"/>
                      </a:endParaRPr>
                    </a:p>
                  </a:txBody>
                  <a:tcPr marL="68580" marR="68580" marT="0" marB="0"/>
                </a:tc>
                <a:tc>
                  <a:txBody>
                    <a:bodyPr/>
                    <a:lstStyle/>
                    <a:p>
                      <a:pPr>
                        <a:lnSpc>
                          <a:spcPct val="107000"/>
                        </a:lnSpc>
                        <a:spcAft>
                          <a:spcPts val="0"/>
                        </a:spcAft>
                      </a:pPr>
                      <a:r>
                        <a:rPr lang="es-ES_tradnl" sz="1200">
                          <a:effectLst/>
                        </a:rPr>
                        <a:t>RF07</a:t>
                      </a:r>
                      <a:endParaRPr lang="es-CO" sz="16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370835">
                <a:tc>
                  <a:txBody>
                    <a:bodyPr/>
                    <a:lstStyle/>
                    <a:p>
                      <a:pPr>
                        <a:lnSpc>
                          <a:spcPct val="107000"/>
                        </a:lnSpc>
                        <a:spcAft>
                          <a:spcPts val="0"/>
                        </a:spcAft>
                      </a:pPr>
                      <a:r>
                        <a:rPr lang="es-ES_tradnl" sz="1200" kern="1200">
                          <a:effectLst/>
                        </a:rPr>
                        <a:t>Nombre del Requerimiento:</a:t>
                      </a:r>
                      <a:endParaRPr lang="es-CO" sz="1600">
                        <a:effectLst/>
                        <a:latin typeface="Calibri"/>
                        <a:ea typeface="Calibri"/>
                        <a:cs typeface="Times New Roman"/>
                      </a:endParaRPr>
                    </a:p>
                  </a:txBody>
                  <a:tcPr marL="68580" marR="68580" marT="0" marB="0"/>
                </a:tc>
                <a:tc>
                  <a:txBody>
                    <a:bodyPr/>
                    <a:lstStyle/>
                    <a:p>
                      <a:pPr>
                        <a:lnSpc>
                          <a:spcPct val="107000"/>
                        </a:lnSpc>
                        <a:spcAft>
                          <a:spcPts val="0"/>
                        </a:spcAft>
                      </a:pPr>
                      <a:r>
                        <a:rPr lang="es-CO" sz="1200" dirty="0">
                          <a:effectLst/>
                        </a:rPr>
                        <a:t>Registro de entrega de productos</a:t>
                      </a:r>
                      <a:endParaRPr lang="es-CO" sz="12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750088">
                <a:tc>
                  <a:txBody>
                    <a:bodyPr/>
                    <a:lstStyle/>
                    <a:p>
                      <a:pPr>
                        <a:lnSpc>
                          <a:spcPct val="107000"/>
                        </a:lnSpc>
                        <a:spcAft>
                          <a:spcPts val="0"/>
                        </a:spcAft>
                      </a:pPr>
                      <a:r>
                        <a:rPr lang="es-ES_tradnl" sz="1200" kern="1200">
                          <a:effectLst/>
                        </a:rPr>
                        <a:t>Características:</a:t>
                      </a:r>
                      <a:endParaRPr lang="es-CO" sz="1600">
                        <a:effectLst/>
                        <a:latin typeface="Calibri"/>
                        <a:ea typeface="Calibri"/>
                        <a:cs typeface="Times New Roman"/>
                      </a:endParaRPr>
                    </a:p>
                  </a:txBody>
                  <a:tcPr marL="68580" marR="68580" marT="0" marB="0"/>
                </a:tc>
                <a:tc>
                  <a:txBody>
                    <a:bodyPr/>
                    <a:lstStyle/>
                    <a:p>
                      <a:pPr>
                        <a:lnSpc>
                          <a:spcPct val="107000"/>
                        </a:lnSpc>
                        <a:spcAft>
                          <a:spcPts val="0"/>
                        </a:spcAft>
                      </a:pPr>
                      <a:r>
                        <a:rPr lang="es-ES_tradnl" sz="1200" dirty="0">
                          <a:effectLst/>
                        </a:rPr>
                        <a:t>-Nombre. </a:t>
                      </a:r>
                      <a:endParaRPr lang="es-CO" sz="1200" dirty="0">
                        <a:effectLst/>
                      </a:endParaRPr>
                    </a:p>
                    <a:p>
                      <a:pPr>
                        <a:lnSpc>
                          <a:spcPct val="107000"/>
                        </a:lnSpc>
                        <a:spcAft>
                          <a:spcPts val="0"/>
                        </a:spcAft>
                      </a:pPr>
                      <a:r>
                        <a:rPr lang="es-ES_tradnl" sz="1200" dirty="0">
                          <a:effectLst/>
                        </a:rPr>
                        <a:t>-Dirección.</a:t>
                      </a:r>
                      <a:endParaRPr lang="es-CO" sz="1200" dirty="0">
                        <a:effectLst/>
                      </a:endParaRPr>
                    </a:p>
                    <a:p>
                      <a:pPr>
                        <a:lnSpc>
                          <a:spcPct val="107000"/>
                        </a:lnSpc>
                        <a:spcAft>
                          <a:spcPts val="0"/>
                        </a:spcAft>
                      </a:pPr>
                      <a:r>
                        <a:rPr lang="es-ES_tradnl" sz="1200" dirty="0">
                          <a:effectLst/>
                        </a:rPr>
                        <a:t>-Número telefónico.</a:t>
                      </a:r>
                      <a:endParaRPr lang="es-CO" sz="1200" dirty="0">
                        <a:effectLst/>
                      </a:endParaRPr>
                    </a:p>
                    <a:p>
                      <a:pPr>
                        <a:lnSpc>
                          <a:spcPct val="107000"/>
                        </a:lnSpc>
                        <a:spcAft>
                          <a:spcPts val="0"/>
                        </a:spcAft>
                      </a:pPr>
                      <a:r>
                        <a:rPr lang="es-ES_tradnl" sz="1200" dirty="0">
                          <a:effectLst/>
                        </a:rPr>
                        <a:t>-Nombre del responsable del recibimiento del pedido</a:t>
                      </a:r>
                      <a:endParaRPr lang="es-CO" sz="12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370835">
                <a:tc>
                  <a:txBody>
                    <a:bodyPr/>
                    <a:lstStyle/>
                    <a:p>
                      <a:pPr>
                        <a:lnSpc>
                          <a:spcPct val="107000"/>
                        </a:lnSpc>
                        <a:spcAft>
                          <a:spcPts val="0"/>
                        </a:spcAft>
                      </a:pPr>
                      <a:r>
                        <a:rPr lang="es-ES_tradnl" sz="1200" kern="1200">
                          <a:effectLst/>
                        </a:rPr>
                        <a:t>Descripción del requerimiento:</a:t>
                      </a:r>
                      <a:endParaRPr lang="es-CO" sz="1600">
                        <a:effectLst/>
                        <a:latin typeface="Calibri"/>
                        <a:ea typeface="Calibri"/>
                        <a:cs typeface="Times New Roman"/>
                      </a:endParaRPr>
                    </a:p>
                  </a:txBody>
                  <a:tcPr marL="68580" marR="68580" marT="0" marB="0"/>
                </a:tc>
                <a:tc>
                  <a:txBody>
                    <a:bodyPr/>
                    <a:lstStyle/>
                    <a:p>
                      <a:pPr>
                        <a:lnSpc>
                          <a:spcPct val="107000"/>
                        </a:lnSpc>
                        <a:spcAft>
                          <a:spcPts val="0"/>
                        </a:spcAft>
                      </a:pPr>
                      <a:r>
                        <a:rPr lang="es-CO" sz="1200" dirty="0">
                          <a:effectLst/>
                        </a:rPr>
                        <a:t>El sistema deberá solicitar datos de la bodega</a:t>
                      </a:r>
                      <a:endParaRPr lang="es-CO" sz="12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369654">
                <a:tc gridSpan="2">
                  <a:txBody>
                    <a:bodyPr/>
                    <a:lstStyle/>
                    <a:p>
                      <a:pPr>
                        <a:lnSpc>
                          <a:spcPct val="107000"/>
                        </a:lnSpc>
                        <a:spcAft>
                          <a:spcPts val="0"/>
                        </a:spcAft>
                      </a:pPr>
                      <a:r>
                        <a:rPr lang="es-ES_tradnl" sz="1200" dirty="0">
                          <a:effectLst/>
                        </a:rPr>
                        <a:t>Prioridad del requerimiento:</a:t>
                      </a:r>
                      <a:endParaRPr lang="es-CO" sz="1600" dirty="0">
                        <a:effectLst/>
                      </a:endParaRPr>
                    </a:p>
                    <a:p>
                      <a:pPr>
                        <a:lnSpc>
                          <a:spcPct val="107000"/>
                        </a:lnSpc>
                        <a:spcAft>
                          <a:spcPts val="0"/>
                        </a:spcAft>
                      </a:pPr>
                      <a:r>
                        <a:rPr lang="es-ES_tradnl" sz="1200" dirty="0">
                          <a:effectLst/>
                        </a:rPr>
                        <a:t>Alta</a:t>
                      </a:r>
                      <a:endParaRPr lang="es-CO" sz="1200" dirty="0">
                        <a:effectLst/>
                        <a:latin typeface="Arial"/>
                        <a:ea typeface="Times New Roman"/>
                        <a:cs typeface="Times New Roman"/>
                      </a:endParaRPr>
                    </a:p>
                  </a:txBody>
                  <a:tcPr marL="68580" marR="68580" marT="0" marB="0"/>
                </a:tc>
                <a:tc hMerge="1">
                  <a:txBody>
                    <a:bodyPr/>
                    <a:lstStyle/>
                    <a:p>
                      <a:endParaRPr lang="es-CO"/>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568749238"/>
      </p:ext>
    </p:extLst>
  </p:cSld>
  <p:clrMapOvr>
    <a:masterClrMapping/>
  </p:clrMapOvr>
  <p:transition spd="slow">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320297" y="764704"/>
            <a:ext cx="4572000" cy="954107"/>
          </a:xfrm>
          <a:prstGeom prst="rect">
            <a:avLst/>
          </a:prstGeom>
        </p:spPr>
        <p:txBody>
          <a:bodyPr>
            <a:spAutoFit/>
          </a:bodyPr>
          <a:lstStyle/>
          <a:p>
            <a:pPr lvl="0" algn="ctr"/>
            <a:r>
              <a:rPr lang="es-ES" sz="2800" b="1" cap="all" dirty="0">
                <a:ln w="9000" cmpd="sng">
                  <a:solidFill>
                    <a:prstClr val="black"/>
                  </a:solidFill>
                  <a:prstDash val="solid"/>
                </a:ln>
                <a:solidFill>
                  <a:prstClr val="white"/>
                </a:solidFill>
                <a:effectLst>
                  <a:reflection blurRad="12700" stA="28000" endPos="45000" dist="1000" dir="5400000" sy="-100000" algn="bl" rotWithShape="0"/>
                </a:effectLst>
                <a:latin typeface="Algerian" pitchFamily="82" charset="0"/>
              </a:rPr>
              <a:t>Requerimientos funcionales </a:t>
            </a:r>
            <a:endParaRPr lang="es-CO" dirty="0">
              <a:solidFill>
                <a:prstClr val="black"/>
              </a:solidFill>
            </a:endParaRPr>
          </a:p>
        </p:txBody>
      </p:sp>
      <p:graphicFrame>
        <p:nvGraphicFramePr>
          <p:cNvPr id="3" name="2 Tabla"/>
          <p:cNvGraphicFramePr>
            <a:graphicFrameLocks noGrp="1"/>
          </p:cNvGraphicFramePr>
          <p:nvPr>
            <p:extLst>
              <p:ext uri="{D42A27DB-BD31-4B8C-83A1-F6EECF244321}">
                <p14:modId xmlns:p14="http://schemas.microsoft.com/office/powerpoint/2010/main" val="262083281"/>
              </p:ext>
            </p:extLst>
          </p:nvPr>
        </p:nvGraphicFramePr>
        <p:xfrm>
          <a:off x="1217838" y="2276872"/>
          <a:ext cx="7458618" cy="3656967"/>
        </p:xfrm>
        <a:graphic>
          <a:graphicData uri="http://schemas.openxmlformats.org/drawingml/2006/table">
            <a:tbl>
              <a:tblPr firstRow="1" firstCol="1" bandRow="1">
                <a:tableStyleId>{7DF18680-E054-41AD-8BC1-D1AEF772440D}</a:tableStyleId>
              </a:tblPr>
              <a:tblGrid>
                <a:gridCol w="1683453">
                  <a:extLst>
                    <a:ext uri="{9D8B030D-6E8A-4147-A177-3AD203B41FA5}">
                      <a16:colId xmlns:a16="http://schemas.microsoft.com/office/drawing/2014/main" val="20000"/>
                    </a:ext>
                  </a:extLst>
                </a:gridCol>
                <a:gridCol w="5775165">
                  <a:extLst>
                    <a:ext uri="{9D8B030D-6E8A-4147-A177-3AD203B41FA5}">
                      <a16:colId xmlns:a16="http://schemas.microsoft.com/office/drawing/2014/main" val="20001"/>
                    </a:ext>
                  </a:extLst>
                </a:gridCol>
              </a:tblGrid>
              <a:tr h="417417">
                <a:tc>
                  <a:txBody>
                    <a:bodyPr/>
                    <a:lstStyle/>
                    <a:p>
                      <a:pPr>
                        <a:lnSpc>
                          <a:spcPct val="107000"/>
                        </a:lnSpc>
                        <a:spcAft>
                          <a:spcPts val="0"/>
                        </a:spcAft>
                      </a:pPr>
                      <a:r>
                        <a:rPr lang="es-ES_tradnl" sz="1600" kern="1200" dirty="0">
                          <a:effectLst/>
                        </a:rPr>
                        <a:t>Identificación del requerimiento:</a:t>
                      </a:r>
                      <a:endParaRPr lang="es-CO" sz="2000" dirty="0">
                        <a:effectLst/>
                        <a:latin typeface="Calibri"/>
                        <a:ea typeface="Calibri"/>
                        <a:cs typeface="Times New Roman"/>
                      </a:endParaRPr>
                    </a:p>
                  </a:txBody>
                  <a:tcPr marL="68580" marR="68580" marT="0" marB="0"/>
                </a:tc>
                <a:tc>
                  <a:txBody>
                    <a:bodyPr/>
                    <a:lstStyle/>
                    <a:p>
                      <a:pPr>
                        <a:lnSpc>
                          <a:spcPct val="107000"/>
                        </a:lnSpc>
                        <a:spcAft>
                          <a:spcPts val="0"/>
                        </a:spcAft>
                      </a:pPr>
                      <a:r>
                        <a:rPr lang="es-ES_tradnl" sz="1600">
                          <a:effectLst/>
                        </a:rPr>
                        <a:t>RF08</a:t>
                      </a:r>
                      <a:endParaRPr lang="es-CO" sz="20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17417">
                <a:tc>
                  <a:txBody>
                    <a:bodyPr/>
                    <a:lstStyle/>
                    <a:p>
                      <a:pPr>
                        <a:lnSpc>
                          <a:spcPct val="107000"/>
                        </a:lnSpc>
                        <a:spcAft>
                          <a:spcPts val="0"/>
                        </a:spcAft>
                      </a:pPr>
                      <a:r>
                        <a:rPr lang="es-ES_tradnl" sz="1800" kern="1200">
                          <a:effectLst/>
                        </a:rPr>
                        <a:t>Nombre del Requerimiento:</a:t>
                      </a:r>
                      <a:endParaRPr lang="es-CO" sz="2400">
                        <a:effectLst/>
                        <a:latin typeface="Calibri"/>
                        <a:ea typeface="Calibri"/>
                        <a:cs typeface="Times New Roman"/>
                      </a:endParaRPr>
                    </a:p>
                  </a:txBody>
                  <a:tcPr marL="68580" marR="68580" marT="0" marB="0"/>
                </a:tc>
                <a:tc>
                  <a:txBody>
                    <a:bodyPr/>
                    <a:lstStyle/>
                    <a:p>
                      <a:pPr>
                        <a:lnSpc>
                          <a:spcPct val="107000"/>
                        </a:lnSpc>
                        <a:spcAft>
                          <a:spcPts val="0"/>
                        </a:spcAft>
                      </a:pPr>
                      <a:r>
                        <a:rPr lang="es-ES_tradnl" sz="1600" dirty="0">
                          <a:effectLst/>
                        </a:rPr>
                        <a:t>Registro de entrada la mercancía</a:t>
                      </a:r>
                      <a:endParaRPr lang="es-CO"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271203">
                <a:tc>
                  <a:txBody>
                    <a:bodyPr/>
                    <a:lstStyle/>
                    <a:p>
                      <a:pPr>
                        <a:lnSpc>
                          <a:spcPct val="107000"/>
                        </a:lnSpc>
                        <a:spcAft>
                          <a:spcPts val="0"/>
                        </a:spcAft>
                      </a:pPr>
                      <a:r>
                        <a:rPr lang="es-ES_tradnl" sz="1600" kern="1200">
                          <a:effectLst/>
                        </a:rPr>
                        <a:t>Características:</a:t>
                      </a:r>
                      <a:endParaRPr lang="es-CO" sz="2000">
                        <a:effectLst/>
                        <a:latin typeface="Calibri"/>
                        <a:ea typeface="Calibri"/>
                        <a:cs typeface="Times New Roman"/>
                      </a:endParaRPr>
                    </a:p>
                  </a:txBody>
                  <a:tcPr marL="68580" marR="68580" marT="0" marB="0"/>
                </a:tc>
                <a:tc>
                  <a:txBody>
                    <a:bodyPr/>
                    <a:lstStyle/>
                    <a:p>
                      <a:pPr>
                        <a:lnSpc>
                          <a:spcPct val="107000"/>
                        </a:lnSpc>
                        <a:spcAft>
                          <a:spcPts val="0"/>
                        </a:spcAft>
                      </a:pPr>
                      <a:r>
                        <a:rPr lang="es-ES_tradnl" sz="1600" dirty="0">
                          <a:effectLst/>
                        </a:rPr>
                        <a:t>-Nombre del producto</a:t>
                      </a:r>
                      <a:endParaRPr lang="es-CO" sz="2000" dirty="0">
                        <a:effectLst/>
                      </a:endParaRPr>
                    </a:p>
                    <a:p>
                      <a:pPr>
                        <a:lnSpc>
                          <a:spcPct val="107000"/>
                        </a:lnSpc>
                        <a:spcAft>
                          <a:spcPts val="0"/>
                        </a:spcAft>
                      </a:pPr>
                      <a:r>
                        <a:rPr lang="es-ES_tradnl" sz="1600" dirty="0">
                          <a:effectLst/>
                        </a:rPr>
                        <a:t>-Código de barras	</a:t>
                      </a:r>
                      <a:endParaRPr lang="es-CO" sz="2000" dirty="0">
                        <a:effectLst/>
                      </a:endParaRPr>
                    </a:p>
                    <a:p>
                      <a:pPr>
                        <a:lnSpc>
                          <a:spcPct val="107000"/>
                        </a:lnSpc>
                        <a:spcAft>
                          <a:spcPts val="0"/>
                        </a:spcAft>
                      </a:pPr>
                      <a:r>
                        <a:rPr lang="es-ES_tradnl" sz="1600" dirty="0">
                          <a:effectLst/>
                        </a:rPr>
                        <a:t>-Número de referencia</a:t>
                      </a:r>
                      <a:endParaRPr lang="es-CO" sz="2000" dirty="0">
                        <a:effectLst/>
                      </a:endParaRPr>
                    </a:p>
                    <a:p>
                      <a:pPr>
                        <a:lnSpc>
                          <a:spcPct val="107000"/>
                        </a:lnSpc>
                        <a:spcAft>
                          <a:spcPts val="0"/>
                        </a:spcAft>
                      </a:pPr>
                      <a:r>
                        <a:rPr lang="es-ES_tradnl" sz="1600" dirty="0">
                          <a:effectLst/>
                        </a:rPr>
                        <a:t>-Cantidad</a:t>
                      </a:r>
                      <a:endParaRPr lang="es-CO" sz="2000" dirty="0">
                        <a:effectLst/>
                      </a:endParaRPr>
                    </a:p>
                    <a:p>
                      <a:pPr>
                        <a:lnSpc>
                          <a:spcPct val="107000"/>
                        </a:lnSpc>
                        <a:spcAft>
                          <a:spcPts val="0"/>
                        </a:spcAft>
                      </a:pPr>
                      <a:r>
                        <a:rPr lang="es-ES_tradnl" sz="1600" dirty="0">
                          <a:effectLst/>
                        </a:rPr>
                        <a:t>-Valor unitario del conteiner</a:t>
                      </a:r>
                      <a:endParaRPr lang="es-CO" sz="2000" dirty="0">
                        <a:effectLst/>
                      </a:endParaRPr>
                    </a:p>
                    <a:p>
                      <a:pPr>
                        <a:lnSpc>
                          <a:spcPct val="107000"/>
                        </a:lnSpc>
                        <a:spcAft>
                          <a:spcPts val="0"/>
                        </a:spcAft>
                      </a:pPr>
                      <a:r>
                        <a:rPr lang="es-ES_tradnl" sz="1600" dirty="0">
                          <a:effectLst/>
                        </a:rPr>
                        <a:t> </a:t>
                      </a:r>
                      <a:endParaRPr lang="es-CO"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417417">
                <a:tc>
                  <a:txBody>
                    <a:bodyPr/>
                    <a:lstStyle/>
                    <a:p>
                      <a:pPr>
                        <a:lnSpc>
                          <a:spcPct val="107000"/>
                        </a:lnSpc>
                        <a:spcAft>
                          <a:spcPts val="0"/>
                        </a:spcAft>
                      </a:pPr>
                      <a:r>
                        <a:rPr lang="es-ES_tradnl" sz="1600" kern="1200">
                          <a:effectLst/>
                        </a:rPr>
                        <a:t>Descripción del requerimiento:</a:t>
                      </a:r>
                      <a:endParaRPr lang="es-CO" sz="2000">
                        <a:effectLst/>
                        <a:latin typeface="Calibri"/>
                        <a:ea typeface="Calibri"/>
                        <a:cs typeface="Times New Roman"/>
                      </a:endParaRPr>
                    </a:p>
                  </a:txBody>
                  <a:tcPr marL="68580" marR="68580" marT="0" marB="0"/>
                </a:tc>
                <a:tc>
                  <a:txBody>
                    <a:bodyPr/>
                    <a:lstStyle/>
                    <a:p>
                      <a:pPr>
                        <a:lnSpc>
                          <a:spcPct val="107000"/>
                        </a:lnSpc>
                        <a:spcAft>
                          <a:spcPts val="0"/>
                        </a:spcAft>
                      </a:pPr>
                      <a:r>
                        <a:rPr lang="es-CO" sz="1600" dirty="0">
                          <a:effectLst/>
                        </a:rPr>
                        <a:t>El sistema deberá solicitar datos de la mercancía</a:t>
                      </a:r>
                      <a:endParaRPr lang="es-CO"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416088">
                <a:tc gridSpan="2">
                  <a:txBody>
                    <a:bodyPr/>
                    <a:lstStyle/>
                    <a:p>
                      <a:pPr>
                        <a:lnSpc>
                          <a:spcPct val="107000"/>
                        </a:lnSpc>
                        <a:spcAft>
                          <a:spcPts val="0"/>
                        </a:spcAft>
                      </a:pPr>
                      <a:r>
                        <a:rPr lang="es-ES_tradnl" sz="1600" dirty="0">
                          <a:effectLst/>
                        </a:rPr>
                        <a:t>Prioridad del requerimiento:</a:t>
                      </a:r>
                      <a:endParaRPr lang="es-CO" sz="2000" dirty="0">
                        <a:effectLst/>
                      </a:endParaRPr>
                    </a:p>
                    <a:p>
                      <a:pPr>
                        <a:lnSpc>
                          <a:spcPct val="107000"/>
                        </a:lnSpc>
                        <a:spcAft>
                          <a:spcPts val="0"/>
                        </a:spcAft>
                      </a:pPr>
                      <a:r>
                        <a:rPr lang="es-ES_tradnl" sz="1600" dirty="0">
                          <a:effectLst/>
                        </a:rPr>
                        <a:t>Alta</a:t>
                      </a:r>
                      <a:endParaRPr lang="es-CO" sz="1600" dirty="0">
                        <a:effectLst/>
                        <a:latin typeface="Arial"/>
                        <a:ea typeface="Times New Roman"/>
                        <a:cs typeface="Times New Roman"/>
                      </a:endParaRPr>
                    </a:p>
                  </a:txBody>
                  <a:tcPr marL="68580" marR="68580" marT="0" marB="0"/>
                </a:tc>
                <a:tc hMerge="1">
                  <a:txBody>
                    <a:bodyPr/>
                    <a:lstStyle/>
                    <a:p>
                      <a:endParaRPr lang="es-CO"/>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451309832"/>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843808" y="332656"/>
            <a:ext cx="3709670" cy="954107"/>
          </a:xfrm>
          <a:prstGeom prst="rect">
            <a:avLst/>
          </a:prstGeom>
        </p:spPr>
        <p:txBody>
          <a:bodyPr wrap="none">
            <a:spAutoFit/>
          </a:bodyPr>
          <a:lstStyle/>
          <a:p>
            <a:r>
              <a:rPr lang="es-ES" sz="2800" b="1" cap="all" dirty="0">
                <a:ln w="9000" cmpd="sng">
                  <a:solidFill>
                    <a:prstClr val="black"/>
                  </a:solidFill>
                  <a:prstDash val="solid"/>
                </a:ln>
                <a:solidFill>
                  <a:prstClr val="white"/>
                </a:solidFill>
                <a:effectLst>
                  <a:reflection blurRad="12700" stA="28000" endPos="45000" dist="1000" dir="5400000" sy="-100000" algn="bl" rotWithShape="0"/>
                </a:effectLst>
                <a:latin typeface="Algerian" pitchFamily="82" charset="0"/>
              </a:rPr>
              <a:t>Requerimientos no </a:t>
            </a:r>
          </a:p>
          <a:p>
            <a:pPr algn="ctr"/>
            <a:r>
              <a:rPr lang="es-ES" sz="2800" b="1" cap="all" dirty="0">
                <a:ln w="9000" cmpd="sng">
                  <a:solidFill>
                    <a:prstClr val="black"/>
                  </a:solidFill>
                  <a:prstDash val="solid"/>
                </a:ln>
                <a:solidFill>
                  <a:prstClr val="white"/>
                </a:solidFill>
                <a:effectLst>
                  <a:reflection blurRad="12700" stA="28000" endPos="45000" dist="1000" dir="5400000" sy="-100000" algn="bl" rotWithShape="0"/>
                </a:effectLst>
                <a:latin typeface="Algerian" pitchFamily="82" charset="0"/>
              </a:rPr>
              <a:t>funcionales</a:t>
            </a:r>
            <a:endParaRPr lang="es-CO" dirty="0"/>
          </a:p>
        </p:txBody>
      </p:sp>
      <p:graphicFrame>
        <p:nvGraphicFramePr>
          <p:cNvPr id="3" name="2 Tabla"/>
          <p:cNvGraphicFramePr>
            <a:graphicFrameLocks noGrp="1"/>
          </p:cNvGraphicFramePr>
          <p:nvPr>
            <p:extLst>
              <p:ext uri="{D42A27DB-BD31-4B8C-83A1-F6EECF244321}">
                <p14:modId xmlns:p14="http://schemas.microsoft.com/office/powerpoint/2010/main" val="1506946898"/>
              </p:ext>
            </p:extLst>
          </p:nvPr>
        </p:nvGraphicFramePr>
        <p:xfrm>
          <a:off x="971600" y="1556792"/>
          <a:ext cx="7251878" cy="2304256"/>
        </p:xfrm>
        <a:graphic>
          <a:graphicData uri="http://schemas.openxmlformats.org/drawingml/2006/table">
            <a:tbl>
              <a:tblPr firstRow="1" firstCol="1" bandRow="1">
                <a:tableStyleId>{7DF18680-E054-41AD-8BC1-D1AEF772440D}</a:tableStyleId>
              </a:tblPr>
              <a:tblGrid>
                <a:gridCol w="1636790">
                  <a:extLst>
                    <a:ext uri="{9D8B030D-6E8A-4147-A177-3AD203B41FA5}">
                      <a16:colId xmlns:a16="http://schemas.microsoft.com/office/drawing/2014/main" val="20000"/>
                    </a:ext>
                  </a:extLst>
                </a:gridCol>
                <a:gridCol w="5615088">
                  <a:extLst>
                    <a:ext uri="{9D8B030D-6E8A-4147-A177-3AD203B41FA5}">
                      <a16:colId xmlns:a16="http://schemas.microsoft.com/office/drawing/2014/main" val="20001"/>
                    </a:ext>
                  </a:extLst>
                </a:gridCol>
              </a:tblGrid>
              <a:tr h="461145">
                <a:tc>
                  <a:txBody>
                    <a:bodyPr/>
                    <a:lstStyle/>
                    <a:p>
                      <a:pPr>
                        <a:lnSpc>
                          <a:spcPct val="107000"/>
                        </a:lnSpc>
                        <a:spcAft>
                          <a:spcPts val="0"/>
                        </a:spcAft>
                      </a:pPr>
                      <a:r>
                        <a:rPr lang="es-ES_tradnl" sz="1200" kern="1200">
                          <a:effectLst/>
                        </a:rPr>
                        <a:t>Identificación del requerimiento: </a:t>
                      </a:r>
                      <a:endParaRPr lang="es-CO" sz="1600">
                        <a:effectLst/>
                        <a:latin typeface="Calibri"/>
                        <a:ea typeface="Calibri"/>
                        <a:cs typeface="Times New Roman"/>
                      </a:endParaRPr>
                    </a:p>
                  </a:txBody>
                  <a:tcPr marL="68580" marR="68580" marT="0" marB="0"/>
                </a:tc>
                <a:tc>
                  <a:txBody>
                    <a:bodyPr/>
                    <a:lstStyle/>
                    <a:p>
                      <a:pPr>
                        <a:lnSpc>
                          <a:spcPct val="107000"/>
                        </a:lnSpc>
                        <a:spcAft>
                          <a:spcPts val="0"/>
                        </a:spcAft>
                      </a:pPr>
                      <a:r>
                        <a:rPr lang="es-ES_tradnl" sz="1200">
                          <a:effectLst/>
                        </a:rPr>
                        <a:t>RNF07</a:t>
                      </a:r>
                      <a:endParaRPr lang="es-CO" sz="16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61145">
                <a:tc>
                  <a:txBody>
                    <a:bodyPr/>
                    <a:lstStyle/>
                    <a:p>
                      <a:pPr>
                        <a:lnSpc>
                          <a:spcPct val="107000"/>
                        </a:lnSpc>
                        <a:spcAft>
                          <a:spcPts val="0"/>
                        </a:spcAft>
                      </a:pPr>
                      <a:r>
                        <a:rPr lang="es-ES_tradnl" sz="1200" kern="1200">
                          <a:effectLst/>
                        </a:rPr>
                        <a:t>Nombre del Requerimiento: </a:t>
                      </a:r>
                      <a:endParaRPr lang="es-CO" sz="1600">
                        <a:effectLst/>
                        <a:latin typeface="Calibri"/>
                        <a:ea typeface="Calibri"/>
                        <a:cs typeface="Times New Roman"/>
                      </a:endParaRPr>
                    </a:p>
                  </a:txBody>
                  <a:tcPr marL="68580" marR="68580" marT="0" marB="0"/>
                </a:tc>
                <a:tc>
                  <a:txBody>
                    <a:bodyPr/>
                    <a:lstStyle/>
                    <a:p>
                      <a:pPr>
                        <a:lnSpc>
                          <a:spcPct val="107000"/>
                        </a:lnSpc>
                        <a:spcAft>
                          <a:spcPts val="0"/>
                        </a:spcAft>
                      </a:pPr>
                      <a:r>
                        <a:rPr lang="es-ES_tradnl" sz="1200">
                          <a:effectLst/>
                        </a:rPr>
                        <a:t>Crear un mensaje de error</a:t>
                      </a:r>
                      <a:endParaRPr lang="es-CO" sz="160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461145">
                <a:tc>
                  <a:txBody>
                    <a:bodyPr/>
                    <a:lstStyle/>
                    <a:p>
                      <a:pPr>
                        <a:lnSpc>
                          <a:spcPct val="107000"/>
                        </a:lnSpc>
                        <a:spcAft>
                          <a:spcPts val="0"/>
                        </a:spcAft>
                      </a:pPr>
                      <a:r>
                        <a:rPr lang="es-ES_tradnl" sz="1200" kern="1200">
                          <a:effectLst/>
                        </a:rPr>
                        <a:t>Características: </a:t>
                      </a:r>
                      <a:endParaRPr lang="es-CO" sz="1600">
                        <a:effectLst/>
                        <a:latin typeface="Calibri"/>
                        <a:ea typeface="Calibri"/>
                        <a:cs typeface="Times New Roman"/>
                      </a:endParaRPr>
                    </a:p>
                  </a:txBody>
                  <a:tcPr marL="68580" marR="68580" marT="0" marB="0"/>
                </a:tc>
                <a:tc>
                  <a:txBody>
                    <a:bodyPr/>
                    <a:lstStyle/>
                    <a:p>
                      <a:pPr>
                        <a:lnSpc>
                          <a:spcPct val="107000"/>
                        </a:lnSpc>
                        <a:spcAft>
                          <a:spcPts val="0"/>
                        </a:spcAft>
                      </a:pPr>
                      <a:r>
                        <a:rPr lang="es-ES_tradnl" sz="1200">
                          <a:effectLst/>
                        </a:rPr>
                        <a:t>El sistema podrá crear mensajes de error cuando el usuario haga un mal procedimiento.</a:t>
                      </a:r>
                      <a:endParaRPr lang="es-CO" sz="160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461145">
                <a:tc>
                  <a:txBody>
                    <a:bodyPr/>
                    <a:lstStyle/>
                    <a:p>
                      <a:pPr>
                        <a:lnSpc>
                          <a:spcPct val="107000"/>
                        </a:lnSpc>
                        <a:spcAft>
                          <a:spcPts val="0"/>
                        </a:spcAft>
                      </a:pPr>
                      <a:r>
                        <a:rPr lang="es-ES_tradnl" sz="1200" kern="1200">
                          <a:effectLst/>
                        </a:rPr>
                        <a:t>Descripción del requerimiento: </a:t>
                      </a:r>
                      <a:endParaRPr lang="es-CO" sz="1600">
                        <a:effectLst/>
                        <a:latin typeface="Calibri"/>
                        <a:ea typeface="Calibri"/>
                        <a:cs typeface="Times New Roman"/>
                      </a:endParaRPr>
                    </a:p>
                  </a:txBody>
                  <a:tcPr marL="68580" marR="68580" marT="0" marB="0"/>
                </a:tc>
                <a:tc>
                  <a:txBody>
                    <a:bodyPr/>
                    <a:lstStyle/>
                    <a:p>
                      <a:pPr>
                        <a:lnSpc>
                          <a:spcPct val="107000"/>
                        </a:lnSpc>
                        <a:spcAft>
                          <a:spcPts val="0"/>
                        </a:spcAft>
                      </a:pPr>
                      <a:r>
                        <a:rPr lang="es-ES_tradnl" sz="1200" dirty="0">
                          <a:effectLst/>
                        </a:rPr>
                        <a:t>Mensaje de error cuando el usuario realice un mal procedimiento.</a:t>
                      </a:r>
                      <a:endParaRPr lang="es-CO"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459676">
                <a:tc gridSpan="2">
                  <a:txBody>
                    <a:bodyPr/>
                    <a:lstStyle/>
                    <a:p>
                      <a:pPr>
                        <a:lnSpc>
                          <a:spcPct val="107000"/>
                        </a:lnSpc>
                        <a:spcAft>
                          <a:spcPts val="0"/>
                        </a:spcAft>
                      </a:pPr>
                      <a:r>
                        <a:rPr lang="es-ES_tradnl" sz="1200" dirty="0">
                          <a:effectLst/>
                        </a:rPr>
                        <a:t>Prioridad del requerimiento:     </a:t>
                      </a:r>
                      <a:endParaRPr lang="es-CO" sz="1600" dirty="0">
                        <a:effectLst/>
                      </a:endParaRPr>
                    </a:p>
                    <a:p>
                      <a:pPr>
                        <a:lnSpc>
                          <a:spcPct val="107000"/>
                        </a:lnSpc>
                        <a:spcAft>
                          <a:spcPts val="0"/>
                        </a:spcAft>
                        <a:tabLst>
                          <a:tab pos="895350" algn="l"/>
                        </a:tabLst>
                      </a:pPr>
                      <a:r>
                        <a:rPr lang="es-ES_tradnl" sz="1200" dirty="0">
                          <a:effectLst/>
                        </a:rPr>
                        <a:t>Alto	</a:t>
                      </a:r>
                      <a:endParaRPr lang="es-CO" sz="1200" dirty="0">
                        <a:effectLst/>
                        <a:latin typeface="Arial"/>
                        <a:ea typeface="Times New Roman"/>
                        <a:cs typeface="Times New Roman"/>
                      </a:endParaRPr>
                    </a:p>
                  </a:txBody>
                  <a:tcPr marL="68580" marR="68580" marT="0" marB="0"/>
                </a:tc>
                <a:tc hMerge="1">
                  <a:txBody>
                    <a:bodyPr/>
                    <a:lstStyle/>
                    <a:p>
                      <a:endParaRPr lang="es-CO"/>
                    </a:p>
                  </a:txBody>
                  <a:tcPr/>
                </a:tc>
                <a:extLst>
                  <a:ext uri="{0D108BD9-81ED-4DB2-BD59-A6C34878D82A}">
                    <a16:rowId xmlns:a16="http://schemas.microsoft.com/office/drawing/2014/main" val="10004"/>
                  </a:ext>
                </a:extLst>
              </a:tr>
            </a:tbl>
          </a:graphicData>
        </a:graphic>
      </p:graphicFrame>
      <p:graphicFrame>
        <p:nvGraphicFramePr>
          <p:cNvPr id="4" name="3 Tabla"/>
          <p:cNvGraphicFramePr>
            <a:graphicFrameLocks noGrp="1"/>
          </p:cNvGraphicFramePr>
          <p:nvPr>
            <p:extLst>
              <p:ext uri="{D42A27DB-BD31-4B8C-83A1-F6EECF244321}">
                <p14:modId xmlns:p14="http://schemas.microsoft.com/office/powerpoint/2010/main" val="1582779629"/>
              </p:ext>
            </p:extLst>
          </p:nvPr>
        </p:nvGraphicFramePr>
        <p:xfrm>
          <a:off x="971600" y="4221088"/>
          <a:ext cx="7272808" cy="2002665"/>
        </p:xfrm>
        <a:graphic>
          <a:graphicData uri="http://schemas.openxmlformats.org/drawingml/2006/table">
            <a:tbl>
              <a:tblPr firstRow="1" firstCol="1" bandRow="1">
                <a:tableStyleId>{7DF18680-E054-41AD-8BC1-D1AEF772440D}</a:tableStyleId>
              </a:tblPr>
              <a:tblGrid>
                <a:gridCol w="1641514">
                  <a:extLst>
                    <a:ext uri="{9D8B030D-6E8A-4147-A177-3AD203B41FA5}">
                      <a16:colId xmlns:a16="http://schemas.microsoft.com/office/drawing/2014/main" val="20000"/>
                    </a:ext>
                  </a:extLst>
                </a:gridCol>
                <a:gridCol w="5631294">
                  <a:extLst>
                    <a:ext uri="{9D8B030D-6E8A-4147-A177-3AD203B41FA5}">
                      <a16:colId xmlns:a16="http://schemas.microsoft.com/office/drawing/2014/main" val="20001"/>
                    </a:ext>
                  </a:extLst>
                </a:gridCol>
              </a:tblGrid>
              <a:tr h="417395">
                <a:tc>
                  <a:txBody>
                    <a:bodyPr/>
                    <a:lstStyle/>
                    <a:p>
                      <a:pPr>
                        <a:lnSpc>
                          <a:spcPct val="107000"/>
                        </a:lnSpc>
                        <a:spcAft>
                          <a:spcPts val="0"/>
                        </a:spcAft>
                      </a:pPr>
                      <a:r>
                        <a:rPr lang="es-ES_tradnl" sz="1400" kern="1200">
                          <a:effectLst/>
                        </a:rPr>
                        <a:t>Identificación del requerimiento: </a:t>
                      </a:r>
                      <a:endParaRPr lang="es-CO" sz="1800">
                        <a:effectLst/>
                        <a:latin typeface="Calibri"/>
                        <a:ea typeface="Calibri"/>
                        <a:cs typeface="Times New Roman"/>
                      </a:endParaRPr>
                    </a:p>
                  </a:txBody>
                  <a:tcPr marL="68580" marR="68580" marT="0" marB="0"/>
                </a:tc>
                <a:tc>
                  <a:txBody>
                    <a:bodyPr/>
                    <a:lstStyle/>
                    <a:p>
                      <a:pPr>
                        <a:lnSpc>
                          <a:spcPct val="107000"/>
                        </a:lnSpc>
                        <a:spcAft>
                          <a:spcPts val="0"/>
                        </a:spcAft>
                      </a:pPr>
                      <a:r>
                        <a:rPr lang="es-ES_tradnl" sz="1400">
                          <a:effectLst/>
                        </a:rPr>
                        <a:t>RNF08</a:t>
                      </a:r>
                      <a:endParaRPr lang="es-CO" sz="18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17395">
                <a:tc>
                  <a:txBody>
                    <a:bodyPr/>
                    <a:lstStyle/>
                    <a:p>
                      <a:pPr>
                        <a:lnSpc>
                          <a:spcPct val="107000"/>
                        </a:lnSpc>
                        <a:spcAft>
                          <a:spcPts val="0"/>
                        </a:spcAft>
                      </a:pPr>
                      <a:r>
                        <a:rPr lang="es-ES_tradnl" sz="1400" kern="1200">
                          <a:effectLst/>
                        </a:rPr>
                        <a:t>Nombre del Requerimiento: </a:t>
                      </a:r>
                      <a:endParaRPr lang="es-CO" sz="1800">
                        <a:effectLst/>
                        <a:latin typeface="Calibri"/>
                        <a:ea typeface="Calibri"/>
                        <a:cs typeface="Times New Roman"/>
                      </a:endParaRPr>
                    </a:p>
                  </a:txBody>
                  <a:tcPr marL="68580" marR="68580" marT="0" marB="0"/>
                </a:tc>
                <a:tc>
                  <a:txBody>
                    <a:bodyPr/>
                    <a:lstStyle/>
                    <a:p>
                      <a:pPr>
                        <a:lnSpc>
                          <a:spcPct val="107000"/>
                        </a:lnSpc>
                        <a:spcAft>
                          <a:spcPts val="0"/>
                        </a:spcAft>
                      </a:pPr>
                      <a:r>
                        <a:rPr lang="es-ES_tradnl" sz="1400">
                          <a:effectLst/>
                        </a:rPr>
                        <a:t>Crear un mensaje de bienvenida</a:t>
                      </a:r>
                      <a:endParaRPr lang="es-CO" sz="180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3960">
                <a:tc>
                  <a:txBody>
                    <a:bodyPr/>
                    <a:lstStyle/>
                    <a:p>
                      <a:pPr>
                        <a:lnSpc>
                          <a:spcPct val="107000"/>
                        </a:lnSpc>
                        <a:spcAft>
                          <a:spcPts val="0"/>
                        </a:spcAft>
                      </a:pPr>
                      <a:r>
                        <a:rPr lang="es-ES_tradnl" sz="1400" kern="1200">
                          <a:effectLst/>
                        </a:rPr>
                        <a:t>Características: </a:t>
                      </a:r>
                      <a:endParaRPr lang="es-CO" sz="1800">
                        <a:effectLst/>
                        <a:latin typeface="Calibri"/>
                        <a:ea typeface="Calibri"/>
                        <a:cs typeface="Times New Roman"/>
                      </a:endParaRPr>
                    </a:p>
                  </a:txBody>
                  <a:tcPr marL="68580" marR="68580" marT="0" marB="0"/>
                </a:tc>
                <a:tc>
                  <a:txBody>
                    <a:bodyPr/>
                    <a:lstStyle/>
                    <a:p>
                      <a:pPr>
                        <a:lnSpc>
                          <a:spcPct val="107000"/>
                        </a:lnSpc>
                        <a:spcAft>
                          <a:spcPts val="0"/>
                        </a:spcAft>
                      </a:pPr>
                      <a:r>
                        <a:rPr lang="es-ES_tradnl" sz="1400">
                          <a:effectLst/>
                        </a:rPr>
                        <a:t>El sistema podrá crear u n mensaje de bienvenida al usuario</a:t>
                      </a:r>
                      <a:endParaRPr lang="es-CO" sz="180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417395">
                <a:tc>
                  <a:txBody>
                    <a:bodyPr/>
                    <a:lstStyle/>
                    <a:p>
                      <a:pPr>
                        <a:lnSpc>
                          <a:spcPct val="107000"/>
                        </a:lnSpc>
                        <a:spcAft>
                          <a:spcPts val="0"/>
                        </a:spcAft>
                      </a:pPr>
                      <a:r>
                        <a:rPr lang="es-ES_tradnl" sz="1400" kern="1200">
                          <a:effectLst/>
                        </a:rPr>
                        <a:t>Descripción del requerimiento: </a:t>
                      </a:r>
                      <a:endParaRPr lang="es-CO" sz="1800">
                        <a:effectLst/>
                        <a:latin typeface="Calibri"/>
                        <a:ea typeface="Calibri"/>
                        <a:cs typeface="Times New Roman"/>
                      </a:endParaRPr>
                    </a:p>
                  </a:txBody>
                  <a:tcPr marL="68580" marR="68580" marT="0" marB="0"/>
                </a:tc>
                <a:tc>
                  <a:txBody>
                    <a:bodyPr/>
                    <a:lstStyle/>
                    <a:p>
                      <a:pPr>
                        <a:lnSpc>
                          <a:spcPct val="107000"/>
                        </a:lnSpc>
                        <a:spcAft>
                          <a:spcPts val="0"/>
                        </a:spcAft>
                      </a:pPr>
                      <a:r>
                        <a:rPr lang="es-ES_tradnl" sz="1400">
                          <a:effectLst/>
                        </a:rPr>
                        <a:t>Mensaje de bienvenida al inicio de sesión.</a:t>
                      </a:r>
                      <a:endParaRPr lang="es-CO" sz="180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416065">
                <a:tc gridSpan="2">
                  <a:txBody>
                    <a:bodyPr/>
                    <a:lstStyle/>
                    <a:p>
                      <a:pPr>
                        <a:lnSpc>
                          <a:spcPct val="107000"/>
                        </a:lnSpc>
                        <a:spcAft>
                          <a:spcPts val="0"/>
                        </a:spcAft>
                      </a:pPr>
                      <a:r>
                        <a:rPr lang="es-ES_tradnl" sz="1400" dirty="0">
                          <a:effectLst/>
                        </a:rPr>
                        <a:t>Prioridad del requerimiento:     </a:t>
                      </a:r>
                      <a:endParaRPr lang="es-CO" sz="1800" dirty="0">
                        <a:effectLst/>
                      </a:endParaRPr>
                    </a:p>
                    <a:p>
                      <a:pPr>
                        <a:lnSpc>
                          <a:spcPct val="107000"/>
                        </a:lnSpc>
                        <a:spcAft>
                          <a:spcPts val="0"/>
                        </a:spcAft>
                        <a:tabLst>
                          <a:tab pos="895350" algn="l"/>
                        </a:tabLst>
                      </a:pPr>
                      <a:r>
                        <a:rPr lang="es-ES_tradnl" sz="1400" dirty="0">
                          <a:effectLst/>
                        </a:rPr>
                        <a:t>Alto	</a:t>
                      </a:r>
                      <a:endParaRPr lang="es-CO" sz="1400" dirty="0">
                        <a:effectLst/>
                        <a:latin typeface="Arial"/>
                        <a:ea typeface="Times New Roman"/>
                        <a:cs typeface="Times New Roman"/>
                      </a:endParaRPr>
                    </a:p>
                  </a:txBody>
                  <a:tcPr marL="68580" marR="68580" marT="0" marB="0"/>
                </a:tc>
                <a:tc hMerge="1">
                  <a:txBody>
                    <a:bodyPr/>
                    <a:lstStyle/>
                    <a:p>
                      <a:endParaRPr lang="es-CO"/>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8306530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483768" y="260648"/>
            <a:ext cx="4572000" cy="954107"/>
          </a:xfrm>
          <a:prstGeom prst="rect">
            <a:avLst/>
          </a:prstGeom>
        </p:spPr>
        <p:txBody>
          <a:bodyPr>
            <a:spAutoFit/>
          </a:bodyPr>
          <a:lstStyle/>
          <a:p>
            <a:pPr lvl="0" algn="ctr"/>
            <a:r>
              <a:rPr lang="es-ES" sz="2800" b="1" cap="all" dirty="0">
                <a:ln w="9000" cmpd="sng">
                  <a:solidFill>
                    <a:prstClr val="black"/>
                  </a:solidFill>
                  <a:prstDash val="solid"/>
                </a:ln>
                <a:solidFill>
                  <a:prstClr val="white"/>
                </a:solidFill>
                <a:effectLst>
                  <a:reflection blurRad="12700" stA="28000" endPos="45000" dist="1000" dir="5400000" sy="-100000" algn="bl" rotWithShape="0"/>
                </a:effectLst>
                <a:latin typeface="Algerian" pitchFamily="82" charset="0"/>
              </a:rPr>
              <a:t>Requerimientos no </a:t>
            </a:r>
          </a:p>
          <a:p>
            <a:pPr lvl="0" algn="ctr"/>
            <a:r>
              <a:rPr lang="es-ES" sz="2800" b="1" cap="all" dirty="0">
                <a:ln w="9000" cmpd="sng">
                  <a:solidFill>
                    <a:prstClr val="black"/>
                  </a:solidFill>
                  <a:prstDash val="solid"/>
                </a:ln>
                <a:solidFill>
                  <a:prstClr val="white"/>
                </a:solidFill>
                <a:effectLst>
                  <a:reflection blurRad="12700" stA="28000" endPos="45000" dist="1000" dir="5400000" sy="-100000" algn="bl" rotWithShape="0"/>
                </a:effectLst>
                <a:latin typeface="Algerian" pitchFamily="82" charset="0"/>
              </a:rPr>
              <a:t>funcionales</a:t>
            </a:r>
            <a:endParaRPr lang="es-CO" dirty="0">
              <a:solidFill>
                <a:prstClr val="black"/>
              </a:solidFill>
            </a:endParaRPr>
          </a:p>
        </p:txBody>
      </p:sp>
      <p:graphicFrame>
        <p:nvGraphicFramePr>
          <p:cNvPr id="3" name="2 Tabla"/>
          <p:cNvGraphicFramePr>
            <a:graphicFrameLocks noGrp="1"/>
          </p:cNvGraphicFramePr>
          <p:nvPr>
            <p:extLst>
              <p:ext uri="{D42A27DB-BD31-4B8C-83A1-F6EECF244321}">
                <p14:modId xmlns:p14="http://schemas.microsoft.com/office/powerpoint/2010/main" val="2739056038"/>
              </p:ext>
            </p:extLst>
          </p:nvPr>
        </p:nvGraphicFramePr>
        <p:xfrm>
          <a:off x="827584" y="2132856"/>
          <a:ext cx="7438655" cy="2272106"/>
        </p:xfrm>
        <a:graphic>
          <a:graphicData uri="http://schemas.openxmlformats.org/drawingml/2006/table">
            <a:tbl>
              <a:tblPr firstRow="1" firstCol="1" bandRow="1">
                <a:tableStyleId>{7DF18680-E054-41AD-8BC1-D1AEF772440D}</a:tableStyleId>
              </a:tblPr>
              <a:tblGrid>
                <a:gridCol w="1678947">
                  <a:extLst>
                    <a:ext uri="{9D8B030D-6E8A-4147-A177-3AD203B41FA5}">
                      <a16:colId xmlns:a16="http://schemas.microsoft.com/office/drawing/2014/main" val="20000"/>
                    </a:ext>
                  </a:extLst>
                </a:gridCol>
                <a:gridCol w="5759708">
                  <a:extLst>
                    <a:ext uri="{9D8B030D-6E8A-4147-A177-3AD203B41FA5}">
                      <a16:colId xmlns:a16="http://schemas.microsoft.com/office/drawing/2014/main" val="20001"/>
                    </a:ext>
                  </a:extLst>
                </a:gridCol>
              </a:tblGrid>
              <a:tr h="651285">
                <a:tc>
                  <a:txBody>
                    <a:bodyPr/>
                    <a:lstStyle/>
                    <a:p>
                      <a:pPr>
                        <a:lnSpc>
                          <a:spcPct val="107000"/>
                        </a:lnSpc>
                        <a:spcAft>
                          <a:spcPts val="0"/>
                        </a:spcAft>
                      </a:pPr>
                      <a:r>
                        <a:rPr lang="es-ES_tradnl" sz="1600" kern="1200" dirty="0">
                          <a:effectLst/>
                        </a:rPr>
                        <a:t>Identificación del requerimiento: </a:t>
                      </a:r>
                      <a:endParaRPr lang="es-CO" sz="2000" dirty="0">
                        <a:effectLst/>
                        <a:latin typeface="Calibri"/>
                        <a:ea typeface="Calibri"/>
                        <a:cs typeface="Times New Roman"/>
                      </a:endParaRPr>
                    </a:p>
                  </a:txBody>
                  <a:tcPr marL="68580" marR="68580" marT="0" marB="0"/>
                </a:tc>
                <a:tc>
                  <a:txBody>
                    <a:bodyPr/>
                    <a:lstStyle/>
                    <a:p>
                      <a:pPr>
                        <a:lnSpc>
                          <a:spcPct val="107000"/>
                        </a:lnSpc>
                        <a:spcAft>
                          <a:spcPts val="0"/>
                        </a:spcAft>
                      </a:pPr>
                      <a:r>
                        <a:rPr lang="es-ES_tradnl" sz="1600">
                          <a:effectLst/>
                        </a:rPr>
                        <a:t>RNF02</a:t>
                      </a:r>
                      <a:endParaRPr lang="es-CO" sz="20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651285">
                <a:tc>
                  <a:txBody>
                    <a:bodyPr/>
                    <a:lstStyle/>
                    <a:p>
                      <a:pPr>
                        <a:lnSpc>
                          <a:spcPct val="107000"/>
                        </a:lnSpc>
                        <a:spcAft>
                          <a:spcPts val="0"/>
                        </a:spcAft>
                      </a:pPr>
                      <a:r>
                        <a:rPr lang="es-ES_tradnl" sz="1600" kern="1200" dirty="0">
                          <a:effectLst/>
                        </a:rPr>
                        <a:t>Nombre del Requerimiento: </a:t>
                      </a:r>
                      <a:endParaRPr lang="es-CO" sz="2000" dirty="0">
                        <a:effectLst/>
                        <a:latin typeface="Calibri"/>
                        <a:ea typeface="Calibri"/>
                        <a:cs typeface="Times New Roman"/>
                      </a:endParaRPr>
                    </a:p>
                  </a:txBody>
                  <a:tcPr marL="68580" marR="68580" marT="0" marB="0"/>
                </a:tc>
                <a:tc>
                  <a:txBody>
                    <a:bodyPr/>
                    <a:lstStyle/>
                    <a:p>
                      <a:pPr>
                        <a:lnSpc>
                          <a:spcPct val="107000"/>
                        </a:lnSpc>
                        <a:spcAft>
                          <a:spcPts val="0"/>
                        </a:spcAft>
                      </a:pPr>
                      <a:r>
                        <a:rPr lang="es-ES_tradnl" sz="1600" dirty="0">
                          <a:effectLst/>
                        </a:rPr>
                        <a:t>De fácil uso para el usuario</a:t>
                      </a:r>
                      <a:endParaRPr lang="es-CO"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318251">
                <a:tc>
                  <a:txBody>
                    <a:bodyPr/>
                    <a:lstStyle/>
                    <a:p>
                      <a:pPr>
                        <a:lnSpc>
                          <a:spcPct val="107000"/>
                        </a:lnSpc>
                        <a:spcAft>
                          <a:spcPts val="0"/>
                        </a:spcAft>
                      </a:pPr>
                      <a:r>
                        <a:rPr lang="es-ES_tradnl" sz="1600" kern="1200">
                          <a:effectLst/>
                        </a:rPr>
                        <a:t>Características: </a:t>
                      </a:r>
                      <a:endParaRPr lang="es-CO" sz="2000">
                        <a:effectLst/>
                        <a:latin typeface="Calibri"/>
                        <a:ea typeface="Calibri"/>
                        <a:cs typeface="Times New Roman"/>
                      </a:endParaRPr>
                    </a:p>
                  </a:txBody>
                  <a:tcPr marL="68580" marR="68580" marT="0" marB="0"/>
                </a:tc>
                <a:tc>
                  <a:txBody>
                    <a:bodyPr/>
                    <a:lstStyle/>
                    <a:p>
                      <a:pPr>
                        <a:lnSpc>
                          <a:spcPct val="107000"/>
                        </a:lnSpc>
                        <a:spcAft>
                          <a:spcPts val="0"/>
                        </a:spcAft>
                      </a:pPr>
                      <a:r>
                        <a:rPr lang="es-ES_tradnl" sz="1600" dirty="0">
                          <a:effectLst/>
                        </a:rPr>
                        <a:t>El sistema podrá ser manejado por cualquier tipo de cliente.</a:t>
                      </a:r>
                      <a:endParaRPr lang="es-CO"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651285">
                <a:tc>
                  <a:txBody>
                    <a:bodyPr/>
                    <a:lstStyle/>
                    <a:p>
                      <a:pPr>
                        <a:lnSpc>
                          <a:spcPct val="107000"/>
                        </a:lnSpc>
                        <a:spcAft>
                          <a:spcPts val="0"/>
                        </a:spcAft>
                      </a:pPr>
                      <a:r>
                        <a:rPr lang="es-ES_tradnl" sz="1600" kern="1200">
                          <a:effectLst/>
                        </a:rPr>
                        <a:t>Descripción del requerimiento: </a:t>
                      </a:r>
                      <a:endParaRPr lang="es-CO" sz="2000">
                        <a:effectLst/>
                        <a:latin typeface="Calibri"/>
                        <a:ea typeface="Calibri"/>
                        <a:cs typeface="Times New Roman"/>
                      </a:endParaRPr>
                    </a:p>
                  </a:txBody>
                  <a:tcPr marL="68580" marR="68580" marT="0" marB="0"/>
                </a:tc>
                <a:tc>
                  <a:txBody>
                    <a:bodyPr/>
                    <a:lstStyle/>
                    <a:p>
                      <a:pPr algn="just">
                        <a:lnSpc>
                          <a:spcPct val="107000"/>
                        </a:lnSpc>
                        <a:spcAft>
                          <a:spcPts val="0"/>
                        </a:spcAft>
                      </a:pPr>
                      <a:r>
                        <a:rPr lang="es-ES_tradnl" sz="1600" dirty="0">
                          <a:effectLst/>
                        </a:rPr>
                        <a:t>El sistema será sencillo de utilizar.</a:t>
                      </a:r>
                      <a:endParaRPr lang="es-CO" sz="1600" dirty="0">
                        <a:effectLst/>
                      </a:endParaRPr>
                    </a:p>
                    <a:p>
                      <a:pPr>
                        <a:lnSpc>
                          <a:spcPct val="107000"/>
                        </a:lnSpc>
                        <a:spcAft>
                          <a:spcPts val="0"/>
                        </a:spcAft>
                      </a:pPr>
                      <a:r>
                        <a:rPr lang="es-ES_tradnl" sz="1600" dirty="0">
                          <a:effectLst/>
                        </a:rPr>
                        <a:t> </a:t>
                      </a:r>
                      <a:endParaRPr lang="es-CO"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30077587"/>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9A26D41D-4885-4BD5-B402-C294A95DDC14}"/>
              </a:ext>
            </a:extLst>
          </p:cNvPr>
          <p:cNvSpPr/>
          <p:nvPr/>
        </p:nvSpPr>
        <p:spPr>
          <a:xfrm>
            <a:off x="2411760" y="2780928"/>
            <a:ext cx="4572000" cy="923330"/>
          </a:xfrm>
          <a:prstGeom prst="rect">
            <a:avLst/>
          </a:prstGeom>
        </p:spPr>
        <p:txBody>
          <a:bodyPr>
            <a:spAutoFit/>
          </a:bodyPr>
          <a:lstStyle/>
          <a:p>
            <a:pPr lvl="0" algn="ctr"/>
            <a:r>
              <a:rPr lang="es-ES" sz="5400" b="1" cap="all" dirty="0">
                <a:ln w="9000" cmpd="sng">
                  <a:solidFill>
                    <a:prstClr val="black"/>
                  </a:solidFill>
                  <a:prstDash val="solid"/>
                </a:ln>
                <a:solidFill>
                  <a:prstClr val="white"/>
                </a:solidFill>
                <a:effectLst>
                  <a:reflection blurRad="12700" stA="28000" endPos="45000" dist="1000" dir="5400000" sy="-100000" algn="bl" rotWithShape="0"/>
                </a:effectLst>
                <a:latin typeface="Algerian" pitchFamily="82" charset="0"/>
              </a:rPr>
              <a:t>gracias</a:t>
            </a:r>
          </a:p>
        </p:txBody>
      </p:sp>
    </p:spTree>
    <p:extLst>
      <p:ext uri="{BB962C8B-B14F-4D97-AF65-F5344CB8AC3E}">
        <p14:creationId xmlns:p14="http://schemas.microsoft.com/office/powerpoint/2010/main" val="320533772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391367" y="620688"/>
            <a:ext cx="6512910" cy="830997"/>
          </a:xfrm>
          <a:prstGeom prst="rect">
            <a:avLst/>
          </a:prstGeom>
          <a:noFill/>
        </p:spPr>
        <p:txBody>
          <a:bodyPr wrap="square" lIns="91440" tIns="45720" rIns="91440" bIns="45720">
            <a:spAutoFit/>
          </a:bodyPr>
          <a:lstStyle/>
          <a:p>
            <a:pPr algn="ctr"/>
            <a:r>
              <a:rPr lang="es-ES" sz="4800" b="1" cap="all" spc="0" dirty="0">
                <a:ln w="9000" cmpd="sng">
                  <a:solidFill>
                    <a:schemeClr val="tx1"/>
                  </a:solidFill>
                  <a:prstDash val="solid"/>
                </a:ln>
                <a:solidFill>
                  <a:schemeClr val="bg1"/>
                </a:solidFill>
                <a:effectLst>
                  <a:reflection blurRad="12700" stA="28000" endPos="45000" dist="1000" dir="5400000" sy="-100000" algn="bl" rotWithShape="0"/>
                </a:effectLst>
                <a:latin typeface="Algerian" pitchFamily="82" charset="0"/>
              </a:rPr>
              <a:t>Objetivo general</a:t>
            </a:r>
          </a:p>
        </p:txBody>
      </p:sp>
      <p:sp>
        <p:nvSpPr>
          <p:cNvPr id="5" name="4 CuadroTexto"/>
          <p:cNvSpPr txBox="1"/>
          <p:nvPr/>
        </p:nvSpPr>
        <p:spPr>
          <a:xfrm>
            <a:off x="2627784" y="1772816"/>
            <a:ext cx="4040077" cy="1569660"/>
          </a:xfrm>
          <a:prstGeom prst="rect">
            <a:avLst/>
          </a:prstGeom>
          <a:noFill/>
        </p:spPr>
        <p:txBody>
          <a:bodyPr wrap="square" rtlCol="0">
            <a:spAutoFit/>
          </a:bodyPr>
          <a:lstStyle/>
          <a:p>
            <a:pPr algn="ctr"/>
            <a:r>
              <a:rPr lang="es-CO" sz="2400" b="0" i="0" dirty="0">
                <a:solidFill>
                  <a:schemeClr val="bg1"/>
                </a:solidFill>
                <a:effectLst/>
                <a:latin typeface="Georgia"/>
              </a:rPr>
              <a:t>Diseñar un </a:t>
            </a:r>
            <a:r>
              <a:rPr lang="es-CO" sz="2400" dirty="0">
                <a:solidFill>
                  <a:schemeClr val="bg1"/>
                </a:solidFill>
                <a:latin typeface="Georgia"/>
              </a:rPr>
              <a:t>software para</a:t>
            </a:r>
            <a:r>
              <a:rPr lang="es-CO" sz="2400" b="0" i="0" dirty="0">
                <a:solidFill>
                  <a:schemeClr val="bg1"/>
                </a:solidFill>
                <a:effectLst/>
                <a:latin typeface="Georgia"/>
              </a:rPr>
              <a:t> la gestión de inventario para el almacén  de la empresa col mascotas Ltda. </a:t>
            </a:r>
            <a:endParaRPr lang="es-CO" sz="2400" dirty="0">
              <a:solidFill>
                <a:schemeClr val="bg1"/>
              </a:solidFill>
            </a:endParaRPr>
          </a:p>
        </p:txBody>
      </p:sp>
      <p:pic>
        <p:nvPicPr>
          <p:cNvPr id="6" name="Picture 2" descr="Resultado de imagen para colmascotas lt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3789040"/>
            <a:ext cx="2651204" cy="216024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Resultado de imagen para productos para animale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26743" y="4149080"/>
            <a:ext cx="4794339" cy="1728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5842120"/>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65165" y="582651"/>
            <a:ext cx="4248472" cy="1754326"/>
          </a:xfrm>
          <a:prstGeom prst="rect">
            <a:avLst/>
          </a:prstGeom>
        </p:spPr>
        <p:txBody>
          <a:bodyPr wrap="square">
            <a:spAutoFit/>
          </a:bodyPr>
          <a:lstStyle/>
          <a:p>
            <a:pPr lvl="0" algn="ctr"/>
            <a:r>
              <a:rPr lang="es-ES" sz="5400" b="1" cap="all" dirty="0">
                <a:ln w="9000" cmpd="sng">
                  <a:solidFill>
                    <a:prstClr val="black"/>
                  </a:solidFill>
                  <a:prstDash val="solid"/>
                </a:ln>
                <a:solidFill>
                  <a:schemeClr val="bg1"/>
                </a:solidFill>
                <a:effectLst>
                  <a:reflection blurRad="12700" stA="28000" endPos="45000" dist="1000" dir="5400000" sy="-100000" algn="bl" rotWithShape="0"/>
                </a:effectLst>
                <a:latin typeface="Algerian" pitchFamily="82" charset="0"/>
              </a:rPr>
              <a:t>Objetivos específicos</a:t>
            </a:r>
          </a:p>
        </p:txBody>
      </p:sp>
      <p:sp>
        <p:nvSpPr>
          <p:cNvPr id="5" name="4 CuadroTexto"/>
          <p:cNvSpPr txBox="1"/>
          <p:nvPr/>
        </p:nvSpPr>
        <p:spPr>
          <a:xfrm>
            <a:off x="689928" y="2492896"/>
            <a:ext cx="3306007" cy="1015663"/>
          </a:xfrm>
          <a:prstGeom prst="rect">
            <a:avLst/>
          </a:prstGeom>
          <a:noFill/>
        </p:spPr>
        <p:txBody>
          <a:bodyPr wrap="square" rtlCol="0">
            <a:spAutoFit/>
          </a:bodyPr>
          <a:lstStyle/>
          <a:p>
            <a:r>
              <a:rPr lang="es-CO" sz="2000" dirty="0">
                <a:solidFill>
                  <a:schemeClr val="bg1"/>
                </a:solidFill>
                <a:latin typeface="Georgia" panose="02040502050405020303" pitchFamily="18" charset="0"/>
              </a:rPr>
              <a:t>1.Mejorar la eficiencia con la que se realizan los inventarios de la empresa.</a:t>
            </a:r>
          </a:p>
        </p:txBody>
      </p:sp>
      <p:sp>
        <p:nvSpPr>
          <p:cNvPr id="6" name="5 Rectángulo"/>
          <p:cNvSpPr/>
          <p:nvPr/>
        </p:nvSpPr>
        <p:spPr>
          <a:xfrm>
            <a:off x="689929" y="3501008"/>
            <a:ext cx="4242111" cy="1323439"/>
          </a:xfrm>
          <a:prstGeom prst="rect">
            <a:avLst/>
          </a:prstGeom>
        </p:spPr>
        <p:txBody>
          <a:bodyPr wrap="square">
            <a:spAutoFit/>
          </a:bodyPr>
          <a:lstStyle/>
          <a:p>
            <a:pPr lvl="0"/>
            <a:r>
              <a:rPr lang="es-CO" sz="2000" dirty="0">
                <a:solidFill>
                  <a:schemeClr val="bg1"/>
                </a:solidFill>
                <a:latin typeface="Georgia" panose="02040502050405020303" pitchFamily="18" charset="0"/>
              </a:rPr>
              <a:t>2. Establecer una estructura de procedimientos que permitan el mejoramiento en cada proceso de inventariado de la empresa.</a:t>
            </a:r>
          </a:p>
        </p:txBody>
      </p:sp>
      <p:sp>
        <p:nvSpPr>
          <p:cNvPr id="7" name="6 Rectángulo"/>
          <p:cNvSpPr/>
          <p:nvPr/>
        </p:nvSpPr>
        <p:spPr>
          <a:xfrm>
            <a:off x="689929" y="5013175"/>
            <a:ext cx="3398944" cy="1323439"/>
          </a:xfrm>
          <a:prstGeom prst="rect">
            <a:avLst/>
          </a:prstGeom>
        </p:spPr>
        <p:txBody>
          <a:bodyPr wrap="square">
            <a:spAutoFit/>
          </a:bodyPr>
          <a:lstStyle/>
          <a:p>
            <a:r>
              <a:rPr lang="es-CO" sz="2000" dirty="0">
                <a:solidFill>
                  <a:schemeClr val="bg1"/>
                </a:solidFill>
                <a:latin typeface="Georgia" panose="02040502050405020303" pitchFamily="18" charset="0"/>
              </a:rPr>
              <a:t>3.Generar reportes de las entradas y salidas de los inventarios en la empresa</a:t>
            </a:r>
          </a:p>
          <a:p>
            <a:endParaRPr lang="es-CO" sz="2000" dirty="0">
              <a:solidFill>
                <a:schemeClr val="bg1"/>
              </a:solidFill>
              <a:latin typeface="Georgia" panose="02040502050405020303" pitchFamily="18" charset="0"/>
            </a:endParaRPr>
          </a:p>
        </p:txBody>
      </p:sp>
      <p:pic>
        <p:nvPicPr>
          <p:cNvPr id="1026" name="Picture 2" descr="Resultado de imagen para empres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8873" y="4311031"/>
            <a:ext cx="5540483" cy="25469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184628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anim calcmode="lin" valueType="num">
                                      <p:cBhvr>
                                        <p:cTn id="21" dur="1000" fill="hold"/>
                                        <p:tgtEl>
                                          <p:spTgt spid="6"/>
                                        </p:tgtEl>
                                        <p:attrNameLst>
                                          <p:attrName>ppt_x</p:attrName>
                                        </p:attrNameLst>
                                      </p:cBhvr>
                                      <p:tavLst>
                                        <p:tav tm="0">
                                          <p:val>
                                            <p:strVal val="#ppt_x"/>
                                          </p:val>
                                        </p:tav>
                                        <p:tav tm="100000">
                                          <p:val>
                                            <p:strVal val="#ppt_x"/>
                                          </p:val>
                                        </p:tav>
                                      </p:tavLst>
                                    </p:anim>
                                    <p:anim calcmode="lin" valueType="num">
                                      <p:cBhvr>
                                        <p:cTn id="2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51087" y="1773802"/>
            <a:ext cx="3744416" cy="3477875"/>
          </a:xfrm>
          <a:prstGeom prst="rect">
            <a:avLst/>
          </a:prstGeom>
        </p:spPr>
        <p:txBody>
          <a:bodyPr wrap="square">
            <a:spAutoFit/>
          </a:bodyPr>
          <a:lstStyle/>
          <a:p>
            <a:r>
              <a:rPr lang="es-CO" sz="2000" dirty="0">
                <a:solidFill>
                  <a:schemeClr val="bg1"/>
                </a:solidFill>
                <a:latin typeface="Georgia" panose="02040502050405020303" pitchFamily="18" charset="0"/>
              </a:rPr>
              <a:t>Uno de los mayores problemas que tiene la empresa Col mascotas LTDA. es que no hay un buen manejo de el registro de inventarios, ya que no se realiza un registro de la mercancía en la empresa y por ende se dificulta saber la exacta mercancía que hay en las bodegas.</a:t>
            </a:r>
          </a:p>
          <a:p>
            <a:endParaRPr lang="es-CO" sz="2000" b="0" i="0" dirty="0">
              <a:solidFill>
                <a:schemeClr val="bg1"/>
              </a:solidFill>
              <a:effectLst/>
              <a:latin typeface="Georgia" panose="02040502050405020303" pitchFamily="18" charset="0"/>
            </a:endParaRPr>
          </a:p>
        </p:txBody>
      </p:sp>
      <p:sp>
        <p:nvSpPr>
          <p:cNvPr id="2" name="Rectángulo 1"/>
          <p:cNvSpPr/>
          <p:nvPr/>
        </p:nvSpPr>
        <p:spPr>
          <a:xfrm>
            <a:off x="4572000" y="4129506"/>
            <a:ext cx="4572000" cy="1938992"/>
          </a:xfrm>
          <a:prstGeom prst="rect">
            <a:avLst/>
          </a:prstGeom>
        </p:spPr>
        <p:txBody>
          <a:bodyPr>
            <a:spAutoFit/>
          </a:bodyPr>
          <a:lstStyle/>
          <a:p>
            <a:r>
              <a:rPr lang="es-CO" sz="2000" dirty="0">
                <a:solidFill>
                  <a:schemeClr val="bg1"/>
                </a:solidFill>
                <a:latin typeface="Georgia" panose="02040502050405020303" pitchFamily="18" charset="0"/>
              </a:rPr>
              <a:t>En la empresa Col Mascotas LTDA es un problema que no se tenga un buen manejo del inventario ya que esto afecta en el área de ventas y afecta a los empleados y clientes que solicitan un producto.</a:t>
            </a:r>
            <a:r>
              <a:rPr lang="es-ES" sz="2000" dirty="0">
                <a:solidFill>
                  <a:schemeClr val="bg1"/>
                </a:solidFill>
                <a:latin typeface="Georgia" panose="02040502050405020303" pitchFamily="18" charset="0"/>
              </a:rPr>
              <a:t> </a:t>
            </a:r>
          </a:p>
        </p:txBody>
      </p:sp>
      <p:sp>
        <p:nvSpPr>
          <p:cNvPr id="6" name="Rectángulo 5"/>
          <p:cNvSpPr/>
          <p:nvPr/>
        </p:nvSpPr>
        <p:spPr>
          <a:xfrm>
            <a:off x="16141" y="332656"/>
            <a:ext cx="5426478" cy="1446550"/>
          </a:xfrm>
          <a:prstGeom prst="rect">
            <a:avLst/>
          </a:prstGeom>
        </p:spPr>
        <p:txBody>
          <a:bodyPr wrap="square">
            <a:spAutoFit/>
          </a:bodyPr>
          <a:lstStyle/>
          <a:p>
            <a:pPr lvl="0" algn="ctr"/>
            <a:r>
              <a:rPr lang="es-ES" sz="4400" b="1" cap="all" dirty="0">
                <a:ln w="9000" cmpd="sng">
                  <a:solidFill>
                    <a:prstClr val="black"/>
                  </a:solidFill>
                  <a:prstDash val="solid"/>
                </a:ln>
                <a:solidFill>
                  <a:prstClr val="white"/>
                </a:solidFill>
                <a:effectLst>
                  <a:reflection blurRad="12700" stA="28000" endPos="45000" dist="1000" dir="5400000" sy="-100000" algn="bl" rotWithShape="0"/>
                </a:effectLst>
                <a:latin typeface="Algerian" pitchFamily="82" charset="0"/>
              </a:rPr>
              <a:t>PLANTEAMIENTO del problema</a:t>
            </a:r>
          </a:p>
        </p:txBody>
      </p:sp>
      <p:pic>
        <p:nvPicPr>
          <p:cNvPr id="1026" name="Picture 2" descr="Resultado de imagen para empresa">
            <a:extLst>
              <a:ext uri="{FF2B5EF4-FFF2-40B4-BE49-F238E27FC236}">
                <a16:creationId xmlns:a16="http://schemas.microsoft.com/office/drawing/2014/main" id="{C74BEE2C-7DFE-478C-9759-16AE07C3D64E}"/>
              </a:ext>
            </a:extLst>
          </p:cNvPr>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75556" y="4663444"/>
            <a:ext cx="2988332" cy="2194556"/>
          </a:xfrm>
          <a:prstGeom prst="rect">
            <a:avLst/>
          </a:prstGeom>
          <a:noFill/>
          <a:extLst>
            <a:ext uri="{909E8E84-426E-40DD-AFC4-6F175D3DCCD1}">
              <a14:hiddenFill xmlns:a14="http://schemas.microsoft.com/office/drawing/2010/main">
                <a:solidFill>
                  <a:srgbClr val="FFFFFF"/>
                </a:solidFill>
              </a14:hiddenFill>
            </a:ext>
          </a:extLst>
        </p:spPr>
      </p:pic>
      <p:sp>
        <p:nvSpPr>
          <p:cNvPr id="3" name="2 Rectángulo"/>
          <p:cNvSpPr/>
          <p:nvPr/>
        </p:nvSpPr>
        <p:spPr>
          <a:xfrm>
            <a:off x="4427984" y="1779206"/>
            <a:ext cx="4572000" cy="1938992"/>
          </a:xfrm>
          <a:prstGeom prst="rect">
            <a:avLst/>
          </a:prstGeom>
        </p:spPr>
        <p:txBody>
          <a:bodyPr>
            <a:spAutoFit/>
          </a:bodyPr>
          <a:lstStyle/>
          <a:p>
            <a:pPr lvl="0" algn="ctr"/>
            <a:r>
              <a:rPr lang="es-CO" sz="2000" dirty="0">
                <a:solidFill>
                  <a:prstClr val="white"/>
                </a:solidFill>
                <a:latin typeface="Georgia" pitchFamily="18" charset="0"/>
              </a:rPr>
              <a:t>El manejo del inventario por parte de la empresa no es eficiente ya que afecta a los trabajadores que manejan los productos y a la hora de entregar a los clientes ya que se puede generar una pérdida de tiempo</a:t>
            </a:r>
            <a:r>
              <a:rPr lang="es-CO" dirty="0">
                <a:solidFill>
                  <a:prstClr val="black"/>
                </a:solidFill>
              </a:rPr>
              <a:t>.</a:t>
            </a:r>
          </a:p>
        </p:txBody>
      </p:sp>
    </p:spTree>
    <p:extLst>
      <p:ext uri="{BB962C8B-B14F-4D97-AF65-F5344CB8AC3E}">
        <p14:creationId xmlns:p14="http://schemas.microsoft.com/office/powerpoint/2010/main" val="147184776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randombar(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93A0DE9-D485-4D3A-8884-49705634EFEE}"/>
              </a:ext>
            </a:extLst>
          </p:cNvPr>
          <p:cNvSpPr/>
          <p:nvPr/>
        </p:nvSpPr>
        <p:spPr>
          <a:xfrm>
            <a:off x="0" y="499356"/>
            <a:ext cx="4572000" cy="923330"/>
          </a:xfrm>
          <a:prstGeom prst="rect">
            <a:avLst/>
          </a:prstGeom>
        </p:spPr>
        <p:txBody>
          <a:bodyPr>
            <a:spAutoFit/>
          </a:bodyPr>
          <a:lstStyle/>
          <a:p>
            <a:pPr lvl="0" algn="ctr"/>
            <a:r>
              <a:rPr lang="es-ES" sz="5400" b="1" cap="all" dirty="0">
                <a:ln w="9000" cmpd="sng">
                  <a:solidFill>
                    <a:prstClr val="black"/>
                  </a:solidFill>
                  <a:prstDash val="solid"/>
                </a:ln>
                <a:solidFill>
                  <a:prstClr val="white"/>
                </a:solidFill>
                <a:effectLst>
                  <a:reflection blurRad="12700" stA="28000" endPos="45000" dist="1000" dir="5400000" sy="-100000" algn="bl" rotWithShape="0"/>
                </a:effectLst>
                <a:latin typeface="Algerian" pitchFamily="82" charset="0"/>
              </a:rPr>
              <a:t>alcance</a:t>
            </a:r>
          </a:p>
        </p:txBody>
      </p:sp>
      <p:sp>
        <p:nvSpPr>
          <p:cNvPr id="5" name="Rectángulo 4">
            <a:extLst>
              <a:ext uri="{FF2B5EF4-FFF2-40B4-BE49-F238E27FC236}">
                <a16:creationId xmlns:a16="http://schemas.microsoft.com/office/drawing/2014/main" id="{8B4B72D0-E9D3-4D5D-9660-9210D4C69194}"/>
              </a:ext>
            </a:extLst>
          </p:cNvPr>
          <p:cNvSpPr/>
          <p:nvPr/>
        </p:nvSpPr>
        <p:spPr>
          <a:xfrm>
            <a:off x="2286000" y="2271642"/>
            <a:ext cx="4572000" cy="1508105"/>
          </a:xfrm>
          <a:prstGeom prst="rect">
            <a:avLst/>
          </a:prstGeom>
        </p:spPr>
        <p:txBody>
          <a:bodyPr wrap="square">
            <a:spAutoFit/>
          </a:bodyPr>
          <a:lstStyle/>
          <a:p>
            <a:pPr lvl="0" algn="ctr"/>
            <a:r>
              <a:rPr lang="es-CO" dirty="0">
                <a:solidFill>
                  <a:schemeClr val="bg1"/>
                </a:solidFill>
                <a:latin typeface="Georgia" panose="02040502050405020303" pitchFamily="18" charset="0"/>
              </a:rPr>
              <a:t>1- Nuestro servicio es diseñar un software en la gestión de inventario.</a:t>
            </a:r>
          </a:p>
          <a:p>
            <a:pPr lvl="0" algn="ctr"/>
            <a:r>
              <a:rPr lang="es-CO" dirty="0">
                <a:solidFill>
                  <a:schemeClr val="bg1"/>
                </a:solidFill>
                <a:latin typeface="Georgia" panose="02040502050405020303" pitchFamily="18" charset="0"/>
              </a:rPr>
              <a:t>Con los aspectos anteriormente </a:t>
            </a:r>
            <a:r>
              <a:rPr lang="es-CO" dirty="0">
                <a:solidFill>
                  <a:prstClr val="white"/>
                </a:solidFill>
                <a:latin typeface="Georgia" panose="02040502050405020303" pitchFamily="18" charset="0"/>
              </a:rPr>
              <a:t>mencionados, buscamos que la empresa Col mascotas Ltda. </a:t>
            </a:r>
          </a:p>
        </p:txBody>
      </p:sp>
      <p:sp>
        <p:nvSpPr>
          <p:cNvPr id="7" name="Rectángulo 6">
            <a:extLst>
              <a:ext uri="{FF2B5EF4-FFF2-40B4-BE49-F238E27FC236}">
                <a16:creationId xmlns:a16="http://schemas.microsoft.com/office/drawing/2014/main" id="{623DCBD9-1705-416D-913B-A42AA6D02A99}"/>
              </a:ext>
            </a:extLst>
          </p:cNvPr>
          <p:cNvSpPr/>
          <p:nvPr/>
        </p:nvSpPr>
        <p:spPr>
          <a:xfrm>
            <a:off x="4500361" y="3952082"/>
            <a:ext cx="4572000" cy="2369880"/>
          </a:xfrm>
          <a:prstGeom prst="rect">
            <a:avLst/>
          </a:prstGeom>
        </p:spPr>
        <p:txBody>
          <a:bodyPr>
            <a:spAutoFit/>
          </a:bodyPr>
          <a:lstStyle/>
          <a:p>
            <a:pPr lvl="0"/>
            <a:r>
              <a:rPr lang="es-CO" sz="1600" dirty="0">
                <a:solidFill>
                  <a:schemeClr val="bg1"/>
                </a:solidFill>
                <a:latin typeface="Georgia" panose="02040502050405020303" pitchFamily="18" charset="0"/>
              </a:rPr>
              <a:t>3- Buscamos realizar de una forma eficaz el manejo adecuado del registro y la evaluación del inventario. Pretendemos determinar la cantidad de productos, la fecha de los pedidos y las cantidades y/o unidades a ordenar.</a:t>
            </a:r>
          </a:p>
          <a:p>
            <a:pPr lvl="0"/>
            <a:r>
              <a:rPr lang="es-CO" sz="1600" dirty="0">
                <a:solidFill>
                  <a:schemeClr val="bg1"/>
                </a:solidFill>
                <a:latin typeface="Georgia" panose="02040502050405020303" pitchFamily="18" charset="0"/>
              </a:rPr>
              <a:t>Con la gestión que vamos a realizar queremos minimizar el tiempo en inventarios y</a:t>
            </a:r>
          </a:p>
          <a:p>
            <a:pPr lvl="0"/>
            <a:r>
              <a:rPr lang="es-CO" sz="1600" dirty="0">
                <a:solidFill>
                  <a:schemeClr val="bg1"/>
                </a:solidFill>
                <a:latin typeface="Georgia" panose="02040502050405020303" pitchFamily="18" charset="0"/>
              </a:rPr>
              <a:t>afrontar la demanda de productos de una forma ordenada y capaz.</a:t>
            </a:r>
          </a:p>
        </p:txBody>
      </p:sp>
      <p:sp>
        <p:nvSpPr>
          <p:cNvPr id="8" name="Rectángulo 7">
            <a:extLst>
              <a:ext uri="{FF2B5EF4-FFF2-40B4-BE49-F238E27FC236}">
                <a16:creationId xmlns:a16="http://schemas.microsoft.com/office/drawing/2014/main" id="{9D6670FF-6C8E-4234-86D6-AEC0AA18781A}"/>
              </a:ext>
            </a:extLst>
          </p:cNvPr>
          <p:cNvSpPr/>
          <p:nvPr/>
        </p:nvSpPr>
        <p:spPr>
          <a:xfrm>
            <a:off x="323528" y="4132889"/>
            <a:ext cx="3528392" cy="2031325"/>
          </a:xfrm>
          <a:prstGeom prst="rect">
            <a:avLst/>
          </a:prstGeom>
        </p:spPr>
        <p:txBody>
          <a:bodyPr wrap="square">
            <a:spAutoFit/>
          </a:bodyPr>
          <a:lstStyle/>
          <a:p>
            <a:r>
              <a:rPr lang="es-CO" dirty="0">
                <a:solidFill>
                  <a:schemeClr val="bg1"/>
                </a:solidFill>
                <a:latin typeface="Georgia" panose="02040502050405020303" pitchFamily="18" charset="0"/>
              </a:rPr>
              <a:t>2- Este sistema de gestión lo vamos a aplicar en el almacén de la empresa Col mascotas Ltda., en el cual se guardan distintos implementos para mascotas, ya sea comida, elementos de aseo, juguetes, entre otros.</a:t>
            </a:r>
          </a:p>
        </p:txBody>
      </p:sp>
      <p:sp>
        <p:nvSpPr>
          <p:cNvPr id="9" name="Rectángulo 8">
            <a:extLst>
              <a:ext uri="{FF2B5EF4-FFF2-40B4-BE49-F238E27FC236}">
                <a16:creationId xmlns:a16="http://schemas.microsoft.com/office/drawing/2014/main" id="{5CBBB7C0-308D-411F-B8C8-CF98F79588E6}"/>
              </a:ext>
            </a:extLst>
          </p:cNvPr>
          <p:cNvSpPr/>
          <p:nvPr/>
        </p:nvSpPr>
        <p:spPr>
          <a:xfrm>
            <a:off x="539552" y="1664890"/>
            <a:ext cx="8748464" cy="338554"/>
          </a:xfrm>
          <a:prstGeom prst="rect">
            <a:avLst/>
          </a:prstGeom>
        </p:spPr>
        <p:txBody>
          <a:bodyPr wrap="square">
            <a:spAutoFit/>
          </a:bodyPr>
          <a:lstStyle/>
          <a:p>
            <a:r>
              <a:rPr lang="es-CO" sz="1600" dirty="0">
                <a:solidFill>
                  <a:schemeClr val="bg1"/>
                </a:solidFill>
                <a:latin typeface="Georgia" panose="02040502050405020303" pitchFamily="18" charset="0"/>
              </a:rPr>
              <a:t>Para definir el alcance de nuestro proyecto primero determinamos los siguientes aspectos:</a:t>
            </a:r>
          </a:p>
        </p:txBody>
      </p:sp>
      <p:pic>
        <p:nvPicPr>
          <p:cNvPr id="3076" name="Picture 4" descr="Resultado de imagen para inventario">
            <a:extLst>
              <a:ext uri="{FF2B5EF4-FFF2-40B4-BE49-F238E27FC236}">
                <a16:creationId xmlns:a16="http://schemas.microsoft.com/office/drawing/2014/main" id="{2225638F-941A-4015-A91D-DFB8C54461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6360" y="2003444"/>
            <a:ext cx="2214361" cy="1948638"/>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Resultado de imagen para inventario">
            <a:extLst>
              <a:ext uri="{FF2B5EF4-FFF2-40B4-BE49-F238E27FC236}">
                <a16:creationId xmlns:a16="http://schemas.microsoft.com/office/drawing/2014/main" id="{21B85E29-02B6-4016-AD25-EE127D414A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2133753"/>
            <a:ext cx="2214361" cy="1948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8594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4355976" y="3212976"/>
            <a:ext cx="4801966" cy="3477875"/>
          </a:xfrm>
          <a:prstGeom prst="rect">
            <a:avLst/>
          </a:prstGeom>
        </p:spPr>
        <p:txBody>
          <a:bodyPr wrap="square">
            <a:spAutoFit/>
          </a:bodyPr>
          <a:lstStyle/>
          <a:p>
            <a:pPr lvl="0" algn="ctr"/>
            <a:r>
              <a:rPr lang="es-CO" sz="2000" dirty="0">
                <a:solidFill>
                  <a:prstClr val="white"/>
                </a:solidFill>
                <a:latin typeface="Georgia" panose="02040502050405020303" pitchFamily="18" charset="0"/>
              </a:rPr>
              <a:t> Todo esto nos ayuda a</a:t>
            </a:r>
          </a:p>
          <a:p>
            <a:pPr lvl="0" algn="ctr"/>
            <a:r>
              <a:rPr lang="es-CO" sz="2000" dirty="0">
                <a:solidFill>
                  <a:prstClr val="white"/>
                </a:solidFill>
                <a:latin typeface="Georgia" panose="02040502050405020303" pitchFamily="18" charset="0"/>
              </a:rPr>
              <a:t>encontrar falencias o procesos que requieran una mejora dentro de la</a:t>
            </a:r>
          </a:p>
          <a:p>
            <a:pPr lvl="0" algn="ctr"/>
            <a:r>
              <a:rPr lang="es-CO" sz="2000" dirty="0">
                <a:solidFill>
                  <a:prstClr val="white"/>
                </a:solidFill>
                <a:latin typeface="Georgia" panose="02040502050405020303" pitchFamily="18" charset="0"/>
              </a:rPr>
              <a:t>organización, que muy seguramente o no se tenían en cuenta o pasaban</a:t>
            </a:r>
          </a:p>
          <a:p>
            <a:pPr lvl="0" algn="ctr"/>
            <a:r>
              <a:rPr lang="es-CO" sz="2000" dirty="0">
                <a:solidFill>
                  <a:prstClr val="white"/>
                </a:solidFill>
                <a:latin typeface="Georgia" panose="02040502050405020303" pitchFamily="18" charset="0"/>
              </a:rPr>
              <a:t>desapercibidos. Resolviendo situaciones como deficiencia en la gestión de los</a:t>
            </a:r>
          </a:p>
          <a:p>
            <a:pPr lvl="0" algn="ctr"/>
            <a:r>
              <a:rPr lang="es-CO" sz="2000" dirty="0">
                <a:solidFill>
                  <a:prstClr val="white"/>
                </a:solidFill>
                <a:latin typeface="Georgia" panose="02040502050405020303" pitchFamily="18" charset="0"/>
              </a:rPr>
              <a:t>productos, deficiencia en el capital de la empresa, e inclusive corrupción dentro de la organización.</a:t>
            </a:r>
          </a:p>
          <a:p>
            <a:pPr lvl="0" algn="r"/>
            <a:endParaRPr lang="es-ES" sz="2000" dirty="0">
              <a:solidFill>
                <a:prstClr val="white"/>
              </a:solidFill>
              <a:latin typeface="Georgia" panose="02040502050405020303" pitchFamily="18" charset="0"/>
            </a:endParaRPr>
          </a:p>
        </p:txBody>
      </p:sp>
      <p:sp>
        <p:nvSpPr>
          <p:cNvPr id="4" name="Rectángulo 3"/>
          <p:cNvSpPr/>
          <p:nvPr/>
        </p:nvSpPr>
        <p:spPr>
          <a:xfrm>
            <a:off x="429273" y="6979"/>
            <a:ext cx="4572000" cy="1446550"/>
          </a:xfrm>
          <a:prstGeom prst="rect">
            <a:avLst/>
          </a:prstGeom>
        </p:spPr>
        <p:txBody>
          <a:bodyPr>
            <a:spAutoFit/>
          </a:bodyPr>
          <a:lstStyle/>
          <a:p>
            <a:pPr lvl="0" algn="ctr"/>
            <a:r>
              <a:rPr lang="es-ES" sz="4400" b="1" cap="all" dirty="0">
                <a:ln w="9000" cmpd="sng">
                  <a:solidFill>
                    <a:prstClr val="black"/>
                  </a:solidFill>
                  <a:prstDash val="solid"/>
                </a:ln>
                <a:solidFill>
                  <a:prstClr val="white"/>
                </a:solidFill>
                <a:effectLst>
                  <a:reflection blurRad="12700" stA="28000" endPos="45000" dist="1000" dir="5400000" sy="-100000" algn="bl" rotWithShape="0"/>
                </a:effectLst>
                <a:latin typeface="Algerian" pitchFamily="82" charset="0"/>
              </a:rPr>
              <a:t>Justificación del problema</a:t>
            </a:r>
          </a:p>
        </p:txBody>
      </p:sp>
      <p:pic>
        <p:nvPicPr>
          <p:cNvPr id="2050" name="Picture 2" descr="Resultado de imagen para inventario">
            <a:extLst>
              <a:ext uri="{FF2B5EF4-FFF2-40B4-BE49-F238E27FC236}">
                <a16:creationId xmlns:a16="http://schemas.microsoft.com/office/drawing/2014/main" id="{691201E8-229C-4DF9-A15E-DB95091BA1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1188801"/>
            <a:ext cx="3883254" cy="1797571"/>
          </a:xfrm>
          <a:prstGeom prst="rect">
            <a:avLst/>
          </a:prstGeom>
          <a:noFill/>
          <a:extLst>
            <a:ext uri="{909E8E84-426E-40DD-AFC4-6F175D3DCCD1}">
              <a14:hiddenFill xmlns:a14="http://schemas.microsoft.com/office/drawing/2010/main">
                <a:solidFill>
                  <a:srgbClr val="FFFFFF"/>
                </a:solidFill>
              </a14:hiddenFill>
            </a:ext>
          </a:extLst>
        </p:spPr>
      </p:pic>
      <p:sp>
        <p:nvSpPr>
          <p:cNvPr id="5" name="4 Rectángulo"/>
          <p:cNvSpPr/>
          <p:nvPr/>
        </p:nvSpPr>
        <p:spPr>
          <a:xfrm>
            <a:off x="251520" y="1571553"/>
            <a:ext cx="4270485" cy="2862322"/>
          </a:xfrm>
          <a:prstGeom prst="rect">
            <a:avLst/>
          </a:prstGeom>
        </p:spPr>
        <p:txBody>
          <a:bodyPr wrap="square">
            <a:spAutoFit/>
          </a:bodyPr>
          <a:lstStyle/>
          <a:p>
            <a:pPr algn="ctr"/>
            <a:r>
              <a:rPr lang="es-CO" sz="2000" dirty="0">
                <a:solidFill>
                  <a:schemeClr val="bg1"/>
                </a:solidFill>
                <a:latin typeface="Georgia" pitchFamily="18" charset="0"/>
              </a:rPr>
              <a:t>Nuestro trabajo acerca del análisis de los inventarios de una empresa nos permitieron evidenciar que siempre se puede mejorar un proceso de gestión de la información en las empresas, gracias a los análisis</a:t>
            </a:r>
          </a:p>
          <a:p>
            <a:pPr algn="ctr"/>
            <a:r>
              <a:rPr lang="es-CO" sz="2000" dirty="0">
                <a:solidFill>
                  <a:schemeClr val="bg1"/>
                </a:solidFill>
                <a:latin typeface="Georgia" pitchFamily="18" charset="0"/>
              </a:rPr>
              <a:t>pertinentes que de esta podemos llegar a realizar</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3970262"/>
            <a:ext cx="2899296" cy="2902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004034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64238" y="188640"/>
            <a:ext cx="4572000" cy="3170099"/>
          </a:xfrm>
          <a:prstGeom prst="rect">
            <a:avLst/>
          </a:prstGeom>
        </p:spPr>
        <p:txBody>
          <a:bodyPr>
            <a:spAutoFit/>
          </a:bodyPr>
          <a:lstStyle/>
          <a:p>
            <a:pPr algn="ctr"/>
            <a:r>
              <a:rPr lang="es-CO" sz="2000" dirty="0">
                <a:solidFill>
                  <a:schemeClr val="bg1"/>
                </a:solidFill>
                <a:latin typeface="Georgia" pitchFamily="18" charset="0"/>
              </a:rPr>
              <a:t>Resolviendo situaciones como deficiencia en la gestión de los</a:t>
            </a:r>
          </a:p>
          <a:p>
            <a:pPr algn="ctr"/>
            <a:r>
              <a:rPr lang="es-CO" sz="2000" dirty="0">
                <a:solidFill>
                  <a:schemeClr val="bg1"/>
                </a:solidFill>
                <a:latin typeface="Georgia" pitchFamily="18" charset="0"/>
              </a:rPr>
              <a:t>productos, deficiencia en el capital de la empresa, e inclusive corrupción dentro de la organización. Con base en todo esto, esté proyecto se hace, primero por el aprendizaje de nosotros los aprendices y segundo, para el beneficio de un participante secundario (la empresa), </a:t>
            </a:r>
          </a:p>
        </p:txBody>
      </p:sp>
      <p:sp>
        <p:nvSpPr>
          <p:cNvPr id="3" name="2 Rectángulo"/>
          <p:cNvSpPr/>
          <p:nvPr/>
        </p:nvSpPr>
        <p:spPr>
          <a:xfrm>
            <a:off x="4736238" y="3072348"/>
            <a:ext cx="4419422" cy="3785652"/>
          </a:xfrm>
          <a:prstGeom prst="rect">
            <a:avLst/>
          </a:prstGeom>
        </p:spPr>
        <p:txBody>
          <a:bodyPr wrap="square">
            <a:spAutoFit/>
          </a:bodyPr>
          <a:lstStyle/>
          <a:p>
            <a:pPr lvl="0" algn="ctr"/>
            <a:r>
              <a:rPr lang="es-CO" sz="2000" dirty="0">
                <a:solidFill>
                  <a:schemeClr val="bg1"/>
                </a:solidFill>
                <a:latin typeface="Georgia" pitchFamily="18" charset="0"/>
              </a:rPr>
              <a:t>En la gestión de sus servicios. Esto es</a:t>
            </a:r>
          </a:p>
          <a:p>
            <a:pPr lvl="0" algn="ctr"/>
            <a:r>
              <a:rPr lang="es-CO" sz="2000" dirty="0">
                <a:solidFill>
                  <a:schemeClr val="bg1"/>
                </a:solidFill>
                <a:latin typeface="Georgia" pitchFamily="18" charset="0"/>
              </a:rPr>
              <a:t>pertinente debido a la gran demanda de nuevas empresas que están apareciendo,</a:t>
            </a:r>
          </a:p>
          <a:p>
            <a:pPr lvl="0" algn="ctr"/>
            <a:r>
              <a:rPr lang="es-CO" sz="2000" dirty="0">
                <a:solidFill>
                  <a:schemeClr val="bg1"/>
                </a:solidFill>
                <a:latin typeface="Georgia" pitchFamily="18" charset="0"/>
              </a:rPr>
              <a:t>pero que no tienen una persona o sistema que los ayude a gestionar mejor sus</a:t>
            </a:r>
          </a:p>
          <a:p>
            <a:pPr lvl="0" algn="ctr"/>
            <a:r>
              <a:rPr lang="es-CO" sz="2000" dirty="0">
                <a:solidFill>
                  <a:schemeClr val="bg1"/>
                </a:solidFill>
                <a:latin typeface="Georgia" pitchFamily="18" charset="0"/>
              </a:rPr>
              <a:t>procesos, en una generación en la cual estamos constantemente en una demanda</a:t>
            </a:r>
          </a:p>
          <a:p>
            <a:pPr lvl="0" algn="ctr"/>
            <a:r>
              <a:rPr lang="es-CO" sz="2000" dirty="0">
                <a:solidFill>
                  <a:schemeClr val="bg1"/>
                </a:solidFill>
                <a:latin typeface="Georgia" pitchFamily="18" charset="0"/>
              </a:rPr>
              <a:t>de tecnologías de punta, algo que no era común en el siglo XX.</a:t>
            </a:r>
          </a:p>
        </p:txBody>
      </p:sp>
      <p:pic>
        <p:nvPicPr>
          <p:cNvPr id="3074" name="Picture 2" descr="Resultado de imagen para inventari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3861048"/>
            <a:ext cx="3635896" cy="1900279"/>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4" descr="Resultado de imagen para inventario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5" name="AutoShape 6" descr="Resultado de imagen para inventario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3080" name="Picture 8" descr="Resultado de imagen para inventario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09745" y="740824"/>
            <a:ext cx="3672408" cy="2065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1636985"/>
      </p:ext>
    </p:extLst>
  </p:cSld>
  <p:clrMapOvr>
    <a:masterClrMapping/>
  </p:clrMapOvr>
  <p:transition spd="slow">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n para sena">
            <a:hlinkClick r:id="rId3" action="ppaction://hlinkfile"/>
            <a:extLst>
              <a:ext uri="{FF2B5EF4-FFF2-40B4-BE49-F238E27FC236}">
                <a16:creationId xmlns:a16="http://schemas.microsoft.com/office/drawing/2014/main" id="{9D057549-2163-491E-AB11-1BCF6CF96487}"/>
              </a:ext>
            </a:extLst>
          </p:cNvPr>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323528" y="4241531"/>
            <a:ext cx="1962472" cy="1921587"/>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a:extLst>
              <a:ext uri="{FF2B5EF4-FFF2-40B4-BE49-F238E27FC236}">
                <a16:creationId xmlns:a16="http://schemas.microsoft.com/office/drawing/2014/main" id="{6468A4D2-E47F-46F1-97BF-0591C78B7765}"/>
              </a:ext>
            </a:extLst>
          </p:cNvPr>
          <p:cNvSpPr/>
          <p:nvPr/>
        </p:nvSpPr>
        <p:spPr>
          <a:xfrm>
            <a:off x="2172250" y="188641"/>
            <a:ext cx="4799500" cy="1384995"/>
          </a:xfrm>
          <a:prstGeom prst="rect">
            <a:avLst/>
          </a:prstGeom>
        </p:spPr>
        <p:txBody>
          <a:bodyPr wrap="square">
            <a:spAutoFit/>
          </a:bodyPr>
          <a:lstStyle/>
          <a:p>
            <a:pPr lvl="0" algn="ctr"/>
            <a:r>
              <a:rPr lang="es-CO" sz="2800" b="1" cap="all" dirty="0">
                <a:ln w="9000" cmpd="sng">
                  <a:solidFill>
                    <a:prstClr val="black"/>
                  </a:solidFill>
                  <a:prstDash val="solid"/>
                </a:ln>
                <a:solidFill>
                  <a:prstClr val="white"/>
                </a:solidFill>
                <a:effectLst>
                  <a:reflection blurRad="12700" stA="28000" endPos="45000" dist="1000" dir="5400000" sy="-100000" algn="bl" rotWithShape="0"/>
                </a:effectLst>
                <a:latin typeface="Algerian" pitchFamily="82" charset="0"/>
              </a:rPr>
              <a:t>Técnicas de levantamiento de información</a:t>
            </a:r>
            <a:endParaRPr lang="es-ES" sz="2800" b="1" cap="all" dirty="0">
              <a:ln w="9000" cmpd="sng">
                <a:solidFill>
                  <a:prstClr val="black"/>
                </a:solidFill>
                <a:prstDash val="solid"/>
              </a:ln>
              <a:solidFill>
                <a:prstClr val="white"/>
              </a:solidFill>
              <a:effectLst>
                <a:reflection blurRad="12700" stA="28000" endPos="45000" dist="1000" dir="5400000" sy="-100000" algn="bl" rotWithShape="0"/>
              </a:effectLst>
              <a:latin typeface="Algerian" pitchFamily="82" charset="0"/>
            </a:endParaRPr>
          </a:p>
        </p:txBody>
      </p:sp>
      <p:sp>
        <p:nvSpPr>
          <p:cNvPr id="5" name="Rectángulo 4">
            <a:extLst>
              <a:ext uri="{FF2B5EF4-FFF2-40B4-BE49-F238E27FC236}">
                <a16:creationId xmlns:a16="http://schemas.microsoft.com/office/drawing/2014/main" id="{5D680F2F-4F78-4E73-A0D0-A516C94D43F1}"/>
              </a:ext>
            </a:extLst>
          </p:cNvPr>
          <p:cNvSpPr/>
          <p:nvPr/>
        </p:nvSpPr>
        <p:spPr>
          <a:xfrm>
            <a:off x="2286000" y="1665973"/>
            <a:ext cx="4572000" cy="3170099"/>
          </a:xfrm>
          <a:prstGeom prst="rect">
            <a:avLst/>
          </a:prstGeom>
        </p:spPr>
        <p:txBody>
          <a:bodyPr>
            <a:spAutoFit/>
          </a:bodyPr>
          <a:lstStyle/>
          <a:p>
            <a:pPr lvl="0" algn="ctr"/>
            <a:r>
              <a:rPr lang="es-CO" sz="2000" dirty="0">
                <a:solidFill>
                  <a:schemeClr val="bg1"/>
                </a:solidFill>
                <a:latin typeface="Georgia" panose="02040502050405020303" pitchFamily="18" charset="0"/>
              </a:rPr>
              <a:t>Realizamos el levantamiento de la  información usando las respectivas  técnicas  y se hizo uso de uno de los instrumentos de recoleccion de datos como lo es la entrevista, se  realizo una encuesta que fue  dirigida ala directora de la empresa y al gerente general que consistían en 21 preguntas enfocadas hacia los inventarios y a como se compone la empresa.</a:t>
            </a:r>
          </a:p>
        </p:txBody>
      </p:sp>
      <p:pic>
        <p:nvPicPr>
          <p:cNvPr id="1028" name="Picture 4" descr="Resultado de imagen para RECOLECCION DE DATO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49480" y="4005064"/>
            <a:ext cx="2394520" cy="239452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sultado de imagen para RECOLECCION DE DATO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346" y="1665973"/>
            <a:ext cx="238125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sultado de imagen para entrevista"/>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858000" y="1916832"/>
            <a:ext cx="2140968" cy="1898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397541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176497" y="1465039"/>
            <a:ext cx="5504356" cy="3785652"/>
          </a:xfrm>
          <a:prstGeom prst="rect">
            <a:avLst/>
          </a:prstGeom>
          <a:noFill/>
        </p:spPr>
        <p:txBody>
          <a:bodyPr wrap="square" rtlCol="0">
            <a:spAutoFit/>
          </a:bodyPr>
          <a:lstStyle/>
          <a:p>
            <a:pPr algn="ctr"/>
            <a:r>
              <a:rPr lang="es-CO" sz="2000" dirty="0">
                <a:solidFill>
                  <a:schemeClr val="bg1"/>
                </a:solidFill>
                <a:latin typeface="Georgia" panose="02040502050405020303" pitchFamily="18" charset="0"/>
              </a:rPr>
              <a:t>Pudimos analizar que Col mascotas Ltda. Es una empresa dedicada a la distribución de productos para  mascotas al por mayor para su venta por parte de las pet shops. También se puede observar que Col mascotas cuenta con mas de 3500 productos lo cual hace imposible el conteo total de los productos  y  no cuenta cuenta con el personal y tiempo suficiente para el conteo total de los productos actualmente lo cual genera una deficiencia y perdida de tiempo al quedar expuestos a no cumplir con los requerimientos necesarios. </a:t>
            </a:r>
          </a:p>
        </p:txBody>
      </p:sp>
      <p:pic>
        <p:nvPicPr>
          <p:cNvPr id="5" name="Picture 8" descr="Resultado de imagen para casas de perro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80853" y="3068960"/>
            <a:ext cx="3348371" cy="2032940"/>
          </a:xfrm>
          <a:prstGeom prst="rect">
            <a:avLst/>
          </a:prstGeom>
          <a:noFill/>
          <a:extLst>
            <a:ext uri="{909E8E84-426E-40DD-AFC4-6F175D3DCCD1}">
              <a14:hiddenFill xmlns:a14="http://schemas.microsoft.com/office/drawing/2010/main">
                <a:solidFill>
                  <a:srgbClr val="FFFFFF"/>
                </a:solidFill>
              </a14:hiddenFill>
            </a:ext>
          </a:extLst>
        </p:spPr>
      </p:pic>
      <p:sp>
        <p:nvSpPr>
          <p:cNvPr id="4" name="3 Rectángulo"/>
          <p:cNvSpPr/>
          <p:nvPr/>
        </p:nvSpPr>
        <p:spPr>
          <a:xfrm>
            <a:off x="1331640" y="404664"/>
            <a:ext cx="6107345" cy="954107"/>
          </a:xfrm>
          <a:prstGeom prst="rect">
            <a:avLst/>
          </a:prstGeom>
        </p:spPr>
        <p:txBody>
          <a:bodyPr wrap="square">
            <a:spAutoFit/>
          </a:bodyPr>
          <a:lstStyle/>
          <a:p>
            <a:pPr lvl="0" algn="ctr"/>
            <a:r>
              <a:rPr lang="es-CO" sz="2800" b="1" cap="all" dirty="0">
                <a:ln w="9000" cmpd="sng">
                  <a:solidFill>
                    <a:prstClr val="black"/>
                  </a:solidFill>
                  <a:prstDash val="solid"/>
                </a:ln>
                <a:solidFill>
                  <a:prstClr val="white"/>
                </a:solidFill>
                <a:effectLst>
                  <a:reflection blurRad="12700" stA="28000" endPos="45000" dist="1000" dir="5400000" sy="-100000" algn="bl" rotWithShape="0"/>
                </a:effectLst>
                <a:latin typeface="Algerian" pitchFamily="82" charset="0"/>
              </a:rPr>
              <a:t>ANALISIS de levantamiento de información</a:t>
            </a:r>
            <a:endParaRPr lang="es-ES" sz="2800" b="1" cap="all" dirty="0">
              <a:ln w="9000" cmpd="sng">
                <a:solidFill>
                  <a:prstClr val="black"/>
                </a:solidFill>
                <a:prstDash val="solid"/>
              </a:ln>
              <a:solidFill>
                <a:prstClr val="white"/>
              </a:solidFill>
              <a:effectLst>
                <a:reflection blurRad="12700" stA="28000" endPos="45000" dist="1000" dir="5400000" sy="-100000" algn="bl" rotWithShape="0"/>
              </a:effectLst>
              <a:latin typeface="Algerian" pitchFamily="82" charset="0"/>
            </a:endParaRPr>
          </a:p>
        </p:txBody>
      </p:sp>
      <p:pic>
        <p:nvPicPr>
          <p:cNvPr id="2050" name="Picture 2" descr="Resultado de imagen para RECOLECCION DE DAT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5262901"/>
            <a:ext cx="5760640" cy="1135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143940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1286</TotalTime>
  <Words>1063</Words>
  <Application>Microsoft Office PowerPoint</Application>
  <PresentationFormat>Presentación en pantalla (4:3)</PresentationFormat>
  <Paragraphs>127</Paragraphs>
  <Slides>15</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15</vt:i4>
      </vt:variant>
    </vt:vector>
  </HeadingPairs>
  <TitlesOfParts>
    <vt:vector size="20" baseType="lpstr">
      <vt:lpstr>Algerian</vt:lpstr>
      <vt:lpstr>Arial</vt:lpstr>
      <vt:lpstr>Calibri</vt:lpstr>
      <vt:lpstr>Georgia</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COMPAQ</dc:creator>
  <cp:lastModifiedBy>APRENDIZ</cp:lastModifiedBy>
  <cp:revision>51</cp:revision>
  <dcterms:created xsi:type="dcterms:W3CDTF">2019-05-30T13:24:14Z</dcterms:created>
  <dcterms:modified xsi:type="dcterms:W3CDTF">2019-06-10T17:12:27Z</dcterms:modified>
</cp:coreProperties>
</file>