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9144000"/>
  <p:notesSz cx="6858000" cy="9144000"/>
  <p:embeddedFontLst>
    <p:embeddedFont>
      <p:font typeface="Libre Franklin"/>
      <p:regular r:id="rId16"/>
      <p:bold r:id="rId17"/>
      <p:italic r:id="rId18"/>
      <p:boldItalic r:id="rId19"/>
    </p:embeddedFont>
    <p:embeddedFont>
      <p:font typeface="Libre Baskerville"/>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3" roundtripDataSignature="AMtx7mjLHD6djz2oLT2ZHZ+7SuGOwmfA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955CAC-5C3B-45CA-BAF9-F0962F591615}">
  <a:tblStyle styleId="{D5955CAC-5C3B-45CA-BAF9-F0962F591615}"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11" Type="http://schemas.openxmlformats.org/officeDocument/2006/relationships/slide" Target="slides/slide5.xml"/><Relationship Id="rId22" Type="http://schemas.openxmlformats.org/officeDocument/2006/relationships/font" Target="fonts/LibreBaskerville-italic.fntdata"/><Relationship Id="rId10" Type="http://schemas.openxmlformats.org/officeDocument/2006/relationships/slide" Target="slides/slide4.xml"/><Relationship Id="rId21" Type="http://schemas.openxmlformats.org/officeDocument/2006/relationships/font" Target="fonts/LibreBaskerville-bold.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Master" Target="slideMasters/slideMaster1.xml"/><Relationship Id="rId19" Type="http://schemas.openxmlformats.org/officeDocument/2006/relationships/font" Target="fonts/LibreFranklin-boldItalic.fntdata"/><Relationship Id="rId6" Type="http://schemas.openxmlformats.org/officeDocument/2006/relationships/notesMaster" Target="notesMasters/notesMaster1.xml"/><Relationship Id="rId18" Type="http://schemas.openxmlformats.org/officeDocument/2006/relationships/font" Target="fonts/LibreFranklin-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b03bde5c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ab03bde5c9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10"/>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10"/>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10"/>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s-MX"/>
              <a:t>‹#›</a:t>
            </a:fld>
            <a:endParaRPr/>
          </a:p>
        </p:txBody>
      </p:sp>
      <p:sp>
        <p:nvSpPr>
          <p:cNvPr id="20" name="Google Shape;20;p10"/>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10"/>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10"/>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10"/>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5" name="Shape 85"/>
        <p:cNvGrpSpPr/>
        <p:nvPr/>
      </p:nvGrpSpPr>
      <p:grpSpPr>
        <a:xfrm>
          <a:off x="0" y="0"/>
          <a:ext cx="0" cy="0"/>
          <a:chOff x="0" y="0"/>
          <a:chExt cx="0" cy="0"/>
        </a:xfrm>
      </p:grpSpPr>
      <p:sp>
        <p:nvSpPr>
          <p:cNvPr id="86" name="Google Shape;86;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1" name="Shape 91"/>
        <p:cNvGrpSpPr/>
        <p:nvPr/>
      </p:nvGrpSpPr>
      <p:grpSpPr>
        <a:xfrm>
          <a:off x="0" y="0"/>
          <a:ext cx="0" cy="0"/>
          <a:chOff x="0" y="0"/>
          <a:chExt cx="0" cy="0"/>
        </a:xfrm>
      </p:grpSpPr>
      <p:sp>
        <p:nvSpPr>
          <p:cNvPr id="92" name="Google Shape;92;p20"/>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0"/>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
        <p:nvSpPr>
          <p:cNvPr id="29" name="Google Shape;29;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1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 name="Google Shape;32;p1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3" name="Google Shape;33;p1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8" name="Google Shape;38;p12"/>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9" name="Google Shape;39;p12"/>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0" name="Google Shape;40;p12"/>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1" name="Shape 41"/>
        <p:cNvGrpSpPr/>
        <p:nvPr/>
      </p:nvGrpSpPr>
      <p:grpSpPr>
        <a:xfrm>
          <a:off x="0" y="0"/>
          <a:ext cx="0" cy="0"/>
          <a:chOff x="0" y="0"/>
          <a:chExt cx="0" cy="0"/>
        </a:xfrm>
      </p:grpSpPr>
      <p:sp>
        <p:nvSpPr>
          <p:cNvPr id="42" name="Google Shape;42;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
        <p:nvSpPr>
          <p:cNvPr id="46" name="Google Shape;46;p13"/>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13"/>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8" name="Shape 48"/>
        <p:cNvGrpSpPr/>
        <p:nvPr/>
      </p:nvGrpSpPr>
      <p:grpSpPr>
        <a:xfrm>
          <a:off x="0" y="0"/>
          <a:ext cx="0" cy="0"/>
          <a:chOff x="0" y="0"/>
          <a:chExt cx="0" cy="0"/>
        </a:xfrm>
      </p:grpSpPr>
      <p:sp>
        <p:nvSpPr>
          <p:cNvPr id="49" name="Google Shape;49;p1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14"/>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
        <p:nvSpPr>
          <p:cNvPr id="55" name="Google Shape;55;p14"/>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14"/>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7" name="Shape 57"/>
        <p:cNvGrpSpPr/>
        <p:nvPr/>
      </p:nvGrpSpPr>
      <p:grpSpPr>
        <a:xfrm>
          <a:off x="0" y="0"/>
          <a:ext cx="0" cy="0"/>
          <a:chOff x="0" y="0"/>
          <a:chExt cx="0" cy="0"/>
        </a:xfrm>
      </p:grpSpPr>
      <p:sp>
        <p:nvSpPr>
          <p:cNvPr id="58" name="Google Shape;58;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2" name="Shape 62"/>
        <p:cNvGrpSpPr/>
        <p:nvPr/>
      </p:nvGrpSpPr>
      <p:grpSpPr>
        <a:xfrm>
          <a:off x="0" y="0"/>
          <a:ext cx="0" cy="0"/>
          <a:chOff x="0" y="0"/>
          <a:chExt cx="0" cy="0"/>
        </a:xfrm>
      </p:grpSpPr>
      <p:sp>
        <p:nvSpPr>
          <p:cNvPr id="63" name="Google Shape;63;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6" name="Shape 66"/>
        <p:cNvGrpSpPr/>
        <p:nvPr/>
      </p:nvGrpSpPr>
      <p:grpSpPr>
        <a:xfrm>
          <a:off x="0" y="0"/>
          <a:ext cx="0" cy="0"/>
          <a:chOff x="0" y="0"/>
          <a:chExt cx="0" cy="0"/>
        </a:xfrm>
      </p:grpSpPr>
      <p:sp>
        <p:nvSpPr>
          <p:cNvPr id="67" name="Google Shape;67;p1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Google Shape;68;p17"/>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9" name="Google Shape;69;p17"/>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
        <p:nvSpPr>
          <p:cNvPr id="74" name="Google Shape;74;p17"/>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1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MX"/>
              <a:t>‹#›</a:t>
            </a:fld>
            <a:endParaRPr/>
          </a:p>
        </p:txBody>
      </p:sp>
      <p:sp>
        <p:nvSpPr>
          <p:cNvPr id="81" name="Google Shape;81;p18"/>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2" name="Google Shape;82;p18"/>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Google Shape;83;p18"/>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Google Shape;84;p1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idx="1" type="subTitle"/>
          </p:nvPr>
        </p:nvSpPr>
        <p:spPr>
          <a:xfrm>
            <a:off x="989550" y="3210075"/>
            <a:ext cx="7164900" cy="246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10"/>
              <a:buNone/>
            </a:pPr>
            <a:r>
              <a:rPr lang="es-MX" sz="1800"/>
              <a:t>Mateo Yate Gonzalez - 20171020087</a:t>
            </a:r>
            <a:endParaRPr sz="1800"/>
          </a:p>
          <a:p>
            <a:pPr indent="0" lvl="0" marL="0" rtl="0" algn="ctr">
              <a:spcBef>
                <a:spcPts val="0"/>
              </a:spcBef>
              <a:spcAft>
                <a:spcPts val="0"/>
              </a:spcAft>
              <a:buSzPts val="2210"/>
              <a:buNone/>
            </a:pPr>
            <a:r>
              <a:rPr lang="es-MX" sz="1800"/>
              <a:t>Arley Esteban Quintero Amaya - 20171020022</a:t>
            </a:r>
            <a:endParaRPr sz="1800"/>
          </a:p>
          <a:p>
            <a:pPr indent="0" lvl="0" marL="0" rtl="0" algn="ctr">
              <a:spcBef>
                <a:spcPts val="0"/>
              </a:spcBef>
              <a:spcAft>
                <a:spcPts val="0"/>
              </a:spcAft>
              <a:buSzPts val="2210"/>
              <a:buNone/>
            </a:pPr>
            <a:r>
              <a:rPr b="1" lang="es-MX" sz="1800"/>
              <a:t>Grupo 3.</a:t>
            </a:r>
            <a:endParaRPr b="1" sz="1800"/>
          </a:p>
          <a:p>
            <a:pPr indent="0" lvl="0" marL="0" rtl="0" algn="l">
              <a:spcBef>
                <a:spcPts val="580"/>
              </a:spcBef>
              <a:spcAft>
                <a:spcPts val="0"/>
              </a:spcAft>
              <a:buSzPts val="2210"/>
              <a:buNone/>
            </a:pPr>
            <a:r>
              <a:t/>
            </a:r>
            <a:endParaRPr sz="1800"/>
          </a:p>
          <a:p>
            <a:pPr indent="0" lvl="0" marL="0" rtl="0" algn="ctr">
              <a:spcBef>
                <a:spcPts val="580"/>
              </a:spcBef>
              <a:spcAft>
                <a:spcPts val="0"/>
              </a:spcAft>
              <a:buSzPts val="2210"/>
              <a:buNone/>
            </a:pPr>
            <a:r>
              <a:rPr lang="es-MX" sz="1800"/>
              <a:t>Universidad Distrital Francisco José de Caldas.</a:t>
            </a:r>
            <a:endParaRPr sz="1800"/>
          </a:p>
          <a:p>
            <a:pPr indent="0" lvl="0" marL="0" rtl="0" algn="ctr">
              <a:spcBef>
                <a:spcPts val="580"/>
              </a:spcBef>
              <a:spcAft>
                <a:spcPts val="0"/>
              </a:spcAft>
              <a:buSzPts val="2210"/>
              <a:buNone/>
            </a:pPr>
            <a:r>
              <a:rPr lang="es-MX" sz="1800"/>
              <a:t>Bogotá D.C.</a:t>
            </a:r>
            <a:endParaRPr sz="1800"/>
          </a:p>
          <a:p>
            <a:pPr indent="0" lvl="0" marL="0" rtl="0" algn="ctr">
              <a:spcBef>
                <a:spcPts val="0"/>
              </a:spcBef>
              <a:spcAft>
                <a:spcPts val="0"/>
              </a:spcAft>
              <a:buClr>
                <a:schemeClr val="dk1"/>
              </a:buClr>
              <a:buSzPts val="2210"/>
              <a:buFont typeface="Arial"/>
              <a:buNone/>
            </a:pPr>
            <a:r>
              <a:t/>
            </a:r>
            <a:endParaRPr sz="1800"/>
          </a:p>
        </p:txBody>
      </p:sp>
      <p:sp>
        <p:nvSpPr>
          <p:cNvPr id="102" name="Google Shape;102;p1"/>
          <p:cNvSpPr txBox="1"/>
          <p:nvPr>
            <p:ph type="ctrTitle"/>
          </p:nvPr>
        </p:nvSpPr>
        <p:spPr>
          <a:xfrm>
            <a:off x="457200" y="1505930"/>
            <a:ext cx="8229600" cy="1470000"/>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s-MX" sz="2200"/>
              <a:t>Propuesta de predicción de la tasa de cambio del peso</a:t>
            </a:r>
            <a:endParaRPr sz="2200"/>
          </a:p>
          <a:p>
            <a:pPr indent="0" lvl="0" marL="0" rtl="0" algn="ctr">
              <a:spcBef>
                <a:spcPts val="0"/>
              </a:spcBef>
              <a:spcAft>
                <a:spcPts val="0"/>
              </a:spcAft>
              <a:buClr>
                <a:schemeClr val="dk1"/>
              </a:buClr>
              <a:buSzPts val="1100"/>
              <a:buFont typeface="Arial"/>
              <a:buNone/>
            </a:pPr>
            <a:r>
              <a:rPr lang="es-MX" sz="2200"/>
              <a:t>colombiano (TRM) con respecto al dólar estadounidense empleando inteligencia computacional.</a:t>
            </a:r>
            <a:endParaRPr sz="2200"/>
          </a:p>
        </p:txBody>
      </p:sp>
      <p:pic>
        <p:nvPicPr>
          <p:cNvPr id="103" name="Google Shape;103;p1"/>
          <p:cNvPicPr preferRelativeResize="0"/>
          <p:nvPr/>
        </p:nvPicPr>
        <p:blipFill rotWithShape="1">
          <a:blip r:embed="rId3">
            <a:alphaModFix/>
          </a:blip>
          <a:srcRect b="0" l="0" r="0" t="0"/>
          <a:stretch/>
        </p:blipFill>
        <p:spPr>
          <a:xfrm>
            <a:off x="395536" y="5165576"/>
            <a:ext cx="1638300" cy="1543050"/>
          </a:xfrm>
          <a:prstGeom prst="rect">
            <a:avLst/>
          </a:prstGeom>
          <a:noFill/>
          <a:ln>
            <a:noFill/>
          </a:ln>
        </p:spPr>
      </p:pic>
      <p:pic>
        <p:nvPicPr>
          <p:cNvPr id="104" name="Google Shape;104;p1"/>
          <p:cNvPicPr preferRelativeResize="0"/>
          <p:nvPr/>
        </p:nvPicPr>
        <p:blipFill rotWithShape="1">
          <a:blip r:embed="rId4">
            <a:alphaModFix/>
          </a:blip>
          <a:srcRect b="0" l="0" r="0" t="0"/>
          <a:stretch/>
        </p:blipFill>
        <p:spPr>
          <a:xfrm>
            <a:off x="5714428" y="5328704"/>
            <a:ext cx="3029720" cy="12167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s-MX"/>
              <a:t>Introducción </a:t>
            </a:r>
            <a:endParaRPr/>
          </a:p>
        </p:txBody>
      </p:sp>
      <p:sp>
        <p:nvSpPr>
          <p:cNvPr id="110" name="Google Shape;110;p2"/>
          <p:cNvSpPr txBox="1"/>
          <p:nvPr>
            <p:ph idx="1" type="body"/>
          </p:nvPr>
        </p:nvSpPr>
        <p:spPr>
          <a:xfrm>
            <a:off x="914400" y="1447800"/>
            <a:ext cx="7772400" cy="3356700"/>
          </a:xfrm>
          <a:prstGeom prst="rect">
            <a:avLst/>
          </a:prstGeom>
          <a:noFill/>
          <a:ln>
            <a:noFill/>
          </a:ln>
        </p:spPr>
        <p:txBody>
          <a:bodyPr anchorCtr="0" anchor="t" bIns="45700" lIns="91425" spcFirstLastPara="1" rIns="91425" wrap="square" tIns="45700">
            <a:normAutofit/>
          </a:bodyPr>
          <a:lstStyle/>
          <a:p>
            <a:pPr indent="-217170" lvl="0" marL="274320" rtl="0" algn="just">
              <a:spcBef>
                <a:spcPts val="0"/>
              </a:spcBef>
              <a:spcAft>
                <a:spcPts val="0"/>
              </a:spcAft>
              <a:buSzPts val="1310"/>
              <a:buChar char="⚫"/>
            </a:pPr>
            <a:r>
              <a:rPr lang="es-MX" sz="1700"/>
              <a:t>El presente proyecto de investigación busca realizar una estimación para los valores en promedio mensuales de la tasa de cambio del peso colombiano (TRM) frente al </a:t>
            </a:r>
            <a:r>
              <a:rPr lang="es-MX" sz="1700"/>
              <a:t>dólar</a:t>
            </a:r>
            <a:r>
              <a:rPr lang="es-MX" sz="1700"/>
              <a:t> estadounidense empleando diversas entradas [1] como lo pueden ser el precio del barril Brent (en $USD) o el volumen de exportaciones de </a:t>
            </a:r>
            <a:r>
              <a:rPr lang="es-MX" sz="1700"/>
              <a:t>petróleo</a:t>
            </a:r>
            <a:r>
              <a:rPr lang="es-MX" sz="1700"/>
              <a:t> en promedio mensual (En ton. métricas). Para ello se contará con dos fases: la primera (concluida para este informe) fue la implementación por medio de un sistema de lógica difusa, y la segunda constará de la implementación de un sistema de predicciones utilizando redes neuronales [2].</a:t>
            </a:r>
            <a:endParaRPr sz="1700"/>
          </a:p>
        </p:txBody>
      </p:sp>
      <p:pic>
        <p:nvPicPr>
          <p:cNvPr id="111" name="Google Shape;111;p2"/>
          <p:cNvPicPr preferRelativeResize="0"/>
          <p:nvPr/>
        </p:nvPicPr>
        <p:blipFill>
          <a:blip r:embed="rId3">
            <a:alphaModFix/>
          </a:blip>
          <a:stretch>
            <a:fillRect/>
          </a:stretch>
        </p:blipFill>
        <p:spPr>
          <a:xfrm>
            <a:off x="1297950" y="4536975"/>
            <a:ext cx="2531945" cy="1424225"/>
          </a:xfrm>
          <a:prstGeom prst="rect">
            <a:avLst/>
          </a:prstGeom>
          <a:noFill/>
          <a:ln>
            <a:noFill/>
          </a:ln>
        </p:spPr>
      </p:pic>
      <p:pic>
        <p:nvPicPr>
          <p:cNvPr descr="https://upload.wikimedia.org/wikipedia/commons/thumb/f/f2/Banco_de_la_Rep%C3%BAblica_de_Colombia_logo.svg/250px-Banco_de_la_Rep%C3%BAblica_de_Colombia_logo.svg.png" id="112" name="Google Shape;112;p2"/>
          <p:cNvPicPr preferRelativeResize="0"/>
          <p:nvPr/>
        </p:nvPicPr>
        <p:blipFill>
          <a:blip r:embed="rId4">
            <a:alphaModFix/>
          </a:blip>
          <a:stretch>
            <a:fillRect/>
          </a:stretch>
        </p:blipFill>
        <p:spPr>
          <a:xfrm>
            <a:off x="7239413" y="4536975"/>
            <a:ext cx="1447375" cy="1424225"/>
          </a:xfrm>
          <a:prstGeom prst="rect">
            <a:avLst/>
          </a:prstGeom>
          <a:noFill/>
          <a:ln>
            <a:noFill/>
          </a:ln>
        </p:spPr>
      </p:pic>
      <p:pic>
        <p:nvPicPr>
          <p:cNvPr descr="https://forexspringboard.com/wp-content/uploads/2019/07/exchange-rates-and-international-trade-950x500.jpg" id="113" name="Google Shape;113;p2"/>
          <p:cNvPicPr preferRelativeResize="0"/>
          <p:nvPr/>
        </p:nvPicPr>
        <p:blipFill>
          <a:blip r:embed="rId5">
            <a:alphaModFix/>
          </a:blip>
          <a:stretch>
            <a:fillRect/>
          </a:stretch>
        </p:blipFill>
        <p:spPr>
          <a:xfrm>
            <a:off x="4181650" y="4536975"/>
            <a:ext cx="2706037" cy="1424225"/>
          </a:xfrm>
          <a:prstGeom prst="rect">
            <a:avLst/>
          </a:prstGeom>
          <a:noFill/>
          <a:ln>
            <a:noFill/>
          </a:ln>
        </p:spPr>
      </p:pic>
      <p:sp>
        <p:nvSpPr>
          <p:cNvPr id="114" name="Google Shape;114;p2"/>
          <p:cNvSpPr txBox="1"/>
          <p:nvPr/>
        </p:nvSpPr>
        <p:spPr>
          <a:xfrm>
            <a:off x="1297950" y="6080250"/>
            <a:ext cx="7388700" cy="36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1. Imágenes Ilustrativas relacionada al tema de intercambio de divisas.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s-MX"/>
              <a:t>Estado del arte</a:t>
            </a:r>
            <a:endParaRPr/>
          </a:p>
        </p:txBody>
      </p:sp>
      <p:sp>
        <p:nvSpPr>
          <p:cNvPr id="120" name="Google Shape;120;p3"/>
          <p:cNvSpPr txBox="1"/>
          <p:nvPr>
            <p:ph idx="1" type="body"/>
          </p:nvPr>
        </p:nvSpPr>
        <p:spPr>
          <a:xfrm>
            <a:off x="914400" y="1447800"/>
            <a:ext cx="7772400" cy="5013000"/>
          </a:xfrm>
          <a:prstGeom prst="rect">
            <a:avLst/>
          </a:prstGeom>
          <a:noFill/>
          <a:ln>
            <a:noFill/>
          </a:ln>
        </p:spPr>
        <p:txBody>
          <a:bodyPr anchorCtr="0" anchor="t" bIns="45700" lIns="91425" spcFirstLastPara="1" rIns="91425" wrap="square" tIns="45700">
            <a:normAutofit/>
          </a:bodyPr>
          <a:lstStyle/>
          <a:p>
            <a:pPr indent="-241934" lvl="0" marL="274320" rtl="0" algn="just">
              <a:lnSpc>
                <a:spcPct val="115000"/>
              </a:lnSpc>
              <a:spcBef>
                <a:spcPts val="0"/>
              </a:spcBef>
              <a:spcAft>
                <a:spcPts val="0"/>
              </a:spcAft>
              <a:buSzPts val="1700"/>
              <a:buChar char="⚫"/>
            </a:pPr>
            <a:r>
              <a:rPr lang="es-MX" sz="1700"/>
              <a:t>Referente a las referencias y en relación con sus temas, se evidencia lo siguiente:</a:t>
            </a:r>
            <a:endParaRPr sz="1700"/>
          </a:p>
          <a:p>
            <a:pPr indent="-220345" lvl="1" marL="548640" rtl="0" algn="just">
              <a:lnSpc>
                <a:spcPct val="115000"/>
              </a:lnSpc>
              <a:spcBef>
                <a:spcPts val="0"/>
              </a:spcBef>
              <a:spcAft>
                <a:spcPts val="0"/>
              </a:spcAft>
              <a:buSzPts val="1400"/>
              <a:buChar char="⚫"/>
            </a:pPr>
            <a:r>
              <a:rPr lang="es-MX" sz="1400"/>
              <a:t>Para la implementación del sistema de </a:t>
            </a:r>
            <a:r>
              <a:rPr b="1" lang="es-MX" sz="1400"/>
              <a:t>lógica difusa,</a:t>
            </a:r>
            <a:r>
              <a:rPr lang="es-MX" sz="1400"/>
              <a:t> se emplearon las referencias </a:t>
            </a:r>
            <a:r>
              <a:rPr b="1" lang="es-MX" sz="1400"/>
              <a:t>[3]</a:t>
            </a:r>
            <a:r>
              <a:rPr lang="es-MX" sz="1400"/>
              <a:t> y </a:t>
            </a:r>
            <a:r>
              <a:rPr b="1" lang="es-MX" sz="1400"/>
              <a:t>[4]</a:t>
            </a:r>
            <a:r>
              <a:rPr lang="es-MX" sz="1400"/>
              <a:t>. Es de resaltar que para este informe ya se adelantó la implementación de un controlador de lógica difusa para predecir la inflación y el riesgo bancario.</a:t>
            </a:r>
            <a:endParaRPr sz="1400"/>
          </a:p>
          <a:p>
            <a:pPr indent="-220345" lvl="1" marL="548640" rtl="0" algn="just">
              <a:lnSpc>
                <a:spcPct val="115000"/>
              </a:lnSpc>
              <a:spcBef>
                <a:spcPts val="0"/>
              </a:spcBef>
              <a:spcAft>
                <a:spcPts val="0"/>
              </a:spcAft>
              <a:buSzPts val="1400"/>
              <a:buChar char="⚫"/>
            </a:pPr>
            <a:r>
              <a:rPr lang="es-MX" sz="1400"/>
              <a:t>Para el estudio de </a:t>
            </a:r>
            <a:r>
              <a:rPr b="1" lang="es-MX" sz="1400"/>
              <a:t>investigaciones similares realizadas con otras divisas</a:t>
            </a:r>
            <a:r>
              <a:rPr lang="es-MX" sz="1400"/>
              <a:t>, se emplearon las referencias </a:t>
            </a:r>
            <a:r>
              <a:rPr b="1" lang="es-MX" sz="1400"/>
              <a:t>[5]</a:t>
            </a:r>
            <a:r>
              <a:rPr lang="es-MX" sz="1400"/>
              <a:t> y </a:t>
            </a:r>
            <a:r>
              <a:rPr b="1" lang="es-MX" sz="1400"/>
              <a:t>[6]. </a:t>
            </a:r>
            <a:r>
              <a:rPr lang="es-MX" sz="1400"/>
              <a:t>Esto ha sido de gran importancia puesto que permitió evidenciar el tratamiento que algunos autores le han dado al diseño de predicciones con inteligencia computacional en relación a las tasas de cambio como lo son Bitcoin-USD o EUR-USD.</a:t>
            </a:r>
            <a:endParaRPr sz="1400"/>
          </a:p>
          <a:p>
            <a:pPr indent="-220345" lvl="1" marL="548640" rtl="0" algn="just">
              <a:lnSpc>
                <a:spcPct val="115000"/>
              </a:lnSpc>
              <a:spcBef>
                <a:spcPts val="0"/>
              </a:spcBef>
              <a:spcAft>
                <a:spcPts val="0"/>
              </a:spcAft>
              <a:buSzPts val="1400"/>
              <a:buChar char="⚫"/>
            </a:pPr>
            <a:r>
              <a:rPr lang="es-MX" sz="1400"/>
              <a:t>Para la </a:t>
            </a:r>
            <a:r>
              <a:rPr b="1" lang="es-MX" sz="1400"/>
              <a:t>identificación de variables</a:t>
            </a:r>
            <a:r>
              <a:rPr lang="es-MX" sz="1400"/>
              <a:t>, se emplearon las referencias </a:t>
            </a:r>
            <a:r>
              <a:rPr b="1" lang="es-MX" sz="1400"/>
              <a:t>[7]</a:t>
            </a:r>
            <a:r>
              <a:rPr lang="es-MX" sz="1400"/>
              <a:t> y </a:t>
            </a:r>
            <a:r>
              <a:rPr b="1" lang="es-MX" sz="1400"/>
              <a:t>[8]. </a:t>
            </a:r>
            <a:r>
              <a:rPr lang="es-MX" sz="1400"/>
              <a:t>Las variables que ya han sido identificadas han sido estudiadas por expertos de la teoría económica en algunos estudios similares donde se utilizan entradas como el precio del barril WTI o el índice Standard &amp; Poor’s 500 (S&amp;P 500)</a:t>
            </a:r>
            <a:r>
              <a:rPr b="1" lang="es-MX" sz="1400"/>
              <a:t>. </a:t>
            </a:r>
            <a:endParaRPr b="1" sz="1400"/>
          </a:p>
          <a:p>
            <a:pPr indent="-220345" lvl="1" marL="548640" rtl="0" algn="just">
              <a:lnSpc>
                <a:spcPct val="115000"/>
              </a:lnSpc>
              <a:spcBef>
                <a:spcPts val="0"/>
              </a:spcBef>
              <a:spcAft>
                <a:spcPts val="0"/>
              </a:spcAft>
              <a:buSzPts val="1400"/>
              <a:buChar char="⚫"/>
            </a:pPr>
            <a:r>
              <a:rPr lang="es-MX" sz="1400"/>
              <a:t>Para la próxima fase de implementación de una </a:t>
            </a:r>
            <a:r>
              <a:rPr b="1" lang="es-MX" sz="1400"/>
              <a:t>red neuronal</a:t>
            </a:r>
            <a:r>
              <a:rPr lang="es-MX" sz="1400"/>
              <a:t>, se emplearán las referencias </a:t>
            </a:r>
            <a:r>
              <a:rPr b="1" lang="es-MX" sz="1400"/>
              <a:t>[9]</a:t>
            </a:r>
            <a:r>
              <a:rPr lang="es-MX" sz="1400"/>
              <a:t> y </a:t>
            </a:r>
            <a:r>
              <a:rPr b="1" lang="es-MX" sz="1400"/>
              <a:t>[10]</a:t>
            </a:r>
            <a:r>
              <a:rPr lang="es-MX" sz="1400"/>
              <a:t>. En este aspecto se han identificado sistemas planteados exitosamente empleando este modelo computacional para predecir tasas de cambio como EUR/USD.</a:t>
            </a:r>
            <a:endParaRPr sz="1400"/>
          </a:p>
          <a:p>
            <a:pPr indent="0" lvl="0" marL="0" rtl="0" algn="just">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1" type="body"/>
          </p:nvPr>
        </p:nvSpPr>
        <p:spPr>
          <a:xfrm>
            <a:off x="685850" y="1417650"/>
            <a:ext cx="7772400" cy="801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s-MX" sz="2000"/>
              <a:t>El esquema realizado para la propuesta de predicción de la tasa de cambio TRM está dado por:</a:t>
            </a:r>
            <a:endParaRPr/>
          </a:p>
        </p:txBody>
      </p:sp>
      <p:pic>
        <p:nvPicPr>
          <p:cNvPr id="126" name="Google Shape;126;p4"/>
          <p:cNvPicPr preferRelativeResize="0"/>
          <p:nvPr/>
        </p:nvPicPr>
        <p:blipFill>
          <a:blip r:embed="rId3">
            <a:alphaModFix/>
          </a:blip>
          <a:stretch>
            <a:fillRect/>
          </a:stretch>
        </p:blipFill>
        <p:spPr>
          <a:xfrm>
            <a:off x="2419586" y="2242900"/>
            <a:ext cx="4304825" cy="1437700"/>
          </a:xfrm>
          <a:prstGeom prst="rect">
            <a:avLst/>
          </a:prstGeom>
          <a:noFill/>
          <a:ln>
            <a:noFill/>
          </a:ln>
        </p:spPr>
      </p:pic>
      <p:sp>
        <p:nvSpPr>
          <p:cNvPr id="127" name="Google Shape;127;p4"/>
          <p:cNvSpPr txBox="1"/>
          <p:nvPr/>
        </p:nvSpPr>
        <p:spPr>
          <a:xfrm>
            <a:off x="2459538" y="3678175"/>
            <a:ext cx="42249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2. Esquema del Controlador por Lógica Difusa planteado originalmente (C1).</a:t>
            </a:r>
            <a:endParaRPr sz="800"/>
          </a:p>
        </p:txBody>
      </p:sp>
      <p:pic>
        <p:nvPicPr>
          <p:cNvPr id="128" name="Google Shape;128;p4"/>
          <p:cNvPicPr preferRelativeResize="0"/>
          <p:nvPr/>
        </p:nvPicPr>
        <p:blipFill>
          <a:blip r:embed="rId4">
            <a:alphaModFix/>
          </a:blip>
          <a:stretch>
            <a:fillRect/>
          </a:stretch>
        </p:blipFill>
        <p:spPr>
          <a:xfrm>
            <a:off x="648150" y="4491325"/>
            <a:ext cx="2380749" cy="1143000"/>
          </a:xfrm>
          <a:prstGeom prst="rect">
            <a:avLst/>
          </a:prstGeom>
          <a:noFill/>
          <a:ln>
            <a:noFill/>
          </a:ln>
        </p:spPr>
      </p:pic>
      <p:pic>
        <p:nvPicPr>
          <p:cNvPr id="129" name="Google Shape;129;p4"/>
          <p:cNvPicPr preferRelativeResize="0"/>
          <p:nvPr/>
        </p:nvPicPr>
        <p:blipFill>
          <a:blip r:embed="rId5">
            <a:alphaModFix/>
          </a:blip>
          <a:stretch>
            <a:fillRect/>
          </a:stretch>
        </p:blipFill>
        <p:spPr>
          <a:xfrm>
            <a:off x="3281600" y="4438338"/>
            <a:ext cx="2580794" cy="1248975"/>
          </a:xfrm>
          <a:prstGeom prst="rect">
            <a:avLst/>
          </a:prstGeom>
          <a:noFill/>
          <a:ln>
            <a:noFill/>
          </a:ln>
        </p:spPr>
      </p:pic>
      <p:sp>
        <p:nvSpPr>
          <p:cNvPr id="130" name="Google Shape;130;p4"/>
          <p:cNvSpPr txBox="1"/>
          <p:nvPr/>
        </p:nvSpPr>
        <p:spPr>
          <a:xfrm>
            <a:off x="648125" y="5749675"/>
            <a:ext cx="2380800" cy="8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3. Conjuntos de la entrada del precio del barril de P</a:t>
            </a:r>
            <a:r>
              <a:rPr lang="es-MX" sz="800">
                <a:solidFill>
                  <a:schemeClr val="dk1"/>
                </a:solidFill>
                <a:latin typeface="Libre Baskerville"/>
                <a:ea typeface="Libre Baskerville"/>
                <a:cs typeface="Libre Baskerville"/>
                <a:sym typeface="Libre Baskerville"/>
              </a:rPr>
              <a:t>etróleo</a:t>
            </a:r>
            <a:r>
              <a:rPr lang="es-MX" sz="800">
                <a:solidFill>
                  <a:schemeClr val="dk1"/>
                </a:solidFill>
                <a:latin typeface="Libre Baskerville"/>
                <a:ea typeface="Libre Baskerville"/>
                <a:cs typeface="Libre Baskerville"/>
                <a:sym typeface="Libre Baskerville"/>
              </a:rPr>
              <a:t> Brent.</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Bajo: $0 USD - $30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Normal: </a:t>
            </a:r>
            <a:r>
              <a:rPr lang="es-MX" sz="800">
                <a:solidFill>
                  <a:schemeClr val="dk1"/>
                </a:solidFill>
                <a:latin typeface="Libre Baskerville"/>
                <a:ea typeface="Libre Baskerville"/>
                <a:cs typeface="Libre Baskerville"/>
                <a:sym typeface="Libre Baskerville"/>
              </a:rPr>
              <a:t>$30 USD - $120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Alto: $120 USD - $150 USD</a:t>
            </a:r>
            <a:endParaRPr sz="800">
              <a:solidFill>
                <a:schemeClr val="dk1"/>
              </a:solidFill>
              <a:latin typeface="Libre Baskerville"/>
              <a:ea typeface="Libre Baskerville"/>
              <a:cs typeface="Libre Baskerville"/>
              <a:sym typeface="Libre Baskerville"/>
            </a:endParaRPr>
          </a:p>
        </p:txBody>
      </p:sp>
      <p:pic>
        <p:nvPicPr>
          <p:cNvPr id="131" name="Google Shape;131;p4"/>
          <p:cNvPicPr preferRelativeResize="0"/>
          <p:nvPr/>
        </p:nvPicPr>
        <p:blipFill>
          <a:blip r:embed="rId6">
            <a:alphaModFix/>
          </a:blip>
          <a:stretch>
            <a:fillRect/>
          </a:stretch>
        </p:blipFill>
        <p:spPr>
          <a:xfrm>
            <a:off x="6115100" y="4438350"/>
            <a:ext cx="2641061" cy="1248975"/>
          </a:xfrm>
          <a:prstGeom prst="rect">
            <a:avLst/>
          </a:prstGeom>
          <a:noFill/>
          <a:ln>
            <a:noFill/>
          </a:ln>
        </p:spPr>
      </p:pic>
      <p:sp>
        <p:nvSpPr>
          <p:cNvPr id="132" name="Google Shape;132;p4"/>
          <p:cNvSpPr txBox="1"/>
          <p:nvPr/>
        </p:nvSpPr>
        <p:spPr>
          <a:xfrm>
            <a:off x="3281600" y="5749675"/>
            <a:ext cx="2580900" cy="82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4. Conjuntos de la entrada del volúmen de Exportaciones de </a:t>
            </a:r>
            <a:r>
              <a:rPr lang="es-MX" sz="800">
                <a:solidFill>
                  <a:schemeClr val="dk1"/>
                </a:solidFill>
                <a:latin typeface="Libre Baskerville"/>
                <a:ea typeface="Libre Baskerville"/>
                <a:cs typeface="Libre Baskerville"/>
                <a:sym typeface="Libre Baskerville"/>
              </a:rPr>
              <a:t>Petróleo</a:t>
            </a:r>
            <a:r>
              <a:rPr lang="es-MX" sz="800">
                <a:solidFill>
                  <a:schemeClr val="dk1"/>
                </a:solidFill>
                <a:latin typeface="Libre Baskerville"/>
                <a:ea typeface="Libre Baskerville"/>
                <a:cs typeface="Libre Baskerville"/>
                <a:sym typeface="Libre Baskerville"/>
              </a:rPr>
              <a:t>.</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Pocas Exp.: $0M - $3.25M Ton. </a:t>
            </a:r>
            <a:r>
              <a:rPr lang="es-MX" sz="800">
                <a:solidFill>
                  <a:schemeClr val="dk1"/>
                </a:solidFill>
                <a:latin typeface="Libre Baskerville"/>
                <a:ea typeface="Libre Baskerville"/>
                <a:cs typeface="Libre Baskerville"/>
                <a:sym typeface="Libre Baskerville"/>
              </a:rPr>
              <a:t>Métricas</a:t>
            </a:r>
            <a:r>
              <a:rPr lang="es-MX" sz="800">
                <a:solidFill>
                  <a:schemeClr val="dk1"/>
                </a:solidFill>
                <a:latin typeface="Libre Baskerville"/>
                <a:ea typeface="Libre Baskerville"/>
                <a:cs typeface="Libre Baskerville"/>
                <a:sym typeface="Libre Baskerville"/>
              </a:rPr>
              <a:t>.</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Exp. Comunes: $3.25M - $3.7M Ton. Métricas.</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Altas Exp.: $3.7M - $5M Ton. Métricas.</a:t>
            </a:r>
            <a:endParaRPr sz="800">
              <a:solidFill>
                <a:schemeClr val="dk1"/>
              </a:solidFill>
              <a:latin typeface="Libre Baskerville"/>
              <a:ea typeface="Libre Baskerville"/>
              <a:cs typeface="Libre Baskerville"/>
              <a:sym typeface="Libre Baskerville"/>
            </a:endParaRPr>
          </a:p>
        </p:txBody>
      </p:sp>
      <p:sp>
        <p:nvSpPr>
          <p:cNvPr id="133" name="Google Shape;133;p4"/>
          <p:cNvSpPr txBox="1"/>
          <p:nvPr/>
        </p:nvSpPr>
        <p:spPr>
          <a:xfrm>
            <a:off x="6115175" y="5778475"/>
            <a:ext cx="2640900" cy="7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5. Conjuntos de la entrada del precio del </a:t>
            </a:r>
            <a:r>
              <a:rPr lang="es-MX" sz="800">
                <a:solidFill>
                  <a:schemeClr val="dk1"/>
                </a:solidFill>
                <a:latin typeface="Libre Baskerville"/>
                <a:ea typeface="Libre Baskerville"/>
                <a:cs typeface="Libre Baskerville"/>
                <a:sym typeface="Libre Baskerville"/>
              </a:rPr>
              <a:t>Sol Peruano respecto al Dólar Estadounidense: </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Bajo: $0 PEN -  $2.8 PEN</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Normal: $2.8 PEN - $3.5 PEN</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Alto: $3.5 PEN - $5 PEN</a:t>
            </a:r>
            <a:endParaRPr sz="800">
              <a:solidFill>
                <a:schemeClr val="dk1"/>
              </a:solidFill>
              <a:latin typeface="Libre Baskerville"/>
              <a:ea typeface="Libre Baskerville"/>
              <a:cs typeface="Libre Baskerville"/>
              <a:sym typeface="Libre Baskerville"/>
            </a:endParaRPr>
          </a:p>
        </p:txBody>
      </p:sp>
      <p:sp>
        <p:nvSpPr>
          <p:cNvPr id="134" name="Google Shape;134;p4"/>
          <p:cNvSpPr txBox="1"/>
          <p:nvPr/>
        </p:nvSpPr>
        <p:spPr>
          <a:xfrm>
            <a:off x="648125" y="4159050"/>
            <a:ext cx="2380800" cy="2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MX" sz="800">
                <a:solidFill>
                  <a:schemeClr val="dk1"/>
                </a:solidFill>
                <a:latin typeface="Libre Baskerville"/>
                <a:ea typeface="Libre Baskerville"/>
                <a:cs typeface="Libre Baskerville"/>
                <a:sym typeface="Libre Baskerville"/>
              </a:rPr>
              <a:t>Entrada 1.</a:t>
            </a:r>
            <a:endParaRPr i="1" sz="800"/>
          </a:p>
        </p:txBody>
      </p:sp>
      <p:sp>
        <p:nvSpPr>
          <p:cNvPr id="135" name="Google Shape;135;p4"/>
          <p:cNvSpPr txBox="1"/>
          <p:nvPr/>
        </p:nvSpPr>
        <p:spPr>
          <a:xfrm>
            <a:off x="3381650" y="4159050"/>
            <a:ext cx="2380800" cy="2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MX" sz="800">
                <a:solidFill>
                  <a:schemeClr val="dk1"/>
                </a:solidFill>
                <a:latin typeface="Libre Baskerville"/>
                <a:ea typeface="Libre Baskerville"/>
                <a:cs typeface="Libre Baskerville"/>
                <a:sym typeface="Libre Baskerville"/>
              </a:rPr>
              <a:t>Entrada 2.</a:t>
            </a:r>
            <a:endParaRPr i="1" sz="800"/>
          </a:p>
        </p:txBody>
      </p:sp>
      <p:sp>
        <p:nvSpPr>
          <p:cNvPr id="136" name="Google Shape;136;p4"/>
          <p:cNvSpPr txBox="1"/>
          <p:nvPr/>
        </p:nvSpPr>
        <p:spPr>
          <a:xfrm>
            <a:off x="6245225" y="4159050"/>
            <a:ext cx="2380800" cy="2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MX" sz="800">
                <a:solidFill>
                  <a:schemeClr val="dk1"/>
                </a:solidFill>
                <a:latin typeface="Libre Baskerville"/>
                <a:ea typeface="Libre Baskerville"/>
                <a:cs typeface="Libre Baskerville"/>
                <a:sym typeface="Libre Baskerville"/>
              </a:rPr>
              <a:t>Entrada 3.</a:t>
            </a:r>
            <a:endParaRPr i="1" sz="800"/>
          </a:p>
        </p:txBody>
      </p:sp>
      <p:sp>
        <p:nvSpPr>
          <p:cNvPr id="137" name="Google Shape;137;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s-MX"/>
              <a:t>Propuesta realizada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b03bde5c9_2_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s-MX"/>
              <a:t>Propuesta realizada</a:t>
            </a:r>
            <a:endParaRPr/>
          </a:p>
        </p:txBody>
      </p:sp>
      <p:pic>
        <p:nvPicPr>
          <p:cNvPr id="143" name="Google Shape;143;gab03bde5c9_2_16"/>
          <p:cNvPicPr preferRelativeResize="0"/>
          <p:nvPr/>
        </p:nvPicPr>
        <p:blipFill>
          <a:blip r:embed="rId3">
            <a:alphaModFix/>
          </a:blip>
          <a:stretch>
            <a:fillRect/>
          </a:stretch>
        </p:blipFill>
        <p:spPr>
          <a:xfrm>
            <a:off x="1976425" y="1567275"/>
            <a:ext cx="5191125" cy="2057400"/>
          </a:xfrm>
          <a:prstGeom prst="rect">
            <a:avLst/>
          </a:prstGeom>
          <a:noFill/>
          <a:ln>
            <a:noFill/>
          </a:ln>
        </p:spPr>
      </p:pic>
      <p:sp>
        <p:nvSpPr>
          <p:cNvPr id="144" name="Google Shape;144;gab03bde5c9_2_16"/>
          <p:cNvSpPr txBox="1"/>
          <p:nvPr/>
        </p:nvSpPr>
        <p:spPr>
          <a:xfrm>
            <a:off x="1976424" y="3624675"/>
            <a:ext cx="5191200" cy="13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6. Conjuntos de la salida de la tasa de cambio del peso colombiano (TRM) con respecto al dólar estadounidense.</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Muy Bajo: $0 USD - $1450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Clr>
                <a:schemeClr val="dk1"/>
              </a:buClr>
              <a:buSzPts val="1100"/>
              <a:buFont typeface="Arial"/>
              <a:buNone/>
            </a:pPr>
            <a:r>
              <a:rPr lang="es-MX" sz="800">
                <a:solidFill>
                  <a:schemeClr val="dk1"/>
                </a:solidFill>
                <a:latin typeface="Libre Baskerville"/>
                <a:ea typeface="Libre Baskerville"/>
                <a:cs typeface="Libre Baskerville"/>
                <a:sym typeface="Libre Baskerville"/>
              </a:rPr>
              <a:t>Precio Bajo: $1450 USD - $1900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Bajo Ideal: $1900 USD - $2300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Ideal: $2300 USD - $2700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Medio: $2700 USD - $3200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Medio Alto: $3200 USD - $3500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Precio Alto: $3500 USD - $4000 USD</a:t>
            </a:r>
            <a:endParaRPr sz="800">
              <a:solidFill>
                <a:schemeClr val="dk1"/>
              </a:solidFill>
              <a:latin typeface="Libre Baskerville"/>
              <a:ea typeface="Libre Baskerville"/>
              <a:cs typeface="Libre Baskerville"/>
              <a:sym typeface="Libre Baskerville"/>
            </a:endParaRPr>
          </a:p>
          <a:p>
            <a:pPr indent="0" lvl="0" marL="0" rtl="0" algn="ctr">
              <a:spcBef>
                <a:spcPts val="0"/>
              </a:spcBef>
              <a:spcAft>
                <a:spcPts val="0"/>
              </a:spcAft>
              <a:buClr>
                <a:schemeClr val="dk1"/>
              </a:buClr>
              <a:buSzPts val="1100"/>
              <a:buFont typeface="Arial"/>
              <a:buNone/>
            </a:pPr>
            <a:r>
              <a:t/>
            </a:r>
            <a:endParaRPr sz="800">
              <a:solidFill>
                <a:schemeClr val="dk1"/>
              </a:solidFill>
              <a:latin typeface="Libre Baskerville"/>
              <a:ea typeface="Libre Baskerville"/>
              <a:cs typeface="Libre Baskerville"/>
              <a:sym typeface="Libre Baskerville"/>
            </a:endParaRPr>
          </a:p>
        </p:txBody>
      </p:sp>
      <p:sp>
        <p:nvSpPr>
          <p:cNvPr id="145" name="Google Shape;145;gab03bde5c9_2_16"/>
          <p:cNvSpPr txBox="1"/>
          <p:nvPr/>
        </p:nvSpPr>
        <p:spPr>
          <a:xfrm>
            <a:off x="914400" y="5188950"/>
            <a:ext cx="7115700" cy="114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MX" sz="1600">
                <a:latin typeface="Libre Baskerville"/>
                <a:ea typeface="Libre Baskerville"/>
                <a:cs typeface="Libre Baskerville"/>
                <a:sym typeface="Libre Baskerville"/>
              </a:rPr>
              <a:t>El sistema de lógica difusa está diseñado de tal manera que los conjuntos de salida son abundantes y abarcan una leve cantidad de valores para así ofrecer una mayor precisión en la predicción de las tasas de cambio.</a:t>
            </a:r>
            <a:endParaRPr sz="1600">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1" type="body"/>
          </p:nvPr>
        </p:nvSpPr>
        <p:spPr>
          <a:xfrm>
            <a:off x="914400" y="1371600"/>
            <a:ext cx="7772400" cy="2960100"/>
          </a:xfrm>
          <a:prstGeom prst="rect">
            <a:avLst/>
          </a:prstGeom>
          <a:noFill/>
          <a:ln>
            <a:noFill/>
          </a:ln>
        </p:spPr>
        <p:txBody>
          <a:bodyPr anchorCtr="0" anchor="t" bIns="45700" lIns="91425" spcFirstLastPara="1" rIns="91425" wrap="square" tIns="45700">
            <a:normAutofit/>
          </a:bodyPr>
          <a:lstStyle/>
          <a:p>
            <a:pPr indent="-216534" lvl="0" marL="274320" rtl="0" algn="l">
              <a:lnSpc>
                <a:spcPct val="115000"/>
              </a:lnSpc>
              <a:spcBef>
                <a:spcPts val="0"/>
              </a:spcBef>
              <a:spcAft>
                <a:spcPts val="0"/>
              </a:spcAft>
              <a:buSzPts val="1300"/>
              <a:buChar char="⚫"/>
            </a:pPr>
            <a:r>
              <a:rPr b="1" lang="es-MX" sz="1300"/>
              <a:t>Configuración 1: Disposición diseñada originalmente</a:t>
            </a:r>
            <a:endParaRPr b="1" sz="1300"/>
          </a:p>
          <a:p>
            <a:pPr indent="-194945" lvl="1" marL="548640" rtl="0" algn="l">
              <a:lnSpc>
                <a:spcPct val="115000"/>
              </a:lnSpc>
              <a:spcBef>
                <a:spcPts val="0"/>
              </a:spcBef>
              <a:spcAft>
                <a:spcPts val="0"/>
              </a:spcAft>
              <a:buSzPts val="1000"/>
              <a:buChar char="⚫"/>
            </a:pPr>
            <a:r>
              <a:rPr lang="es-MX" sz="1000"/>
              <a:t>Entradas: Barril Brent, Exportaciones de </a:t>
            </a:r>
            <a:r>
              <a:rPr lang="es-MX" sz="1000"/>
              <a:t>Petróleo</a:t>
            </a:r>
            <a:r>
              <a:rPr lang="es-MX" sz="1000"/>
              <a:t>, Tasa Sol Peruano a </a:t>
            </a:r>
            <a:r>
              <a:rPr lang="es-MX" sz="1000"/>
              <a:t>Dólar</a:t>
            </a:r>
            <a:r>
              <a:rPr lang="es-MX" sz="1000"/>
              <a:t> Estadounidense.</a:t>
            </a:r>
            <a:endParaRPr sz="1000"/>
          </a:p>
          <a:p>
            <a:pPr indent="-194945" lvl="1" marL="548640" rtl="0" algn="l">
              <a:lnSpc>
                <a:spcPct val="115000"/>
              </a:lnSpc>
              <a:spcBef>
                <a:spcPts val="0"/>
              </a:spcBef>
              <a:spcAft>
                <a:spcPts val="0"/>
              </a:spcAft>
              <a:buSzPts val="1000"/>
              <a:buChar char="⚫"/>
            </a:pPr>
            <a:r>
              <a:rPr lang="es-MX" sz="1000"/>
              <a:t>Salida: TRM con 7 conjuntos consecuentes. (MB, B, BI, I, M, MA, A).</a:t>
            </a:r>
            <a:endParaRPr sz="1000"/>
          </a:p>
          <a:p>
            <a:pPr indent="-216534" lvl="0" marL="274320" rtl="0" algn="l">
              <a:lnSpc>
                <a:spcPct val="115000"/>
              </a:lnSpc>
              <a:spcBef>
                <a:spcPts val="0"/>
              </a:spcBef>
              <a:spcAft>
                <a:spcPts val="0"/>
              </a:spcAft>
              <a:buSzPts val="1300"/>
              <a:buChar char="⚫"/>
            </a:pPr>
            <a:r>
              <a:rPr b="1" lang="es-MX" sz="1300"/>
              <a:t>Configuración 2: Con una nueva entrada</a:t>
            </a:r>
            <a:endParaRPr b="1" sz="1300"/>
          </a:p>
          <a:p>
            <a:pPr indent="-194945" lvl="1" marL="548640" rtl="0" algn="l">
              <a:lnSpc>
                <a:spcPct val="115000"/>
              </a:lnSpc>
              <a:spcBef>
                <a:spcPts val="0"/>
              </a:spcBef>
              <a:spcAft>
                <a:spcPts val="0"/>
              </a:spcAft>
              <a:buSzPts val="1000"/>
              <a:buChar char="⚫"/>
            </a:pPr>
            <a:r>
              <a:rPr lang="es-MX" sz="1000"/>
              <a:t>Entradas</a:t>
            </a:r>
            <a:r>
              <a:rPr lang="es-MX" sz="1000"/>
              <a:t>:</a:t>
            </a:r>
            <a:r>
              <a:rPr lang="es-MX" sz="1000"/>
              <a:t>Barril Brent, Exportaciones de Petróleo, Tasa Sol Peruano a Dólar Estadounidense, </a:t>
            </a:r>
            <a:r>
              <a:rPr b="1" lang="es-MX" sz="1000">
                <a:solidFill>
                  <a:srgbClr val="FF0000"/>
                </a:solidFill>
              </a:rPr>
              <a:t>Inflación mensual</a:t>
            </a:r>
            <a:r>
              <a:rPr lang="es-MX" sz="1000"/>
              <a:t>.</a:t>
            </a:r>
            <a:endParaRPr sz="1000"/>
          </a:p>
          <a:p>
            <a:pPr indent="-194945" lvl="1" marL="548640" rtl="0" algn="l">
              <a:lnSpc>
                <a:spcPct val="115000"/>
              </a:lnSpc>
              <a:spcBef>
                <a:spcPts val="0"/>
              </a:spcBef>
              <a:spcAft>
                <a:spcPts val="0"/>
              </a:spcAft>
              <a:buSzPts val="1000"/>
              <a:buChar char="⚫"/>
            </a:pPr>
            <a:r>
              <a:rPr lang="es-MX" sz="1000"/>
              <a:t>Salida: TRM con 7 conjuntos consecuentes. (MB, B, BI, I, M, MA, A).</a:t>
            </a:r>
            <a:endParaRPr sz="1600"/>
          </a:p>
          <a:p>
            <a:pPr indent="-216534" lvl="0" marL="274320" rtl="0" algn="l">
              <a:lnSpc>
                <a:spcPct val="115000"/>
              </a:lnSpc>
              <a:spcBef>
                <a:spcPts val="0"/>
              </a:spcBef>
              <a:spcAft>
                <a:spcPts val="0"/>
              </a:spcAft>
              <a:buSzPts val="1300"/>
              <a:buChar char="⚫"/>
            </a:pPr>
            <a:r>
              <a:rPr b="1" lang="es-MX" sz="1300"/>
              <a:t>Configuración 3: Con una entrada menos (Exportaciones de </a:t>
            </a:r>
            <a:r>
              <a:rPr b="1" lang="es-MX" sz="1300"/>
              <a:t>Petróleo</a:t>
            </a:r>
            <a:r>
              <a:rPr b="1" lang="es-MX" sz="1300"/>
              <a:t>)</a:t>
            </a:r>
            <a:endParaRPr b="1" sz="1300"/>
          </a:p>
          <a:p>
            <a:pPr indent="-194945" lvl="1" marL="548640" rtl="0" algn="l">
              <a:lnSpc>
                <a:spcPct val="115000"/>
              </a:lnSpc>
              <a:spcBef>
                <a:spcPts val="0"/>
              </a:spcBef>
              <a:spcAft>
                <a:spcPts val="0"/>
              </a:spcAft>
              <a:buSzPts val="1000"/>
              <a:buChar char="⚫"/>
            </a:pPr>
            <a:r>
              <a:rPr lang="es-MX" sz="1000"/>
              <a:t>E</a:t>
            </a:r>
            <a:r>
              <a:rPr lang="es-MX" sz="1000"/>
              <a:t>ntradas: Barril Brent, Tasa Sol Peruano a Dólar Estadounidense.</a:t>
            </a:r>
            <a:endParaRPr sz="1000"/>
          </a:p>
          <a:p>
            <a:pPr indent="-194945" lvl="1" marL="548640" rtl="0" algn="l">
              <a:lnSpc>
                <a:spcPct val="115000"/>
              </a:lnSpc>
              <a:spcBef>
                <a:spcPts val="0"/>
              </a:spcBef>
              <a:spcAft>
                <a:spcPts val="0"/>
              </a:spcAft>
              <a:buSzPts val="1000"/>
              <a:buChar char="⚫"/>
            </a:pPr>
            <a:r>
              <a:rPr lang="es-MX" sz="1000"/>
              <a:t>Salida: TRM con 7 conjuntos consecuentes. (MB, B, BI, I, M, MA, A).</a:t>
            </a:r>
            <a:endParaRPr sz="1000"/>
          </a:p>
          <a:p>
            <a:pPr indent="-216534" lvl="0" marL="274320" rtl="0" algn="l">
              <a:lnSpc>
                <a:spcPct val="115000"/>
              </a:lnSpc>
              <a:spcBef>
                <a:spcPts val="0"/>
              </a:spcBef>
              <a:spcAft>
                <a:spcPts val="0"/>
              </a:spcAft>
              <a:buSzPts val="1300"/>
              <a:buChar char="⚫"/>
            </a:pPr>
            <a:r>
              <a:rPr b="1" lang="es-MX" sz="1300"/>
              <a:t>Configuración 4: Con 3 conjuntos de consecuente</a:t>
            </a:r>
            <a:endParaRPr b="1" sz="1300"/>
          </a:p>
          <a:p>
            <a:pPr indent="-194945" lvl="1" marL="548640" rtl="0" algn="l">
              <a:lnSpc>
                <a:spcPct val="115000"/>
              </a:lnSpc>
              <a:spcBef>
                <a:spcPts val="0"/>
              </a:spcBef>
              <a:spcAft>
                <a:spcPts val="0"/>
              </a:spcAft>
              <a:buSzPts val="1000"/>
              <a:buChar char="⚫"/>
            </a:pPr>
            <a:r>
              <a:rPr lang="es-MX" sz="1000"/>
              <a:t>Entradas: Barril Brent, Exportaciones de Petróleo, Tasa Sol Peruano a Dólar Estadounidense.</a:t>
            </a:r>
            <a:endParaRPr sz="1000"/>
          </a:p>
          <a:p>
            <a:pPr indent="-194945" lvl="1" marL="548640" rtl="0" algn="l">
              <a:lnSpc>
                <a:spcPct val="115000"/>
              </a:lnSpc>
              <a:spcBef>
                <a:spcPts val="0"/>
              </a:spcBef>
              <a:spcAft>
                <a:spcPts val="0"/>
              </a:spcAft>
              <a:buSzPts val="1000"/>
              <a:buChar char="⚫"/>
            </a:pPr>
            <a:r>
              <a:rPr lang="es-MX" sz="1000"/>
              <a:t>Salida: TRM con 3 conjuntos consecuentes. </a:t>
            </a:r>
            <a:r>
              <a:rPr b="1" lang="es-MX" sz="1000">
                <a:solidFill>
                  <a:srgbClr val="FF0000"/>
                </a:solidFill>
              </a:rPr>
              <a:t>(Bajo, Normal, Alto)</a:t>
            </a:r>
            <a:r>
              <a:rPr b="1" lang="es-MX" sz="1000"/>
              <a:t>.</a:t>
            </a:r>
            <a:endParaRPr b="1" sz="1000"/>
          </a:p>
        </p:txBody>
      </p:sp>
      <p:graphicFrame>
        <p:nvGraphicFramePr>
          <p:cNvPr id="151" name="Google Shape;151;p5"/>
          <p:cNvGraphicFramePr/>
          <p:nvPr/>
        </p:nvGraphicFramePr>
        <p:xfrm>
          <a:off x="511819" y="4247097"/>
          <a:ext cx="3000000" cy="3000000"/>
        </p:xfrm>
        <a:graphic>
          <a:graphicData uri="http://schemas.openxmlformats.org/drawingml/2006/table">
            <a:tbl>
              <a:tblPr bandRow="1" firstRow="1">
                <a:noFill/>
                <a:tableStyleId>{D5955CAC-5C3B-45CA-BAF9-F0962F591615}</a:tableStyleId>
              </a:tblPr>
              <a:tblGrid>
                <a:gridCol w="1633850"/>
                <a:gridCol w="1394775"/>
                <a:gridCol w="1717325"/>
                <a:gridCol w="1100275"/>
                <a:gridCol w="2274150"/>
              </a:tblGrid>
              <a:tr h="640075">
                <a:tc>
                  <a:txBody>
                    <a:bodyPr/>
                    <a:lstStyle/>
                    <a:p>
                      <a:pPr indent="0" lvl="0" marL="0" marR="0" rtl="0" algn="ctr">
                        <a:spcBef>
                          <a:spcPts val="0"/>
                        </a:spcBef>
                        <a:spcAft>
                          <a:spcPts val="0"/>
                        </a:spcAft>
                        <a:buNone/>
                      </a:pPr>
                      <a:r>
                        <a:rPr lang="es-MX" sz="1600" u="none" cap="none" strike="noStrike"/>
                        <a:t>Configuración</a:t>
                      </a:r>
                      <a:endParaRPr sz="1600" u="none" cap="none" strike="noStrike"/>
                    </a:p>
                  </a:txBody>
                  <a:tcPr marT="45725" marB="45725" marR="91450" marL="91450"/>
                </a:tc>
                <a:tc>
                  <a:txBody>
                    <a:bodyPr/>
                    <a:lstStyle/>
                    <a:p>
                      <a:pPr indent="0" lvl="0" marL="0" rtl="0" algn="ctr">
                        <a:spcBef>
                          <a:spcPts val="0"/>
                        </a:spcBef>
                        <a:spcAft>
                          <a:spcPts val="0"/>
                        </a:spcAft>
                        <a:buClr>
                          <a:schemeClr val="dk1"/>
                        </a:buClr>
                        <a:buFont typeface="Arial"/>
                        <a:buNone/>
                      </a:pPr>
                      <a:r>
                        <a:rPr lang="es-MX" sz="1600"/>
                        <a:t>Variables de entrada</a:t>
                      </a:r>
                      <a:endParaRPr/>
                    </a:p>
                  </a:txBody>
                  <a:tcPr marT="45725" marB="45725" marR="91450" marL="91450">
                    <a:lnR cap="flat" cmpd="sng" w="12700">
                      <a:solidFill>
                        <a:schemeClr val="lt1"/>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800"/>
                        <a:buFont typeface="Libre Baskerville"/>
                        <a:buNone/>
                      </a:pPr>
                      <a:r>
                        <a:rPr lang="es-MX" sz="1600"/>
                        <a:t>Conjuntos de Consecuente</a:t>
                      </a:r>
                      <a:endParaRPr sz="16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Libre Baskerville"/>
                        <a:buNone/>
                      </a:pPr>
                      <a:r>
                        <a:rPr lang="es-MX" sz="1600"/>
                        <a:t>Número</a:t>
                      </a:r>
                      <a:r>
                        <a:rPr lang="es-MX" sz="1600"/>
                        <a:t> de reglas</a:t>
                      </a:r>
                      <a:endParaRPr sz="1600"/>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s-MX" sz="1600" u="none" cap="none" strike="noStrike"/>
                        <a:t>Índice de desempeño</a:t>
                      </a:r>
                      <a:endParaRPr sz="1200"/>
                    </a:p>
                    <a:p>
                      <a:pPr indent="0" lvl="0" marL="0" marR="0" rtl="0" algn="ctr">
                        <a:spcBef>
                          <a:spcPts val="0"/>
                        </a:spcBef>
                        <a:spcAft>
                          <a:spcPts val="0"/>
                        </a:spcAft>
                        <a:buNone/>
                      </a:pPr>
                      <a:r>
                        <a:rPr lang="es-MX" sz="1600" u="none" cap="none" strike="noStrike"/>
                        <a:t>MSE</a:t>
                      </a:r>
                      <a:endParaRPr sz="1600" u="none" cap="none" strike="noStrike"/>
                    </a:p>
                  </a:txBody>
                  <a:tcPr marT="45725" marB="45725" marR="91450" marL="91450">
                    <a:lnL cap="flat" cmpd="sng" w="12700">
                      <a:solidFill>
                        <a:schemeClr val="lt1"/>
                      </a:solidFill>
                      <a:prstDash val="solid"/>
                      <a:round/>
                      <a:headEnd len="sm" w="sm" type="none"/>
                      <a:tailEnd len="sm" w="sm" type="none"/>
                    </a:lnL>
                  </a:tcPr>
                </a:tc>
              </a:tr>
              <a:tr h="370850">
                <a:tc>
                  <a:txBody>
                    <a:bodyPr/>
                    <a:lstStyle/>
                    <a:p>
                      <a:pPr indent="0" lvl="0" marL="0" marR="0" rtl="0" algn="ctr">
                        <a:spcBef>
                          <a:spcPts val="0"/>
                        </a:spcBef>
                        <a:spcAft>
                          <a:spcPts val="0"/>
                        </a:spcAft>
                        <a:buNone/>
                      </a:pPr>
                      <a:r>
                        <a:rPr b="1" lang="es-MX" sz="1600" u="none" cap="none" strike="noStrike"/>
                        <a:t>C1</a:t>
                      </a:r>
                      <a:endParaRPr b="1" sz="1200"/>
                    </a:p>
                  </a:txBody>
                  <a:tcPr marT="45725" marB="45725" marR="91450" marL="91450"/>
                </a:tc>
                <a:tc>
                  <a:txBody>
                    <a:bodyPr/>
                    <a:lstStyle/>
                    <a:p>
                      <a:pPr indent="0" lvl="0" marL="0" marR="0" rtl="0" algn="ctr">
                        <a:spcBef>
                          <a:spcPts val="0"/>
                        </a:spcBef>
                        <a:spcAft>
                          <a:spcPts val="0"/>
                        </a:spcAft>
                        <a:buNone/>
                      </a:pPr>
                      <a:r>
                        <a:rPr lang="es-MX" sz="1600"/>
                        <a:t>3</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lnT cap="flat" cmpd="sng" w="38100">
                      <a:solidFill>
                        <a:schemeClr val="lt1"/>
                      </a:solidFill>
                      <a:prstDash val="solid"/>
                      <a:round/>
                      <a:headEnd len="sm" w="sm" type="none"/>
                      <a:tailEnd len="sm" w="sm" type="none"/>
                    </a:lnT>
                  </a:tcPr>
                </a:tc>
                <a:tc>
                  <a:txBody>
                    <a:bodyPr/>
                    <a:lstStyle/>
                    <a:p>
                      <a:pPr indent="0" lvl="0" marL="0" marR="0" rtl="0" algn="ctr">
                        <a:spcBef>
                          <a:spcPts val="0"/>
                        </a:spcBef>
                        <a:spcAft>
                          <a:spcPts val="0"/>
                        </a:spcAft>
                        <a:buNone/>
                      </a:pPr>
                      <a:r>
                        <a:rPr lang="es-MX" sz="1600"/>
                        <a:t>17,98%</a:t>
                      </a:r>
                      <a:endParaRPr sz="1600"/>
                    </a:p>
                  </a:txBody>
                  <a:tcPr marT="45725" marB="45725" marR="91450" marL="91450"/>
                </a:tc>
              </a:tr>
              <a:tr h="370850">
                <a:tc>
                  <a:txBody>
                    <a:bodyPr/>
                    <a:lstStyle/>
                    <a:p>
                      <a:pPr indent="0" lvl="0" marL="0" marR="0" rtl="0" algn="ctr">
                        <a:spcBef>
                          <a:spcPts val="0"/>
                        </a:spcBef>
                        <a:spcAft>
                          <a:spcPts val="0"/>
                        </a:spcAft>
                        <a:buNone/>
                      </a:pPr>
                      <a:r>
                        <a:rPr b="1" lang="es-MX" sz="1600" u="none" cap="none" strike="noStrike"/>
                        <a:t>C2</a:t>
                      </a:r>
                      <a:endParaRPr b="1" sz="1600" u="none" cap="none" strike="noStrike"/>
                    </a:p>
                  </a:txBody>
                  <a:tcPr marT="45725" marB="45725" marR="91450" marL="91450"/>
                </a:tc>
                <a:tc>
                  <a:txBody>
                    <a:bodyPr/>
                    <a:lstStyle/>
                    <a:p>
                      <a:pPr indent="0" lvl="0" marL="0" marR="0" rtl="0" algn="ctr">
                        <a:spcBef>
                          <a:spcPts val="0"/>
                        </a:spcBef>
                        <a:spcAft>
                          <a:spcPts val="0"/>
                        </a:spcAft>
                        <a:buNone/>
                      </a:pPr>
                      <a:r>
                        <a:rPr lang="es-MX" sz="1600"/>
                        <a:t>4</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33,42%</a:t>
                      </a:r>
                      <a:endParaRPr sz="1600" u="none" cap="none" strike="noStrike"/>
                    </a:p>
                  </a:txBody>
                  <a:tcPr marT="45725" marB="45725" marR="91450" marL="91450"/>
                </a:tc>
              </a:tr>
              <a:tr h="370850">
                <a:tc>
                  <a:txBody>
                    <a:bodyPr/>
                    <a:lstStyle/>
                    <a:p>
                      <a:pPr indent="0" lvl="0" marL="0" marR="0" rtl="0" algn="ctr">
                        <a:spcBef>
                          <a:spcPts val="0"/>
                        </a:spcBef>
                        <a:spcAft>
                          <a:spcPts val="0"/>
                        </a:spcAft>
                        <a:buNone/>
                      </a:pPr>
                      <a:r>
                        <a:rPr b="1" lang="es-MX" sz="1600" u="none" cap="none" strike="noStrike"/>
                        <a:t>C3</a:t>
                      </a:r>
                      <a:endParaRPr b="1" sz="1600" u="none" cap="none" strike="noStrike"/>
                    </a:p>
                  </a:txBody>
                  <a:tcPr marT="45725" marB="45725" marR="91450" marL="91450"/>
                </a:tc>
                <a:tc>
                  <a:txBody>
                    <a:bodyPr/>
                    <a:lstStyle/>
                    <a:p>
                      <a:pPr indent="0" lvl="0" marL="0" marR="0" rtl="0" algn="ctr">
                        <a:spcBef>
                          <a:spcPts val="0"/>
                        </a:spcBef>
                        <a:spcAft>
                          <a:spcPts val="0"/>
                        </a:spcAft>
                        <a:buNone/>
                      </a:pPr>
                      <a:r>
                        <a:rPr lang="es-MX" sz="1600"/>
                        <a:t>2</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tc>
                <a:tc>
                  <a:txBody>
                    <a:bodyPr/>
                    <a:lstStyle/>
                    <a:p>
                      <a:pPr indent="0" lvl="0" marL="0" rtl="0" algn="ctr">
                        <a:spcBef>
                          <a:spcPts val="0"/>
                        </a:spcBef>
                        <a:spcAft>
                          <a:spcPts val="0"/>
                        </a:spcAft>
                        <a:buClr>
                          <a:schemeClr val="dk1"/>
                        </a:buClr>
                        <a:buFont typeface="Arial"/>
                        <a:buNone/>
                      </a:pPr>
                      <a:r>
                        <a:rPr b="1" lang="es-MX" sz="1600"/>
                        <a:t>17,61%</a:t>
                      </a:r>
                      <a:endParaRPr b="1" sz="1600" u="none" cap="none" strike="noStrike"/>
                    </a:p>
                  </a:txBody>
                  <a:tcPr marT="45725" marB="45725" marR="91450" marL="91450"/>
                </a:tc>
              </a:tr>
              <a:tr h="370850">
                <a:tc>
                  <a:txBody>
                    <a:bodyPr/>
                    <a:lstStyle/>
                    <a:p>
                      <a:pPr indent="0" lvl="0" marL="0" marR="0" rtl="0" algn="ctr">
                        <a:spcBef>
                          <a:spcPts val="0"/>
                        </a:spcBef>
                        <a:spcAft>
                          <a:spcPts val="0"/>
                        </a:spcAft>
                        <a:buNone/>
                      </a:pPr>
                      <a:r>
                        <a:rPr b="1" lang="es-MX" sz="1600" u="none" cap="none" strike="noStrike"/>
                        <a:t>C4</a:t>
                      </a:r>
                      <a:endParaRPr b="1" sz="1600" u="none" cap="none" strike="noStrike"/>
                    </a:p>
                  </a:txBody>
                  <a:tcPr marT="45725" marB="45725" marR="91450" marL="91450"/>
                </a:tc>
                <a:tc>
                  <a:txBody>
                    <a:bodyPr/>
                    <a:lstStyle/>
                    <a:p>
                      <a:pPr indent="0" lvl="0" marL="0" marR="0" rtl="0" algn="ctr">
                        <a:spcBef>
                          <a:spcPts val="0"/>
                        </a:spcBef>
                        <a:spcAft>
                          <a:spcPts val="0"/>
                        </a:spcAft>
                        <a:buNone/>
                      </a:pPr>
                      <a:r>
                        <a:rPr lang="es-MX" sz="1600"/>
                        <a:t>3</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3</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7</a:t>
                      </a:r>
                      <a:endParaRPr sz="1600" u="none" cap="none" strike="noStrike"/>
                    </a:p>
                  </a:txBody>
                  <a:tcPr marT="45725" marB="45725" marR="91450" marL="91450"/>
                </a:tc>
                <a:tc>
                  <a:txBody>
                    <a:bodyPr/>
                    <a:lstStyle/>
                    <a:p>
                      <a:pPr indent="0" lvl="0" marL="0" marR="0" rtl="0" algn="ctr">
                        <a:spcBef>
                          <a:spcPts val="0"/>
                        </a:spcBef>
                        <a:spcAft>
                          <a:spcPts val="0"/>
                        </a:spcAft>
                        <a:buNone/>
                      </a:pPr>
                      <a:r>
                        <a:rPr lang="es-MX" sz="1600"/>
                        <a:t>29,45%</a:t>
                      </a:r>
                      <a:endParaRPr sz="1600" u="none" cap="none" strike="noStrike"/>
                    </a:p>
                  </a:txBody>
                  <a:tcPr marT="45725" marB="45725" marR="91450" marL="91450"/>
                </a:tc>
              </a:tr>
            </a:tbl>
          </a:graphicData>
        </a:graphic>
      </p:graphicFrame>
      <p:sp>
        <p:nvSpPr>
          <p:cNvPr id="152" name="Google Shape;152;p5"/>
          <p:cNvSpPr txBox="1"/>
          <p:nvPr/>
        </p:nvSpPr>
        <p:spPr>
          <a:xfrm>
            <a:off x="332100" y="3903000"/>
            <a:ext cx="84798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MX" sz="800">
                <a:solidFill>
                  <a:schemeClr val="dk1"/>
                </a:solidFill>
                <a:latin typeface="Libre Baskerville"/>
                <a:ea typeface="Libre Baskerville"/>
                <a:cs typeface="Libre Baskerville"/>
                <a:sym typeface="Libre Baskerville"/>
              </a:rPr>
              <a:t>Convenciones: </a:t>
            </a:r>
            <a:r>
              <a:rPr i="1" lang="es-MX" sz="800">
                <a:solidFill>
                  <a:schemeClr val="dk1"/>
                </a:solidFill>
                <a:latin typeface="Libre Baskerville"/>
                <a:ea typeface="Libre Baskerville"/>
                <a:cs typeface="Libre Baskerville"/>
                <a:sym typeface="Libre Baskerville"/>
              </a:rPr>
              <a:t>MB: Muy Bajo, B: Bajo, BI: Bajo Ideal, I: Ideal, M: Medio, MA: Medio Alto, A: Alto).</a:t>
            </a:r>
            <a:endParaRPr i="1" sz="1000"/>
          </a:p>
        </p:txBody>
      </p:sp>
      <p:sp>
        <p:nvSpPr>
          <p:cNvPr id="153" name="Google Shape;153;p5"/>
          <p:cNvSpPr txBox="1"/>
          <p:nvPr/>
        </p:nvSpPr>
        <p:spPr>
          <a:xfrm>
            <a:off x="511825" y="6370575"/>
            <a:ext cx="81204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Tabla 1. </a:t>
            </a:r>
            <a:r>
              <a:rPr lang="es-MX" sz="800">
                <a:solidFill>
                  <a:schemeClr val="dk1"/>
                </a:solidFill>
                <a:latin typeface="Libre Baskerville"/>
                <a:ea typeface="Libre Baskerville"/>
                <a:cs typeface="Libre Baskerville"/>
                <a:sym typeface="Libre Baskerville"/>
              </a:rPr>
              <a:t>Disposición</a:t>
            </a:r>
            <a:r>
              <a:rPr lang="es-MX" sz="800">
                <a:solidFill>
                  <a:schemeClr val="dk1"/>
                </a:solidFill>
                <a:latin typeface="Libre Baskerville"/>
                <a:ea typeface="Libre Baskerville"/>
                <a:cs typeface="Libre Baskerville"/>
                <a:sym typeface="Libre Baskerville"/>
              </a:rPr>
              <a:t> de las diferentes configuraciones y su índice de desempeño (MSE).</a:t>
            </a:r>
            <a:endParaRPr sz="800"/>
          </a:p>
        </p:txBody>
      </p:sp>
      <p:sp>
        <p:nvSpPr>
          <p:cNvPr id="154" name="Google Shape;154;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s-MX"/>
              <a:t>Resultados cualitativos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s-MX"/>
              <a:t>Resultados cuantitativos</a:t>
            </a:r>
            <a:endParaRPr/>
          </a:p>
        </p:txBody>
      </p:sp>
      <p:sp>
        <p:nvSpPr>
          <p:cNvPr id="160" name="Google Shape;160;p6"/>
          <p:cNvSpPr txBox="1"/>
          <p:nvPr>
            <p:ph idx="1" type="body"/>
          </p:nvPr>
        </p:nvSpPr>
        <p:spPr>
          <a:xfrm>
            <a:off x="914400" y="1371600"/>
            <a:ext cx="7772400" cy="1092600"/>
          </a:xfrm>
          <a:prstGeom prst="rect">
            <a:avLst/>
          </a:prstGeom>
          <a:noFill/>
          <a:ln>
            <a:noFill/>
          </a:ln>
        </p:spPr>
        <p:txBody>
          <a:bodyPr anchorCtr="0" anchor="t" bIns="45700" lIns="91425" spcFirstLastPara="1" rIns="91425" wrap="square" tIns="45700">
            <a:normAutofit/>
          </a:bodyPr>
          <a:lstStyle/>
          <a:p>
            <a:pPr indent="-241934" lvl="0" marL="274320" rtl="0" algn="just">
              <a:spcBef>
                <a:spcPts val="0"/>
              </a:spcBef>
              <a:spcAft>
                <a:spcPts val="0"/>
              </a:spcAft>
              <a:buSzPts val="1700"/>
              <a:buChar char="⚫"/>
            </a:pPr>
            <a:r>
              <a:rPr lang="es-MX" sz="1700"/>
              <a:t>Como se observa en el valor del MSE, la mejor configuración es </a:t>
            </a:r>
            <a:r>
              <a:rPr b="1" lang="es-MX" sz="1700"/>
              <a:t>C3</a:t>
            </a:r>
            <a:r>
              <a:rPr lang="es-MX" sz="1700"/>
              <a:t>. La gráfica que relaciona los valores reales con los valores estimados en el sistema de lógica difusa y el error obtenido es:</a:t>
            </a:r>
            <a:endParaRPr sz="1700"/>
          </a:p>
        </p:txBody>
      </p:sp>
      <p:pic>
        <p:nvPicPr>
          <p:cNvPr id="161" name="Google Shape;161;p6"/>
          <p:cNvPicPr preferRelativeResize="0"/>
          <p:nvPr/>
        </p:nvPicPr>
        <p:blipFill>
          <a:blip r:embed="rId3">
            <a:alphaModFix/>
          </a:blip>
          <a:stretch>
            <a:fillRect/>
          </a:stretch>
        </p:blipFill>
        <p:spPr>
          <a:xfrm>
            <a:off x="1413862" y="2322600"/>
            <a:ext cx="6773475" cy="4086701"/>
          </a:xfrm>
          <a:prstGeom prst="rect">
            <a:avLst/>
          </a:prstGeom>
          <a:noFill/>
          <a:ln>
            <a:noFill/>
          </a:ln>
        </p:spPr>
      </p:pic>
      <p:sp>
        <p:nvSpPr>
          <p:cNvPr id="162" name="Google Shape;162;p6"/>
          <p:cNvSpPr txBox="1"/>
          <p:nvPr/>
        </p:nvSpPr>
        <p:spPr>
          <a:xfrm>
            <a:off x="511825" y="6446775"/>
            <a:ext cx="81204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sz="800">
                <a:solidFill>
                  <a:schemeClr val="dk1"/>
                </a:solidFill>
                <a:latin typeface="Libre Baskerville"/>
                <a:ea typeface="Libre Baskerville"/>
                <a:cs typeface="Libre Baskerville"/>
                <a:sym typeface="Libre Baskerville"/>
              </a:rPr>
              <a:t>Figura 7. Gráfica de la tasa TRM real vs. la tasa TRM estimada con su respectivo error para valores entre enero de 2010 y octubre de 2020.</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s-MX"/>
              <a:t>Conclusiones</a:t>
            </a:r>
            <a:endParaRPr/>
          </a:p>
        </p:txBody>
      </p:sp>
      <p:sp>
        <p:nvSpPr>
          <p:cNvPr id="168" name="Google Shape;168;p7"/>
          <p:cNvSpPr txBox="1"/>
          <p:nvPr>
            <p:ph idx="1" type="body"/>
          </p:nvPr>
        </p:nvSpPr>
        <p:spPr>
          <a:xfrm>
            <a:off x="914400" y="1358750"/>
            <a:ext cx="7772400" cy="5100900"/>
          </a:xfrm>
          <a:prstGeom prst="rect">
            <a:avLst/>
          </a:prstGeom>
          <a:noFill/>
          <a:ln>
            <a:noFill/>
          </a:ln>
        </p:spPr>
        <p:txBody>
          <a:bodyPr anchorCtr="0" anchor="t" bIns="45700" lIns="91425" spcFirstLastPara="1" rIns="91425" wrap="square" tIns="45700">
            <a:normAutofit/>
          </a:bodyPr>
          <a:lstStyle/>
          <a:p>
            <a:pPr indent="-210184" lvl="0" marL="274320" rtl="0" algn="just">
              <a:lnSpc>
                <a:spcPct val="120000"/>
              </a:lnSpc>
              <a:spcBef>
                <a:spcPts val="580"/>
              </a:spcBef>
              <a:spcAft>
                <a:spcPts val="0"/>
              </a:spcAft>
              <a:buSzPts val="1200"/>
              <a:buChar char="⚫"/>
            </a:pPr>
            <a:r>
              <a:rPr lang="es-MX" sz="1200"/>
              <a:t>Luego de realizar 4 implementaciones diferentes con sus respectivas características es posible concluir que un sistema de lógica difusa puede ser aplicado con cautela para predecir la tasa TRM promedio mensual, puesto que se evidenció que el sistema realiza buenas predicciones en un amplio espectro de valores. Sin embargo, para variaciones no esperadas (como el bajo número de exportaciones en 2010 o la pandemia por COVID19) donde el comportamiento de los factores externos y de la TRM no es igual que en </a:t>
            </a:r>
            <a:r>
              <a:rPr lang="es-MX" sz="1200"/>
              <a:t>épocas</a:t>
            </a:r>
            <a:r>
              <a:rPr lang="es-MX" sz="1200"/>
              <a:t> diferentes, el sistema presenta algunas inconsistencias.</a:t>
            </a:r>
            <a:endParaRPr sz="1200"/>
          </a:p>
          <a:p>
            <a:pPr indent="-210184" lvl="0" marL="274320" rtl="0" algn="just">
              <a:lnSpc>
                <a:spcPct val="120000"/>
              </a:lnSpc>
              <a:spcBef>
                <a:spcPts val="580"/>
              </a:spcBef>
              <a:spcAft>
                <a:spcPts val="0"/>
              </a:spcAft>
              <a:buSzPts val="1200"/>
              <a:buChar char="⚫"/>
            </a:pPr>
            <a:r>
              <a:rPr lang="es-MX" sz="1200"/>
              <a:t>Al experimentar con diferentes configuraciones para el diseño del controlador difuso correspondiente, fue posible evidenciar que el emplear un menor </a:t>
            </a:r>
            <a:r>
              <a:rPr lang="es-MX" sz="1200"/>
              <a:t>número</a:t>
            </a:r>
            <a:r>
              <a:rPr lang="es-MX" sz="1200"/>
              <a:t> de entradas al sistema presentó un porcentaje menor de error respecto al utilizar un mayor </a:t>
            </a:r>
            <a:r>
              <a:rPr lang="es-MX" sz="1200"/>
              <a:t>número</a:t>
            </a:r>
            <a:r>
              <a:rPr lang="es-MX" sz="1200"/>
              <a:t> de estas que el establecido originalmente. Esto puede deberse a la complejidad en la configuración de las reglas del controlador y que algunas variables no tienen un comportamiento similar en diferentes momentos de tiempo.</a:t>
            </a:r>
            <a:endParaRPr sz="1200"/>
          </a:p>
          <a:p>
            <a:pPr indent="-210184" lvl="0" marL="274320" rtl="0" algn="just">
              <a:lnSpc>
                <a:spcPct val="120000"/>
              </a:lnSpc>
              <a:spcBef>
                <a:spcPts val="580"/>
              </a:spcBef>
              <a:spcAft>
                <a:spcPts val="0"/>
              </a:spcAft>
              <a:buSzPts val="1200"/>
              <a:buChar char="⚫"/>
            </a:pPr>
            <a:r>
              <a:rPr lang="es-MX" sz="1200"/>
              <a:t>En la </a:t>
            </a:r>
            <a:r>
              <a:rPr lang="es-MX" sz="1200"/>
              <a:t>configuración</a:t>
            </a:r>
            <a:r>
              <a:rPr lang="es-MX" sz="1200"/>
              <a:t> C3 cuyo error cuadrático medio (MSE) fue el </a:t>
            </a:r>
            <a:r>
              <a:rPr lang="es-MX" sz="1200"/>
              <a:t>menor</a:t>
            </a:r>
            <a:r>
              <a:rPr lang="es-MX" sz="1200"/>
              <a:t> de todos, e</a:t>
            </a:r>
            <a:r>
              <a:rPr lang="es-MX" sz="1200"/>
              <a:t>l sistema de lógica difusa diseñado aportó errores absolutos con valores bajos cuando el TRM real pertenecía a los valores más altos registrados o a los valores normales, sin embargo, cuando el TRM real pertenecía a los valores más bajos registrados, el error absoluto aumentaba considerablemente.</a:t>
            </a:r>
            <a:endParaRPr sz="1200"/>
          </a:p>
          <a:p>
            <a:pPr indent="-210184" lvl="0" marL="274320" rtl="0" algn="just">
              <a:lnSpc>
                <a:spcPct val="120000"/>
              </a:lnSpc>
              <a:spcBef>
                <a:spcPts val="580"/>
              </a:spcBef>
              <a:spcAft>
                <a:spcPts val="0"/>
              </a:spcAft>
              <a:buSzPts val="1200"/>
              <a:buChar char="⚫"/>
            </a:pPr>
            <a:r>
              <a:rPr lang="es-MX" sz="1200"/>
              <a:t>El sistema de lógica difusa </a:t>
            </a:r>
            <a:r>
              <a:rPr lang="es-MX" sz="1200"/>
              <a:t>diseñado </a:t>
            </a:r>
            <a:r>
              <a:rPr lang="es-MX" sz="1200"/>
              <a:t>junto con sus reglas, entradas y conjuntos de antecedente y consecuente, se puede utilizar como base para la investigación y desarrollo del tema de predicción de tasas de cambio mediante el uso de redes neuronales artificiales.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s-MX"/>
              <a:t>Referencias</a:t>
            </a:r>
            <a:endParaRPr/>
          </a:p>
        </p:txBody>
      </p:sp>
      <p:sp>
        <p:nvSpPr>
          <p:cNvPr id="174" name="Google Shape;174;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580"/>
              </a:spcBef>
              <a:spcAft>
                <a:spcPts val="0"/>
              </a:spcAft>
              <a:buSzPts val="2210"/>
              <a:buNone/>
            </a:pPr>
            <a:r>
              <a:rPr lang="es-MX" sz="1000"/>
              <a:t>[1] </a:t>
            </a:r>
            <a:r>
              <a:rPr lang="es-MX" sz="1000"/>
              <a:t>Velasquez, J. &amp; González, L. (2006). </a:t>
            </a:r>
            <a:r>
              <a:rPr i="1" lang="es-MX" sz="1000"/>
              <a:t>Modelado del índice de tipo de cambio real colombiano usando redes neuronales artificiales</a:t>
            </a:r>
            <a:r>
              <a:rPr lang="es-MX" sz="1000"/>
              <a:t>. Cuadernos de Administración, vol. 19, núm. 32, pp. 319-336.</a:t>
            </a:r>
            <a:endParaRPr sz="1000"/>
          </a:p>
          <a:p>
            <a:pPr indent="0" lvl="0" marL="0" rtl="0" algn="l">
              <a:lnSpc>
                <a:spcPct val="115000"/>
              </a:lnSpc>
              <a:spcBef>
                <a:spcPts val="580"/>
              </a:spcBef>
              <a:spcAft>
                <a:spcPts val="0"/>
              </a:spcAft>
              <a:buSzPts val="2210"/>
              <a:buNone/>
            </a:pPr>
            <a:r>
              <a:rPr lang="es-MX" sz="1000"/>
              <a:t>[2] Alakhras, M. N. (2005). N</a:t>
            </a:r>
            <a:r>
              <a:rPr i="1" lang="es-MX" sz="1000"/>
              <a:t>eural network-based fuzzy inference system for exchange rate prediction</a:t>
            </a:r>
            <a:r>
              <a:rPr lang="es-MX" sz="1000"/>
              <a:t>.  J Comput Sci (Special Issue), p. 112-120.</a:t>
            </a:r>
            <a:endParaRPr sz="1000"/>
          </a:p>
          <a:p>
            <a:pPr indent="0" lvl="0" marL="0" rtl="0" algn="l">
              <a:lnSpc>
                <a:spcPct val="115000"/>
              </a:lnSpc>
              <a:spcBef>
                <a:spcPts val="580"/>
              </a:spcBef>
              <a:spcAft>
                <a:spcPts val="0"/>
              </a:spcAft>
              <a:buSzPts val="2210"/>
              <a:buNone/>
            </a:pPr>
            <a:r>
              <a:rPr lang="es-MX" sz="1000"/>
              <a:t>[3] Molina, C. E. (2019). </a:t>
            </a:r>
            <a:r>
              <a:rPr i="1" lang="es-MX" sz="1000"/>
              <a:t>Modelo de lógica difusa para pronosticar la inflación en Colombia</a:t>
            </a:r>
            <a:r>
              <a:rPr lang="es-MX" sz="1000"/>
              <a:t> (Tesis de </a:t>
            </a:r>
            <a:r>
              <a:rPr lang="es-MX" sz="1000"/>
              <a:t>maestría</a:t>
            </a:r>
            <a:r>
              <a:rPr lang="es-MX" sz="1000"/>
              <a:t>). Universidad EAFIT, Medellín, Colombia.</a:t>
            </a:r>
            <a:endParaRPr sz="1000"/>
          </a:p>
          <a:p>
            <a:pPr indent="0" lvl="0" marL="0" rtl="0" algn="l">
              <a:lnSpc>
                <a:spcPct val="115000"/>
              </a:lnSpc>
              <a:spcBef>
                <a:spcPts val="580"/>
              </a:spcBef>
              <a:spcAft>
                <a:spcPts val="0"/>
              </a:spcAft>
              <a:buClr>
                <a:schemeClr val="dk1"/>
              </a:buClr>
              <a:buSzPts val="2210"/>
              <a:buFont typeface="Arial"/>
              <a:buNone/>
            </a:pPr>
            <a:r>
              <a:rPr lang="es-MX" sz="1000"/>
              <a:t>[4] Martínez, C. (2007). </a:t>
            </a:r>
            <a:r>
              <a:rPr i="1" lang="es-MX" sz="1000"/>
              <a:t>Uso de las Técnicas de Preprocesamiento de Datos e Inteligencia Artificial (Lógica Difusa) en la Clasificación/Predicción del Riesgo Bancario</a:t>
            </a:r>
            <a:r>
              <a:rPr lang="es-MX" sz="1000"/>
              <a:t> (Tesis de pregrado). Universidad De Los Andes, Mérida, Venezuela.</a:t>
            </a:r>
            <a:endParaRPr sz="1000"/>
          </a:p>
          <a:p>
            <a:pPr indent="0" lvl="0" marL="0" rtl="0" algn="l">
              <a:lnSpc>
                <a:spcPct val="115000"/>
              </a:lnSpc>
              <a:spcBef>
                <a:spcPts val="580"/>
              </a:spcBef>
              <a:spcAft>
                <a:spcPts val="0"/>
              </a:spcAft>
              <a:buSzPts val="2210"/>
              <a:buNone/>
            </a:pPr>
            <a:r>
              <a:rPr lang="es-MX" sz="1000"/>
              <a:t>[5] Villamil, J. &amp; Delgado, J. (2007). </a:t>
            </a:r>
            <a:r>
              <a:rPr i="1" lang="es-MX" sz="1000"/>
              <a:t>Entrenamiento de una red neuronal multicapa para la tasa de cambio euro - dólar (EUR/USD)</a:t>
            </a:r>
            <a:r>
              <a:rPr lang="es-MX" sz="1000"/>
              <a:t>. Ingeniería e Investigación, vol. 27, núm. 3, pp. 106-117.</a:t>
            </a:r>
            <a:endParaRPr sz="1000"/>
          </a:p>
          <a:p>
            <a:pPr indent="0" lvl="0" marL="0" rtl="0" algn="l">
              <a:lnSpc>
                <a:spcPct val="115000"/>
              </a:lnSpc>
              <a:spcBef>
                <a:spcPts val="580"/>
              </a:spcBef>
              <a:spcAft>
                <a:spcPts val="0"/>
              </a:spcAft>
              <a:buSzPts val="2210"/>
              <a:buNone/>
            </a:pPr>
            <a:r>
              <a:rPr lang="es-MX" sz="1000"/>
              <a:t>[6] Radityo, A., Munajat, Q., &amp; Budi, I. (2017, October). </a:t>
            </a:r>
            <a:r>
              <a:rPr i="1" lang="es-MX" sz="1000"/>
              <a:t>Prediction of Bitcoin exchange rate to American dollar using artificial neural network methods</a:t>
            </a:r>
            <a:r>
              <a:rPr lang="es-MX" sz="1000"/>
              <a:t>. In 2017 International Conference on Advanced Computer Science and Information Systems (ICACSIS) (pp. 433-438). IEEE.</a:t>
            </a:r>
            <a:endParaRPr sz="1000"/>
          </a:p>
          <a:p>
            <a:pPr indent="0" lvl="0" marL="0" rtl="0" algn="l">
              <a:lnSpc>
                <a:spcPct val="115000"/>
              </a:lnSpc>
              <a:spcBef>
                <a:spcPts val="580"/>
              </a:spcBef>
              <a:spcAft>
                <a:spcPts val="0"/>
              </a:spcAft>
              <a:buSzPts val="2210"/>
              <a:buNone/>
            </a:pPr>
            <a:r>
              <a:rPr lang="es-MX" sz="1000"/>
              <a:t>[7] Iturbe, M. &amp; Mejía, A. (2019). </a:t>
            </a:r>
            <a:r>
              <a:rPr i="1" lang="es-MX" sz="1000"/>
              <a:t>Efecto De Factores Globales De Riesgo En La Predicción De La Volatilidad Del Tipo De Cambio Peso-dólar Estadounidense: Construcción De Un Modelo De Red Neuronal Multicapa Y Un Modelo Garch</a:t>
            </a:r>
            <a:r>
              <a:rPr lang="es-MX" sz="1000"/>
              <a:t> (Tesis de pregrado). Universidad Autónoma Del Estado De México, Toluca, México.</a:t>
            </a:r>
            <a:endParaRPr sz="1000"/>
          </a:p>
          <a:p>
            <a:pPr indent="0" lvl="0" marL="0" rtl="0" algn="l">
              <a:lnSpc>
                <a:spcPct val="115000"/>
              </a:lnSpc>
              <a:spcBef>
                <a:spcPts val="580"/>
              </a:spcBef>
              <a:spcAft>
                <a:spcPts val="0"/>
              </a:spcAft>
              <a:buSzPts val="2210"/>
              <a:buNone/>
            </a:pPr>
            <a:r>
              <a:rPr lang="es-MX" sz="1000"/>
              <a:t>[8] Huang, W., Lai, K. K., Nakamori, Y., &amp; Wang, S. (2004). </a:t>
            </a:r>
            <a:r>
              <a:rPr i="1" lang="es-MX" sz="1000"/>
              <a:t>Forecasting foreign exchange rates with artificial neural networks: A review</a:t>
            </a:r>
            <a:r>
              <a:rPr lang="es-MX" sz="1000"/>
              <a:t>. International Journal of Information Technology &amp; Decision Making, 3(01), 145-165</a:t>
            </a:r>
            <a:endParaRPr sz="1000"/>
          </a:p>
          <a:p>
            <a:pPr indent="0" lvl="0" marL="0" rtl="0" algn="l">
              <a:lnSpc>
                <a:spcPct val="115000"/>
              </a:lnSpc>
              <a:spcBef>
                <a:spcPts val="580"/>
              </a:spcBef>
              <a:spcAft>
                <a:spcPts val="0"/>
              </a:spcAft>
              <a:buSzPts val="2210"/>
              <a:buNone/>
            </a:pPr>
            <a:r>
              <a:rPr lang="es-MX" sz="1000"/>
              <a:t>[9] Pacelli, V., Bevilacqua, V., &amp; Azzollini, M. (2011). </a:t>
            </a:r>
            <a:r>
              <a:rPr i="1" lang="es-MX" sz="1000"/>
              <a:t>An artificial neural network model to forecast exchange rates</a:t>
            </a:r>
            <a:r>
              <a:rPr lang="es-MX" sz="1000"/>
              <a:t>. Journal of Intelligent Learning Systems and Applications, 3(02), 57.</a:t>
            </a:r>
            <a:endParaRPr sz="1000"/>
          </a:p>
          <a:p>
            <a:pPr indent="0" lvl="0" marL="0" rtl="0" algn="l">
              <a:lnSpc>
                <a:spcPct val="115000"/>
              </a:lnSpc>
              <a:spcBef>
                <a:spcPts val="580"/>
              </a:spcBef>
              <a:spcAft>
                <a:spcPts val="0"/>
              </a:spcAft>
              <a:buClr>
                <a:schemeClr val="dk1"/>
              </a:buClr>
              <a:buSzPts val="2210"/>
              <a:buFont typeface="Arial"/>
              <a:buNone/>
            </a:pPr>
            <a:r>
              <a:rPr lang="es-MX" sz="1000"/>
              <a:t>[10] Zhang, G. P., &amp; Berardi, V. L. (2001). </a:t>
            </a:r>
            <a:r>
              <a:rPr i="1" lang="es-MX" sz="1000"/>
              <a:t>Time series forecasting with neural network ensembles: an application for exchange rate prediction</a:t>
            </a:r>
            <a:r>
              <a:rPr lang="es-MX" sz="1000"/>
              <a:t>. Journal of the operational research society, 52(6), 652-664.</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Equidad">
  <a:themeElements>
    <a:clrScheme name="Equida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2020-06-02T18:54:27Z</dcterms:created>
  <dc:creator>Toshiba-User</dc:creator>
</cp:coreProperties>
</file>