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1366560" y="1029240"/>
            <a:ext cx="43920" cy="371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995400" y="1027800"/>
            <a:ext cx="43920" cy="374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rot="16200000">
            <a:off x="1366560" y="419760"/>
            <a:ext cx="43920" cy="371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 rot="16200000">
            <a:off x="995400" y="418320"/>
            <a:ext cx="43920" cy="374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rot="16200000">
            <a:off x="1366560" y="419760"/>
            <a:ext cx="43920" cy="371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 rot="16200000">
            <a:off x="995400" y="418320"/>
            <a:ext cx="43920" cy="374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php.net/manual/pt_BR/language.functions.php" TargetMode="External"/><Relationship Id="rId2" Type="http://schemas.openxmlformats.org/officeDocument/2006/relationships/hyperlink" Target="https://imasters.com.br/back-end/funcoes-em-php" TargetMode="External"/><Relationship Id="rId3" Type="http://schemas.openxmlformats.org/officeDocument/2006/relationships/hyperlink" Target="https://www.udemy.com/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9360" y="1322280"/>
            <a:ext cx="7686360" cy="16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29720" y="3173040"/>
            <a:ext cx="768636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9360" y="709200"/>
            <a:ext cx="768708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Referências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9360" y="1469160"/>
            <a:ext cx="76870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000ff"/>
                </a:solidFill>
                <a:uFillTx/>
                <a:latin typeface="Source Code Pro"/>
                <a:ea typeface="Source Code Pro"/>
                <a:hlinkClick r:id="rId1"/>
              </a:rPr>
              <a:t>https://www.php.net/manual/pt_BR/language.functions.php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000ff"/>
                </a:solidFill>
                <a:uFillTx/>
                <a:latin typeface="Source Code Pro"/>
                <a:ea typeface="Source Code Pro"/>
                <a:hlinkClick r:id="rId2"/>
              </a:rPr>
              <a:t>https://imasters.com.br/back-end/funcoes-em-php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000ff"/>
                </a:solidFill>
                <a:uFillTx/>
                <a:latin typeface="Source Code Pro"/>
                <a:ea typeface="Source Code Pro"/>
                <a:hlinkClick r:id="rId3"/>
              </a:rPr>
              <a:t>https://www.udemy.com</a:t>
            </a:r>
            <a:r>
              <a:rPr b="0" lang="pt-BR" sz="1400" spc="-1" strike="noStrike">
                <a:solidFill>
                  <a:srgbClr val="0000ff"/>
                </a:solidFill>
                <a:latin typeface="Source Code Pro"/>
                <a:ea typeface="Source Code Pro"/>
              </a:rPr>
              <a:t> - curso PHP da HCode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9360" y="1322280"/>
            <a:ext cx="7686360" cy="16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rial"/>
                <a:ea typeface="Arial"/>
              </a:rPr>
              <a:t>Funções definidas pelo usuário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9360" y="709200"/>
            <a:ext cx="768708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Funções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9360" y="1469160"/>
            <a:ext cx="76870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Uma função pode ser definida usando a seguinte 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66b3"/>
                </a:solidFill>
                <a:latin typeface="Courier New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a65d"/>
                </a:solidFill>
                <a:latin typeface="Courier New"/>
                <a:ea typeface="Source Code Pro"/>
              </a:rPr>
              <a:t>function</a:t>
            </a:r>
            <a:r>
              <a:rPr b="0" lang="pt-BR" sz="1400" spc="-1" strike="noStrike">
                <a:solidFill>
                  <a:srgbClr val="000000"/>
                </a:solidFill>
                <a:latin typeface="Courier New"/>
                <a:ea typeface="Source Code Pro"/>
              </a:rPr>
              <a:t> </a:t>
            </a:r>
            <a:r>
              <a:rPr b="0" lang="pt-BR" sz="1400" spc="-1" strike="noStrike">
                <a:solidFill>
                  <a:srgbClr val="0066b3"/>
                </a:solidFill>
                <a:latin typeface="Courier New"/>
                <a:ea typeface="Source Code Pro"/>
              </a:rPr>
              <a:t>foo</a:t>
            </a:r>
            <a:r>
              <a:rPr b="0" lang="pt-BR" sz="1400" spc="-1" strike="noStrike">
                <a:solidFill>
                  <a:srgbClr val="000000"/>
                </a:solidFill>
                <a:latin typeface="Courier New"/>
                <a:ea typeface="Source Code Pro"/>
              </a:rPr>
              <a:t> </a:t>
            </a:r>
            <a:r>
              <a:rPr b="0" lang="pt-BR" sz="1400" spc="-1" strike="noStrike">
                <a:solidFill>
                  <a:srgbClr val="00a65d"/>
                </a:solidFill>
                <a:latin typeface="Courier New"/>
                <a:ea typeface="Source Code Pro"/>
              </a:rPr>
              <a:t>(</a:t>
            </a:r>
            <a:r>
              <a:rPr b="0" lang="pt-BR" sz="1400" spc="-1" strike="noStrike">
                <a:solidFill>
                  <a:srgbClr val="0066b3"/>
                </a:solidFill>
                <a:latin typeface="Courier New"/>
                <a:ea typeface="Source Code Pro"/>
              </a:rPr>
              <a:t>$arg_1, $arg_2,</a:t>
            </a:r>
            <a:r>
              <a:rPr b="0" lang="pt-BR" sz="1400" spc="-1" strike="noStrike">
                <a:solidFill>
                  <a:srgbClr val="000000"/>
                </a:solidFill>
                <a:latin typeface="Courier New"/>
                <a:ea typeface="Source Code Pro"/>
              </a:rPr>
              <a:t> </a:t>
            </a:r>
            <a:r>
              <a:rPr b="0" lang="pt-BR" sz="1400" spc="-1" strike="noStrike">
                <a:solidFill>
                  <a:srgbClr val="f58220"/>
                </a:solidFill>
                <a:latin typeface="Courier New"/>
                <a:ea typeface="Source Code Pro"/>
              </a:rPr>
              <a:t>/* ..., */</a:t>
            </a:r>
            <a:r>
              <a:rPr b="0" lang="pt-BR" sz="1400" spc="-1" strike="noStrike">
                <a:solidFill>
                  <a:srgbClr val="0066b3"/>
                </a:solidFill>
                <a:latin typeface="Courier New"/>
                <a:ea typeface="Source Code Pro"/>
              </a:rPr>
              <a:t> $arg_n</a:t>
            </a:r>
            <a:r>
              <a:rPr b="0" lang="pt-BR" sz="1400" spc="-1" strike="noStrike">
                <a:solidFill>
                  <a:srgbClr val="00a65d"/>
                </a:solidFill>
                <a:latin typeface="Courier New"/>
                <a:ea typeface="Source Code Pro"/>
              </a:rPr>
              <a:t>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ourier New"/>
                <a:ea typeface="Source Code Pro"/>
              </a:rPr>
              <a:t>    </a:t>
            </a:r>
            <a:r>
              <a:rPr b="0" lang="pt-BR" sz="1400" spc="-1" strike="noStrike">
                <a:solidFill>
                  <a:srgbClr val="00a65d"/>
                </a:solidFill>
                <a:latin typeface="Courier New"/>
                <a:ea typeface="Source Code Pro"/>
              </a:rPr>
              <a:t>echo</a:t>
            </a:r>
            <a:r>
              <a:rPr b="0" lang="pt-BR" sz="1400" spc="-1" strike="noStrike">
                <a:solidFill>
                  <a:srgbClr val="000000"/>
                </a:solidFill>
                <a:latin typeface="Courier New"/>
                <a:ea typeface="Source Code Pro"/>
              </a:rPr>
              <a:t> </a:t>
            </a:r>
            <a:r>
              <a:rPr b="0" lang="pt-BR" sz="1400" spc="-1" strike="noStrike">
                <a:solidFill>
                  <a:srgbClr val="ce181e"/>
                </a:solidFill>
                <a:latin typeface="Courier New"/>
                <a:ea typeface="Source Code Pro"/>
              </a:rPr>
              <a:t>"Exemplo de função.\n"</a:t>
            </a:r>
            <a:r>
              <a:rPr b="0" lang="pt-BR" sz="1400" spc="-1" strike="noStrike">
                <a:solidFill>
                  <a:srgbClr val="00a65d"/>
                </a:solidFill>
                <a:latin typeface="Courier New"/>
                <a:ea typeface="Source Code Pro"/>
              </a:rPr>
              <a:t>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ourier New"/>
                <a:ea typeface="Source Code Pro"/>
              </a:rPr>
              <a:t>    </a:t>
            </a:r>
            <a:r>
              <a:rPr b="0" lang="pt-BR" sz="1400" spc="-1" strike="noStrike">
                <a:solidFill>
                  <a:srgbClr val="00a65d"/>
                </a:solidFill>
                <a:latin typeface="Courier New"/>
                <a:ea typeface="Source Code Pro"/>
              </a:rPr>
              <a:t>return</a:t>
            </a:r>
            <a:r>
              <a:rPr b="0" lang="pt-BR" sz="1400" spc="-1" strike="noStrike">
                <a:solidFill>
                  <a:srgbClr val="000000"/>
                </a:solidFill>
                <a:latin typeface="Courier New"/>
                <a:ea typeface="Source Code Pro"/>
              </a:rPr>
              <a:t> </a:t>
            </a:r>
            <a:r>
              <a:rPr b="0" lang="pt-BR" sz="1400" spc="-1" strike="noStrike">
                <a:solidFill>
                  <a:srgbClr val="0066b3"/>
                </a:solidFill>
                <a:latin typeface="Courier New"/>
                <a:ea typeface="Source Code Pro"/>
              </a:rPr>
              <a:t>$valor_retornado</a:t>
            </a:r>
            <a:r>
              <a:rPr b="0" lang="pt-BR" sz="1400" spc="-1" strike="noStrike">
                <a:solidFill>
                  <a:srgbClr val="00a65d"/>
                </a:solidFill>
                <a:latin typeface="Courier New"/>
                <a:ea typeface="Source Code Pro"/>
              </a:rPr>
              <a:t>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a65d"/>
                </a:solidFill>
                <a:latin typeface="Courier New"/>
                <a:ea typeface="Source Code Pro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66b3"/>
                </a:solidFill>
                <a:latin typeface="Courier New"/>
                <a:ea typeface="Source Code Pro"/>
              </a:rPr>
              <a:t>?&gt;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As funções podem receber parâmetros ou não e podem retornar valores ou não.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Quando não retornam valores, acabam sendo apenas uma subrotina que executa algo.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Veja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exemploFuncao1.php, exemploFuncao2.php e exemploFuncao3.php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9360" y="709200"/>
            <a:ext cx="768708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Parâmetros de funções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9360" y="1469160"/>
            <a:ext cx="76870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As funções podem receber </a:t>
            </a:r>
            <a:r>
              <a:rPr b="0" lang="pt-BR" sz="1400" spc="-1" strike="noStrike" u="sng">
                <a:solidFill>
                  <a:srgbClr val="000000"/>
                </a:solidFill>
                <a:uFillTx/>
                <a:latin typeface="Source Code Pro"/>
                <a:ea typeface="Source Code Pro"/>
              </a:rPr>
              <a:t>parâmetros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ou não e podem </a:t>
            </a:r>
            <a:r>
              <a:rPr b="0" lang="pt-BR" sz="1400" spc="-1" strike="noStrike" u="sng">
                <a:solidFill>
                  <a:srgbClr val="000000"/>
                </a:solidFill>
                <a:uFillTx/>
                <a:latin typeface="Source Code Pro"/>
                <a:ea typeface="Source Code Pro"/>
              </a:rPr>
              <a:t>retornar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valores ou não.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Quando não retornam valores, acabam sendo apenas uma </a:t>
            </a:r>
            <a:r>
              <a:rPr b="0" lang="pt-BR" sz="1400" spc="-1" strike="noStrike" u="sng">
                <a:solidFill>
                  <a:srgbClr val="000000"/>
                </a:solidFill>
                <a:uFillTx/>
                <a:latin typeface="Source Code Pro"/>
                <a:ea typeface="Source Code Pro"/>
              </a:rPr>
              <a:t>subrotina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que executa algo.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Vejamos alguns exemplos: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exemploFuncao4.php e exemploFuncao5.php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9360" y="709200"/>
            <a:ext cx="768708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Parâmetros de funções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9360" y="1469160"/>
            <a:ext cx="76870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 função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func_get_args()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retorna um array contendo uma lista de argumentos da função.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Veja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exemploFuncao6.php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9360" y="709200"/>
            <a:ext cx="768708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Parâmetros por valor e por referência de memória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656000"/>
            <a:ext cx="76870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Por padrão, argumentos de função são passados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por valor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(de forma que se você mudar o valor do parâmetro </a:t>
            </a:r>
            <a:r>
              <a:rPr b="0" lang="pt-BR" sz="1400" spc="-1" strike="noStrike" u="sng">
                <a:solidFill>
                  <a:srgbClr val="000000"/>
                </a:solidFill>
                <a:uFillTx/>
                <a:latin typeface="Source Code Pro"/>
                <a:ea typeface="Source Code Pro"/>
              </a:rPr>
              <a:t>dentro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da função, ele não é alterado </a:t>
            </a:r>
            <a:r>
              <a:rPr b="0" lang="pt-BR" sz="1400" spc="-1" strike="noStrike" u="sng">
                <a:solidFill>
                  <a:srgbClr val="000000"/>
                </a:solidFill>
                <a:uFillTx/>
                <a:latin typeface="Source Code Pro"/>
                <a:ea typeface="Source Code Pro"/>
              </a:rPr>
              <a:t>fora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da função).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Para permitir que uma função modifique os seus argumentos, eles devem ser passados por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referência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, ou seja enviamos para a função uma referência a variável em vez de uma cópia do valor contido nela. Para isto, basta acrescentarmos o &amp; antes da declaração do parâmetro da função.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Veja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exemploFuncao7.php, exemploFuncao8.php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9360" y="709200"/>
            <a:ext cx="768708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Funções e PHP 7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656000"/>
            <a:ext cx="76870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 partir do PHP 7 é possível indicar o tipo dos parâmetros e do retorno de uma função.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Também é possível a partir do uso dos “...” indicar que serão enviados n parâmetros de um mesmo tipo.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Veja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exemploFuncao9.php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9360" y="709200"/>
            <a:ext cx="768708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Funções Anônimas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64000" y="1616400"/>
            <a:ext cx="76870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Para conhecer mais sobre funções anônimas, visite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08080"/>
                </a:solidFill>
                <a:latin typeface="Source Code Pro"/>
                <a:ea typeface="Courier New"/>
              </a:rPr>
              <a:t>https://desenvolvimentoparaweb.com/php/funcoes-anonimas-closures-php/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9360" y="709200"/>
            <a:ext cx="768708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Exemplo CRUD(BD) com funções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64000" y="1616400"/>
            <a:ext cx="76870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Podemos organizar nosso código de exemplode CRUD para que as operações de banco de dados sejam efetuadas por funções.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2021-06-07T22:35:17Z</dcterms:modified>
  <cp:revision>11</cp:revision>
  <dc:subject/>
  <dc:title/>
</cp:coreProperties>
</file>