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pt-BR"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pt-BR"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pt-BR"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pt-BR"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pt-BR"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pt-BR"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pt-BR"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pt-BR"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pt-BR"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pt-BR" sz="3200" spc="-1" strike="noStrike">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pt-BR" sz="3200" spc="-1" strike="noStrike">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pt-BR"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pt-BR" sz="3200" spc="-1" strike="noStrike">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pt-BR" sz="3200" spc="-1" strike="noStrike">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pt-BR" sz="3200" spc="-1" strike="noStrike">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pt-BR" sz="3200" spc="-1" strike="noStrike">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pt-BR" sz="3200" spc="-1" strike="noStrike">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pt-BR" sz="3200" spc="-1" strike="noStrike">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pt-BR" sz="3200" spc="-1" strike="noStrike">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pt-BR" sz="3200" spc="-1" strike="noStrike">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pt-BR" sz="3200" spc="-1" strike="noStrike">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pt-BR" sz="3200" spc="-1" strike="noStrike">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pt-BR" sz="3200" spc="-1" strike="noStrike">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pt-BR" sz="3200" spc="-1" strike="noStrike">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pt-BR"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pt-BR"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pt-BR"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pt-BR"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pt-BR"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pt-BR"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pt-BR"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pt-BR"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39680" cy="483480"/>
          </a:xfrm>
          <a:prstGeom prst="rect">
            <a:avLst/>
          </a:prstGeom>
          <a:solidFill>
            <a:schemeClr val="lt1"/>
          </a:solidFill>
          <a:ln>
            <a:noFill/>
          </a:ln>
        </p:spPr>
        <p:style>
          <a:lnRef idx="0"/>
          <a:fillRef idx="0"/>
          <a:effectRef idx="0"/>
          <a:fontRef idx="minor"/>
        </p:style>
      </p:sp>
      <p:sp>
        <p:nvSpPr>
          <p:cNvPr id="1" name="CustomShape 2"/>
          <p:cNvSpPr/>
          <p:nvPr/>
        </p:nvSpPr>
        <p:spPr>
          <a:xfrm rot="16200000">
            <a:off x="1366560" y="1031760"/>
            <a:ext cx="41400" cy="368640"/>
          </a:xfrm>
          <a:prstGeom prst="rect">
            <a:avLst/>
          </a:prstGeom>
          <a:solidFill>
            <a:schemeClr val="accent3"/>
          </a:solidFill>
          <a:ln>
            <a:noFill/>
          </a:ln>
        </p:spPr>
        <p:style>
          <a:lnRef idx="0"/>
          <a:fillRef idx="0"/>
          <a:effectRef idx="0"/>
          <a:fontRef idx="minor"/>
        </p:style>
      </p:sp>
      <p:sp>
        <p:nvSpPr>
          <p:cNvPr id="2" name="CustomShape 3"/>
          <p:cNvSpPr/>
          <p:nvPr/>
        </p:nvSpPr>
        <p:spPr>
          <a:xfrm rot="16200000">
            <a:off x="995400" y="1030320"/>
            <a:ext cx="41400" cy="371520"/>
          </a:xfrm>
          <a:prstGeom prst="rect">
            <a:avLst/>
          </a:prstGeom>
          <a:solidFill>
            <a:schemeClr val="dk1"/>
          </a:solidFill>
          <a:ln>
            <a:noFill/>
          </a:ln>
        </p:spPr>
        <p:style>
          <a:lnRef idx="0"/>
          <a:fillRef idx="0"/>
          <a:effectRef idx="0"/>
          <a:fontRef idx="minor"/>
        </p:style>
      </p:sp>
      <p:sp>
        <p:nvSpPr>
          <p:cNvPr id="3" name="PlaceHolder 4"/>
          <p:cNvSpPr>
            <a:spLocks noGrp="1"/>
          </p:cNvSpPr>
          <p:nvPr>
            <p:ph type="title"/>
          </p:nvPr>
        </p:nvSpPr>
        <p:spPr>
          <a:xfrm>
            <a:off x="457200" y="205200"/>
            <a:ext cx="8229240" cy="8586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fontScale="80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0"/>
            <a:ext cx="9139680" cy="483480"/>
          </a:xfrm>
          <a:prstGeom prst="rect">
            <a:avLst/>
          </a:prstGeom>
          <a:solidFill>
            <a:schemeClr val="lt2"/>
          </a:solidFill>
          <a:ln>
            <a:noFill/>
          </a:ln>
        </p:spPr>
        <p:style>
          <a:lnRef idx="0"/>
          <a:fillRef idx="0"/>
          <a:effectRef idx="0"/>
          <a:fontRef idx="minor"/>
        </p:style>
      </p:sp>
      <p:sp>
        <p:nvSpPr>
          <p:cNvPr id="42" name="CustomShape 2"/>
          <p:cNvSpPr/>
          <p:nvPr/>
        </p:nvSpPr>
        <p:spPr>
          <a:xfrm rot="16200000">
            <a:off x="1366560" y="422280"/>
            <a:ext cx="41400" cy="368640"/>
          </a:xfrm>
          <a:prstGeom prst="rect">
            <a:avLst/>
          </a:prstGeom>
          <a:solidFill>
            <a:schemeClr val="accent3"/>
          </a:solidFill>
          <a:ln>
            <a:noFill/>
          </a:ln>
        </p:spPr>
        <p:style>
          <a:lnRef idx="0"/>
          <a:fillRef idx="0"/>
          <a:effectRef idx="0"/>
          <a:fontRef idx="minor"/>
        </p:style>
      </p:sp>
      <p:sp>
        <p:nvSpPr>
          <p:cNvPr id="43" name="CustomShape 3"/>
          <p:cNvSpPr/>
          <p:nvPr/>
        </p:nvSpPr>
        <p:spPr>
          <a:xfrm rot="16200000">
            <a:off x="995400" y="420840"/>
            <a:ext cx="41400" cy="371520"/>
          </a:xfrm>
          <a:prstGeom prst="rect">
            <a:avLst/>
          </a:prstGeom>
          <a:solidFill>
            <a:schemeClr val="dk1"/>
          </a:solidFill>
          <a:ln>
            <a:noFill/>
          </a:ln>
        </p:spPr>
        <p:style>
          <a:lnRef idx="0"/>
          <a:fillRef idx="0"/>
          <a:effectRef idx="0"/>
          <a:fontRef idx="minor"/>
        </p:style>
      </p:sp>
      <p:sp>
        <p:nvSpPr>
          <p:cNvPr id="44" name="PlaceHolder 4"/>
          <p:cNvSpPr>
            <a:spLocks noGrp="1"/>
          </p:cNvSpPr>
          <p:nvPr>
            <p:ph type="title"/>
          </p:nvPr>
        </p:nvSpPr>
        <p:spPr>
          <a:xfrm>
            <a:off x="457200" y="205200"/>
            <a:ext cx="8229240" cy="8586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getcomposer.org/"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9360" y="1322280"/>
            <a:ext cx="7683840" cy="1660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4200" spc="-1" strike="noStrike">
                <a:solidFill>
                  <a:srgbClr val="1a1a1a"/>
                </a:solidFill>
                <a:latin typeface="Raleway"/>
                <a:ea typeface="Raleway"/>
              </a:rPr>
              <a:t>Desenvolvimento de Aplicações WEB</a:t>
            </a:r>
            <a:endParaRPr b="0" lang="pt-BR" sz="4200" spc="-1" strike="noStrike">
              <a:latin typeface="Arial"/>
            </a:endParaRPr>
          </a:p>
        </p:txBody>
      </p:sp>
      <p:sp>
        <p:nvSpPr>
          <p:cNvPr id="83" name="CustomShape 2"/>
          <p:cNvSpPr/>
          <p:nvPr/>
        </p:nvSpPr>
        <p:spPr>
          <a:xfrm>
            <a:off x="729720" y="3173040"/>
            <a:ext cx="7683840" cy="5367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1800" spc="-1" strike="noStrike">
                <a:solidFill>
                  <a:srgbClr val="595959"/>
                </a:solidFill>
                <a:latin typeface="Lato"/>
                <a:ea typeface="Lato"/>
              </a:rPr>
              <a:t>com PHP e MySql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 – Exemplo de Uso</a:t>
            </a:r>
            <a:endParaRPr b="0" lang="pt-BR" sz="2600" spc="-1" strike="noStrike">
              <a:latin typeface="Arial"/>
            </a:endParaRPr>
          </a:p>
        </p:txBody>
      </p:sp>
      <p:sp>
        <p:nvSpPr>
          <p:cNvPr id="100"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a:solidFill>
                  <a:srgbClr val="000000"/>
                </a:solidFill>
                <a:latin typeface="Arial"/>
                <a:ea typeface="Source Code Pro"/>
              </a:rPr>
              <a:t>Nosso projeto é um simples temporizador PHP, para os desenvolvedores que querem descobrir quanto tempo um pedaço de código específico leva para executar. Isso é útil para fins de depuração e otimização.</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Para fazer isso, siga estas etapas:</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 – Exemplo de Uso</a:t>
            </a:r>
            <a:endParaRPr b="0" lang="pt-BR" sz="2600" spc="-1" strike="noStrike">
              <a:latin typeface="Arial"/>
            </a:endParaRPr>
          </a:p>
        </p:txBody>
      </p:sp>
      <p:sp>
        <p:nvSpPr>
          <p:cNvPr id="102"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marL="216000" indent="-216000" algn="just">
              <a:lnSpc>
                <a:spcPct val="115000"/>
              </a:lnSpc>
              <a:buClr>
                <a:srgbClr val="000000"/>
              </a:buClr>
              <a:buSzPct val="45000"/>
              <a:buFont typeface="Wingdings" charset="2"/>
              <a:buChar char=""/>
            </a:pPr>
            <a:r>
              <a:rPr b="0" lang="pt-BR" sz="2000" spc="-1" strike="noStrike">
                <a:solidFill>
                  <a:srgbClr val="000000"/>
                </a:solidFill>
                <a:latin typeface="Arial"/>
                <a:ea typeface="Source Code Pro"/>
              </a:rPr>
              <a:t>Crie um novo diretório para o projeto (Ex: phpTimer);</a:t>
            </a:r>
            <a:endParaRPr b="0" lang="pt-BR" sz="2000" spc="-1" strike="noStrike">
              <a:latin typeface="Arial"/>
            </a:endParaRPr>
          </a:p>
          <a:p>
            <a:pPr marL="216000" indent="-216000" algn="just">
              <a:lnSpc>
                <a:spcPct val="115000"/>
              </a:lnSpc>
              <a:buClr>
                <a:srgbClr val="000000"/>
              </a:buClr>
              <a:buSzPct val="45000"/>
              <a:buFont typeface="Wingdings" charset="2"/>
              <a:buChar char=""/>
            </a:pPr>
            <a:r>
              <a:rPr b="0" lang="pt-BR" sz="2000" spc="-1" strike="noStrike">
                <a:solidFill>
                  <a:srgbClr val="000000"/>
                </a:solidFill>
                <a:latin typeface="Arial"/>
                <a:ea typeface="Source Code Pro"/>
              </a:rPr>
              <a:t>Entre no diretório recém-criado através do comando: cd phpTimer;</a:t>
            </a:r>
            <a:endParaRPr b="0" lang="pt-BR" sz="2000" spc="-1" strike="noStrike">
              <a:latin typeface="Arial"/>
            </a:endParaRPr>
          </a:p>
          <a:p>
            <a:pPr marL="216000" indent="-216000" algn="just">
              <a:lnSpc>
                <a:spcPct val="115000"/>
              </a:lnSpc>
              <a:buClr>
                <a:srgbClr val="000000"/>
              </a:buClr>
              <a:buSzPct val="45000"/>
              <a:buFont typeface="Wingdings" charset="2"/>
              <a:buChar char=""/>
            </a:pPr>
            <a:r>
              <a:rPr b="0" lang="pt-BR" sz="2000" spc="-1" strike="noStrike">
                <a:solidFill>
                  <a:srgbClr val="000000"/>
                </a:solidFill>
                <a:latin typeface="Arial"/>
                <a:ea typeface="Source Code Pro"/>
              </a:rPr>
              <a:t>Encontre um pacote ou uma biblioteca para o projeto. O melhor lugar para encontrar pacotes Composer está no Packagist, onde você vai encontrar uma série de bibliotecas para auxiliar no desenvolvimento do seu projeto. Para este tutorial, precisamos de um pacote de timer. Para obtê-lo, basta digitar timer na barra de pesquisa:</a:t>
            </a:r>
            <a:endParaRPr b="0" lang="pt-BR" sz="2000" spc="-1" strike="noStrike">
              <a:latin typeface="Arial"/>
            </a:endParaRPr>
          </a:p>
          <a:p>
            <a:pPr algn="just">
              <a:lnSpc>
                <a:spcPct val="115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 – Exemplo de Uso</a:t>
            </a:r>
            <a:endParaRPr b="0" lang="pt-BR" sz="2600" spc="-1" strike="noStrike">
              <a:latin typeface="Arial"/>
            </a:endParaRPr>
          </a:p>
        </p:txBody>
      </p:sp>
      <p:sp>
        <p:nvSpPr>
          <p:cNvPr id="104"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marL="216000" indent="-216000" algn="just">
              <a:lnSpc>
                <a:spcPct val="115000"/>
              </a:lnSpc>
              <a:buClr>
                <a:srgbClr val="000000"/>
              </a:buClr>
              <a:buSzPct val="45000"/>
              <a:buFont typeface="Wingdings" charset="2"/>
              <a:buChar char=""/>
            </a:pPr>
            <a:r>
              <a:rPr b="0" lang="pt-BR" sz="2000" spc="-1" strike="noStrike">
                <a:solidFill>
                  <a:srgbClr val="000000"/>
                </a:solidFill>
                <a:latin typeface="Arial"/>
                <a:ea typeface="Source Code Pro"/>
              </a:rPr>
              <a:t>Como você pode ver, há uma série de temporizadores disponíveis para desenvolvedores no site. Cada pacote tem um nome e uma pequena descrição do que ele faz. Neste exemplo, escolhemos o </a:t>
            </a:r>
            <a:r>
              <a:rPr b="0" lang="pt-BR" sz="2000" spc="-1" strike="noStrike" u="sng">
                <a:solidFill>
                  <a:srgbClr val="000000"/>
                </a:solidFill>
                <a:uFillTx/>
                <a:latin typeface="Arial"/>
                <a:ea typeface="Source Code Pro"/>
              </a:rPr>
              <a:t>phpunit/php-timer</a:t>
            </a:r>
            <a:r>
              <a:rPr b="0" lang="pt-BR" sz="2000" spc="-1" strike="noStrike">
                <a:solidFill>
                  <a:srgbClr val="000000"/>
                </a:solidFill>
                <a:latin typeface="Arial"/>
                <a:ea typeface="Source Code Pro"/>
              </a:rPr>
              <a:t>, pois tem a maioria dos downloads e mais estrelas no GitHub;</a:t>
            </a: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 – Exemplo de Uso</a:t>
            </a:r>
            <a:endParaRPr b="0" lang="pt-BR" sz="2600" spc="-1" strike="noStrike">
              <a:latin typeface="Arial"/>
            </a:endParaRPr>
          </a:p>
        </p:txBody>
      </p:sp>
      <p:sp>
        <p:nvSpPr>
          <p:cNvPr id="106"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marL="216000" indent="-216000" algn="just">
              <a:lnSpc>
                <a:spcPct val="115000"/>
              </a:lnSpc>
              <a:buClr>
                <a:srgbClr val="000000"/>
              </a:buClr>
              <a:buSzPct val="45000"/>
              <a:buFont typeface="Wingdings" charset="2"/>
              <a:buChar char=""/>
            </a:pPr>
            <a:r>
              <a:rPr b="0" lang="pt-BR" sz="2000" spc="-1" strike="noStrike">
                <a:solidFill>
                  <a:srgbClr val="000000"/>
                </a:solidFill>
                <a:latin typeface="Arial"/>
                <a:ea typeface="Source Code Pro"/>
              </a:rPr>
              <a:t>Especifique o pacote desejado para que o Composer adicione-o para o seu projeto conforme a própria documentação do pacote especificar; (Ex: composer require phpunit/php-timer);</a:t>
            </a:r>
            <a:endParaRPr b="0" lang="pt-BR" sz="2000" spc="-1" strike="noStrike">
              <a:latin typeface="Arial"/>
            </a:endParaRPr>
          </a:p>
          <a:p>
            <a:pPr marL="216000" indent="-216000" algn="just">
              <a:lnSpc>
                <a:spcPct val="115000"/>
              </a:lnSpc>
              <a:buClr>
                <a:srgbClr val="000000"/>
              </a:buClr>
              <a:buSzPct val="45000"/>
              <a:buFont typeface="Wingdings" charset="2"/>
              <a:buChar char=""/>
            </a:pPr>
            <a:endParaRPr b="0" lang="pt-BR" sz="2000" spc="-1" strike="noStrike">
              <a:latin typeface="Arial"/>
            </a:endParaRPr>
          </a:p>
          <a:p>
            <a:pPr marL="216000" indent="-216000" algn="just">
              <a:lnSpc>
                <a:spcPct val="115000"/>
              </a:lnSpc>
              <a:buClr>
                <a:srgbClr val="000000"/>
              </a:buClr>
              <a:buSzPct val="45000"/>
              <a:buFont typeface="Wingdings" charset="2"/>
              <a:buChar char=""/>
            </a:pPr>
            <a:r>
              <a:rPr b="0" lang="pt-BR" sz="2000" spc="-1" strike="noStrike">
                <a:solidFill>
                  <a:srgbClr val="000000"/>
                </a:solidFill>
                <a:latin typeface="Arial"/>
                <a:ea typeface="Source Code Pro"/>
              </a:rPr>
              <a:t>Na doc também tem exemplos de utilização do pacote;</a:t>
            </a:r>
            <a:endParaRPr b="0" lang="pt-BR" sz="2000" spc="-1" strike="noStrike">
              <a:latin typeface="Arial"/>
            </a:endParaRPr>
          </a:p>
          <a:p>
            <a:pPr marL="216000" indent="-216000" algn="just">
              <a:lnSpc>
                <a:spcPct val="115000"/>
              </a:lnSpc>
              <a:buClr>
                <a:srgbClr val="000000"/>
              </a:buClr>
              <a:buSzPct val="45000"/>
              <a:buFont typeface="Wingdings" charset="2"/>
              <a:buChar char=""/>
            </a:pPr>
            <a:endParaRPr b="0" lang="pt-BR" sz="2000" spc="-1" strike="noStrike">
              <a:latin typeface="Arial"/>
            </a:endParaRPr>
          </a:p>
          <a:p>
            <a:pPr marL="216000" indent="-216000" algn="just">
              <a:lnSpc>
                <a:spcPct val="115000"/>
              </a:lnSpc>
              <a:buClr>
                <a:srgbClr val="000000"/>
              </a:buClr>
              <a:buSzPct val="45000"/>
              <a:buFont typeface="Wingdings" charset="2"/>
              <a:buChar char=""/>
            </a:pPr>
            <a:r>
              <a:rPr b="0" lang="pt-BR" sz="2000" spc="-1" strike="noStrike">
                <a:solidFill>
                  <a:srgbClr val="000000"/>
                </a:solidFill>
                <a:latin typeface="Arial"/>
                <a:ea typeface="Source Code Pro"/>
              </a:rPr>
              <a:t>Exemplo de aula: </a:t>
            </a:r>
            <a:r>
              <a:rPr b="0" lang="pt-BR" sz="2000" spc="-1" strike="noStrike" u="sng">
                <a:solidFill>
                  <a:srgbClr val="000000"/>
                </a:solidFill>
                <a:uFillTx/>
                <a:latin typeface="Arial"/>
                <a:ea typeface="Source Code Pro"/>
              </a:rPr>
              <a:t>meuTemporizador.php</a:t>
            </a:r>
            <a:endParaRPr b="0" lang="pt-BR" sz="2000" spc="-1" strike="noStrike">
              <a:latin typeface="Arial"/>
            </a:endParaRPr>
          </a:p>
          <a:p>
            <a:pPr algn="just">
              <a:lnSpc>
                <a:spcPct val="115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Referências</a:t>
            </a:r>
            <a:endParaRPr b="0" lang="pt-BR" sz="2600" spc="-1" strike="noStrike">
              <a:latin typeface="Arial"/>
            </a:endParaRPr>
          </a:p>
        </p:txBody>
      </p:sp>
      <p:sp>
        <p:nvSpPr>
          <p:cNvPr id="108"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marL="216000" indent="-216000" algn="just">
              <a:lnSpc>
                <a:spcPct val="115000"/>
              </a:lnSpc>
              <a:buClr>
                <a:srgbClr val="000000"/>
              </a:buClr>
              <a:buFont typeface="Wingdings" charset="2"/>
              <a:buChar char=""/>
            </a:pPr>
            <a:r>
              <a:rPr b="0" lang="pt-BR" sz="2000" spc="-1" strike="noStrike">
                <a:solidFill>
                  <a:srgbClr val="000000"/>
                </a:solidFill>
                <a:latin typeface="Arial"/>
                <a:ea typeface="Source Code Pro"/>
              </a:rPr>
              <a:t>https://desenvolvimentoparaweb.com/php/composer-a-evolucao-php/</a:t>
            </a:r>
            <a:endParaRPr b="0" lang="pt-BR" sz="2000" spc="-1" strike="noStrike">
              <a:latin typeface="Arial"/>
            </a:endParaRPr>
          </a:p>
          <a:p>
            <a:pPr marL="216000" indent="-216000">
              <a:lnSpc>
                <a:spcPct val="100000"/>
              </a:lnSpc>
              <a:buClr>
                <a:srgbClr val="000000"/>
              </a:buClr>
              <a:buFont typeface="Wingdings" charset="2"/>
              <a:buChar char=""/>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a:off x="2988000" y="1152000"/>
            <a:ext cx="2761920" cy="33904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a:t>
            </a:r>
            <a:endParaRPr b="0" lang="pt-BR" sz="2600" spc="-1" strike="noStrike">
              <a:latin typeface="Arial"/>
            </a:endParaRPr>
          </a:p>
        </p:txBody>
      </p:sp>
      <p:sp>
        <p:nvSpPr>
          <p:cNvPr id="86"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a:solidFill>
                  <a:srgbClr val="000000"/>
                </a:solidFill>
                <a:latin typeface="Arial"/>
                <a:ea typeface="Source Code Pro"/>
              </a:rPr>
              <a:t>Composer é uma ferramenta para gerenciamento de dependências em PHP. Ele permite que você declare as bibliotecas dependentes que seu projeto precisa e as instala para você.</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É um projeto open source (by Nils Adermann e Jordi Boggiano) que beneficia toda a comunidade de programadores PHP.</a:t>
            </a:r>
            <a:endParaRPr b="0" lang="pt-BR" sz="2000" spc="-1" strike="noStrike">
              <a:latin typeface="Arial"/>
            </a:endParaRPr>
          </a:p>
          <a:p>
            <a:pPr algn="just">
              <a:lnSpc>
                <a:spcPct val="115000"/>
              </a:lnSpc>
            </a:pP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a:t>
            </a:r>
            <a:endParaRPr b="0" lang="pt-BR" sz="2600" spc="-1" strike="noStrike">
              <a:latin typeface="Arial"/>
            </a:endParaRPr>
          </a:p>
        </p:txBody>
      </p:sp>
      <p:sp>
        <p:nvSpPr>
          <p:cNvPr id="88"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a:solidFill>
                  <a:srgbClr val="000000"/>
                </a:solidFill>
                <a:latin typeface="Arial"/>
                <a:ea typeface="Source Code Pro"/>
              </a:rPr>
              <a:t>Com algumas poucas linhas de configurações você define todas as </a:t>
            </a:r>
            <a:r>
              <a:rPr b="0" lang="pt-BR" sz="2000" spc="-1" strike="noStrike" u="sng">
                <a:solidFill>
                  <a:srgbClr val="000000"/>
                </a:solidFill>
                <a:uFillTx/>
                <a:latin typeface="Arial"/>
                <a:ea typeface="Source Code Pro"/>
              </a:rPr>
              <a:t>bibliotecas de terceiros</a:t>
            </a:r>
            <a:r>
              <a:rPr b="0" lang="pt-BR" sz="2000" spc="-1" strike="noStrike">
                <a:solidFill>
                  <a:srgbClr val="000000"/>
                </a:solidFill>
                <a:latin typeface="Arial"/>
                <a:ea typeface="Source Code Pro"/>
              </a:rPr>
              <a:t> por exemplo biblioteca para enviar e-mail, </a:t>
            </a:r>
            <a:r>
              <a:rPr b="0" lang="pt-BR" sz="2000" spc="-1" strike="noStrike" u="sng">
                <a:solidFill>
                  <a:srgbClr val="000000"/>
                </a:solidFill>
                <a:uFillTx/>
                <a:latin typeface="Arial"/>
                <a:ea typeface="Source Code Pro"/>
              </a:rPr>
              <a:t>ou mesmo suas</a:t>
            </a:r>
            <a:r>
              <a:rPr b="0" lang="pt-BR" sz="2000" spc="-1" strike="noStrike">
                <a:solidFill>
                  <a:srgbClr val="000000"/>
                </a:solidFill>
                <a:latin typeface="Arial"/>
                <a:ea typeface="Source Code Pro"/>
              </a:rPr>
              <a:t> que você precisa utilizar em seu projeto e o composer encarrega-se de baixá-las e criar um </a:t>
            </a:r>
            <a:r>
              <a:rPr b="0" lang="pt-BR" sz="2000" spc="-1" strike="noStrike" u="sng">
                <a:solidFill>
                  <a:srgbClr val="000000"/>
                </a:solidFill>
                <a:uFillTx/>
                <a:latin typeface="Arial"/>
                <a:ea typeface="Source Code Pro"/>
              </a:rPr>
              <a:t>autoloader</a:t>
            </a:r>
            <a:r>
              <a:rPr b="0" lang="pt-BR" sz="2000" spc="-1" strike="noStrike">
                <a:solidFill>
                  <a:srgbClr val="000000"/>
                </a:solidFill>
                <a:latin typeface="Arial"/>
                <a:ea typeface="Source Code Pro"/>
              </a:rPr>
              <a:t> deixando-as prontas para uso.</a:t>
            </a:r>
            <a:endParaRPr b="0" lang="pt-BR" sz="2000" spc="-1" strike="noStrike">
              <a:latin typeface="Arial"/>
            </a:endParaRPr>
          </a:p>
          <a:p>
            <a:pPr algn="just">
              <a:lnSpc>
                <a:spcPct val="115000"/>
              </a:lnSpc>
            </a:pP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a:t>
            </a:r>
            <a:endParaRPr b="0" lang="pt-BR" sz="2600" spc="-1" strike="noStrike">
              <a:latin typeface="Arial"/>
            </a:endParaRPr>
          </a:p>
        </p:txBody>
      </p:sp>
      <p:sp>
        <p:nvSpPr>
          <p:cNvPr id="90"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a:solidFill>
                  <a:srgbClr val="000000"/>
                </a:solidFill>
                <a:latin typeface="Arial"/>
                <a:ea typeface="Source Code Pro"/>
              </a:rPr>
              <a:t>Na prática, o que acontece é que, usando Composer, você simplesmente especifica quais pacotes (códigos reutilizáveis) seu projeto precisa – podendo estes pacotes também ter dependências – e ele vai, automaticamente, baixar isso e incluir nos locais apropriados de seu projeto!</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É possível acrescentar, remover ou atualizar pacotes.</a:t>
            </a: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a:t>
            </a:r>
            <a:endParaRPr b="0" lang="pt-BR" sz="2600" spc="-1" strike="noStrike">
              <a:latin typeface="Arial"/>
            </a:endParaRPr>
          </a:p>
        </p:txBody>
      </p:sp>
      <p:sp>
        <p:nvSpPr>
          <p:cNvPr id="92"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a:solidFill>
                  <a:srgbClr val="000000"/>
                </a:solidFill>
                <a:latin typeface="Arial"/>
                <a:ea typeface="Source Code Pro"/>
              </a:rPr>
              <a:t>O Composer funciona, basicamente, através de </a:t>
            </a:r>
            <a:r>
              <a:rPr b="1" lang="pt-BR" sz="2000" spc="-1" strike="noStrike">
                <a:solidFill>
                  <a:srgbClr val="000000"/>
                </a:solidFill>
                <a:latin typeface="Arial"/>
                <a:ea typeface="Source Code Pro"/>
              </a:rPr>
              <a:t>duas vertentes</a:t>
            </a:r>
            <a:r>
              <a:rPr b="0" lang="pt-BR" sz="2000" spc="-1" strike="noStrike">
                <a:solidFill>
                  <a:srgbClr val="000000"/>
                </a:solidFill>
                <a:latin typeface="Arial"/>
                <a:ea typeface="Source Code Pro"/>
              </a:rPr>
              <a:t>: um </a:t>
            </a:r>
            <a:r>
              <a:rPr b="0" lang="pt-BR" sz="2000" spc="-1" strike="noStrike" u="sng">
                <a:solidFill>
                  <a:srgbClr val="000000"/>
                </a:solidFill>
                <a:uFillTx/>
                <a:latin typeface="Arial"/>
                <a:ea typeface="Source Code Pro"/>
              </a:rPr>
              <a:t>repositório para os pacotes</a:t>
            </a:r>
            <a:r>
              <a:rPr b="0" lang="pt-BR" sz="2000" spc="-1" strike="noStrike">
                <a:solidFill>
                  <a:srgbClr val="000000"/>
                </a:solidFill>
                <a:latin typeface="Arial"/>
                <a:ea typeface="Source Code Pro"/>
              </a:rPr>
              <a:t> (</a:t>
            </a:r>
            <a:r>
              <a:rPr b="1" lang="pt-BR" sz="2000" spc="-1" strike="noStrike">
                <a:solidFill>
                  <a:srgbClr val="000000"/>
                </a:solidFill>
                <a:latin typeface="Arial"/>
                <a:ea typeface="Source Code Pro"/>
              </a:rPr>
              <a:t>Packagist</a:t>
            </a:r>
            <a:r>
              <a:rPr b="0" lang="pt-BR" sz="2000" spc="-1" strike="noStrike">
                <a:solidFill>
                  <a:srgbClr val="000000"/>
                </a:solidFill>
                <a:latin typeface="Arial"/>
                <a:ea typeface="Source Code Pro"/>
              </a:rPr>
              <a:t>) e </a:t>
            </a:r>
            <a:r>
              <a:rPr b="0" lang="pt-BR" sz="2000" spc="-1" strike="noStrike" u="sng">
                <a:solidFill>
                  <a:srgbClr val="000000"/>
                </a:solidFill>
                <a:uFillTx/>
                <a:latin typeface="Arial"/>
                <a:ea typeface="Source Code Pro"/>
              </a:rPr>
              <a:t>instruções via linha de comando para gerenciamento dos pacotes</a:t>
            </a:r>
            <a:r>
              <a:rPr b="0" lang="pt-BR" sz="2000" spc="-1" strike="noStrike">
                <a:solidFill>
                  <a:srgbClr val="000000"/>
                </a:solidFill>
                <a:latin typeface="Arial"/>
                <a:ea typeface="Source Code Pro"/>
              </a:rPr>
              <a:t> (para procurar, instalar, atualizar, remover, etc).</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a:t>
            </a:r>
            <a:endParaRPr b="0" lang="pt-BR" sz="2600" spc="-1" strike="noStrike">
              <a:latin typeface="Arial"/>
            </a:endParaRPr>
          </a:p>
        </p:txBody>
      </p:sp>
      <p:sp>
        <p:nvSpPr>
          <p:cNvPr id="94"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u="sng">
                <a:solidFill>
                  <a:srgbClr val="000000"/>
                </a:solidFill>
                <a:uFillTx/>
                <a:latin typeface="Arial"/>
                <a:ea typeface="Source Code Pro"/>
              </a:rPr>
              <a:t>A instalação dos pacotes é feita por projeto</a:t>
            </a:r>
            <a:r>
              <a:rPr b="0" lang="pt-BR" sz="2000" spc="-1" strike="noStrike">
                <a:solidFill>
                  <a:srgbClr val="000000"/>
                </a:solidFill>
                <a:latin typeface="Arial"/>
                <a:ea typeface="Source Code Pro"/>
              </a:rPr>
              <a:t> e, por default, nada é instalado globalmente. </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Por isso o Composer é considerado mais um </a:t>
            </a:r>
            <a:r>
              <a:rPr b="0" lang="pt-BR" sz="2000" spc="-1" strike="noStrike" u="sng">
                <a:solidFill>
                  <a:srgbClr val="000000"/>
                </a:solidFill>
                <a:uFillTx/>
                <a:latin typeface="Arial"/>
                <a:ea typeface="Source Code Pro"/>
              </a:rPr>
              <a:t>Gerenciador de Dependências</a:t>
            </a:r>
            <a:r>
              <a:rPr b="0" lang="pt-BR" sz="2000" spc="-1" strike="noStrike">
                <a:solidFill>
                  <a:srgbClr val="000000"/>
                </a:solidFill>
                <a:latin typeface="Arial"/>
                <a:ea typeface="Source Code Pro"/>
              </a:rPr>
              <a:t> do que um </a:t>
            </a:r>
            <a:r>
              <a:rPr b="0" lang="pt-BR" sz="2000" spc="-1" strike="noStrike" u="sng">
                <a:solidFill>
                  <a:srgbClr val="000000"/>
                </a:solidFill>
                <a:uFillTx/>
                <a:latin typeface="Arial"/>
                <a:ea typeface="Source Code Pro"/>
              </a:rPr>
              <a:t>Gerenciador de Pacotes</a:t>
            </a:r>
            <a:r>
              <a:rPr b="0" lang="pt-BR" sz="2000" spc="-1" strike="noStrike">
                <a:solidFill>
                  <a:srgbClr val="000000"/>
                </a:solidFill>
                <a:latin typeface="Arial"/>
                <a:ea typeface="Source Code Pro"/>
              </a:rPr>
              <a:t> (mas usar o termo “pacotes”, no caso, também não é errado).</a:t>
            </a:r>
            <a:endParaRPr b="0" lang="pt-BR" sz="2000" spc="-1" strike="noStrike">
              <a:latin typeface="Arial"/>
            </a:endParaRPr>
          </a:p>
          <a:p>
            <a:pPr>
              <a:lnSpc>
                <a:spcPct val="100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 - Instalação</a:t>
            </a:r>
            <a:endParaRPr b="0" lang="pt-BR" sz="2600" spc="-1" strike="noStrike">
              <a:latin typeface="Arial"/>
            </a:endParaRPr>
          </a:p>
        </p:txBody>
      </p:sp>
      <p:sp>
        <p:nvSpPr>
          <p:cNvPr id="96"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a:solidFill>
                  <a:srgbClr val="000000"/>
                </a:solidFill>
                <a:latin typeface="Arial"/>
                <a:ea typeface="Source Code Pro"/>
              </a:rPr>
              <a:t>Entre em </a:t>
            </a:r>
            <a:r>
              <a:rPr b="0" lang="pt-BR" sz="2000" spc="-1" strike="noStrike">
                <a:solidFill>
                  <a:srgbClr val="000000"/>
                </a:solidFill>
                <a:latin typeface="Arial"/>
                <a:ea typeface="Source Code Pro"/>
                <a:hlinkClick r:id="rId1"/>
              </a:rPr>
              <a:t>https://getcomposer.org/</a:t>
            </a:r>
            <a:r>
              <a:rPr b="0" lang="pt-BR" sz="2000" spc="-1" strike="noStrike">
                <a:solidFill>
                  <a:srgbClr val="000000"/>
                </a:solidFill>
                <a:latin typeface="Arial"/>
                <a:ea typeface="Source Code Pro"/>
              </a:rPr>
              <a:t> e acesse o link download;</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São fornecidas algumas opções de download, sugiro baixar o Composer-Setup.exe (Windows Installer);</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O próprio instalador localizará a pasta do seu Xampp onde está o php.exe o php.ini;</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a:t>
            </a:r>
            <a:endParaRPr b="0" lang="pt-BR" sz="2000" spc="-1" strike="noStrike">
              <a:latin typeface="Arial"/>
            </a:endParaRPr>
          </a:p>
          <a:p>
            <a:pPr algn="just">
              <a:lnSpc>
                <a:spcPct val="115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9360" y="709200"/>
            <a:ext cx="7684560" cy="531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pt-BR" sz="2600" spc="-1" strike="noStrike">
                <a:solidFill>
                  <a:srgbClr val="1a1a1a"/>
                </a:solidFill>
                <a:latin typeface="Raleway"/>
                <a:ea typeface="Raleway"/>
              </a:rPr>
              <a:t>Composer - Instalação</a:t>
            </a:r>
            <a:endParaRPr b="0" lang="pt-BR" sz="2600" spc="-1" strike="noStrike">
              <a:latin typeface="Arial"/>
            </a:endParaRPr>
          </a:p>
        </p:txBody>
      </p:sp>
      <p:sp>
        <p:nvSpPr>
          <p:cNvPr id="98" name="CustomShape 2"/>
          <p:cNvSpPr/>
          <p:nvPr/>
        </p:nvSpPr>
        <p:spPr>
          <a:xfrm>
            <a:off x="729360" y="1469160"/>
            <a:ext cx="7684560" cy="32763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pt-BR" sz="2000" spc="-1" strike="noStrike">
                <a:solidFill>
                  <a:srgbClr val="000000"/>
                </a:solidFill>
                <a:latin typeface="Arial"/>
                <a:ea typeface="Source Code Pro"/>
              </a:rPr>
              <a:t>Será solicitada uma configuração de proxy, que pode ser deixada em branco e com isso a instalação será finalizada e o Composer estará pronto para utilização;</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r>
              <a:rPr b="0" lang="pt-BR" sz="2000" spc="-1" strike="noStrike">
                <a:solidFill>
                  <a:srgbClr val="000000"/>
                </a:solidFill>
                <a:latin typeface="Arial"/>
                <a:ea typeface="Source Code Pro"/>
              </a:rPr>
              <a:t>Caso ocorra algum </a:t>
            </a:r>
            <a:r>
              <a:rPr b="1" lang="pt-BR" sz="2000" spc="-1" strike="noStrike">
                <a:solidFill>
                  <a:srgbClr val="000000"/>
                </a:solidFill>
                <a:latin typeface="Arial"/>
                <a:ea typeface="Source Code Pro"/>
              </a:rPr>
              <a:t>erro</a:t>
            </a:r>
            <a:r>
              <a:rPr b="0" lang="pt-BR" sz="2000" spc="-1" strike="noStrike">
                <a:solidFill>
                  <a:srgbClr val="000000"/>
                </a:solidFill>
                <a:latin typeface="Arial"/>
                <a:ea typeface="Source Code Pro"/>
              </a:rPr>
              <a:t> relacionado ao Xampp ou ao php.ini, abra o shell do Xampp e execute o comando </a:t>
            </a:r>
            <a:r>
              <a:rPr b="0" lang="pt-BR" sz="2000" spc="-1" strike="noStrike" u="sng">
                <a:solidFill>
                  <a:srgbClr val="000000"/>
                </a:solidFill>
                <a:uFillTx/>
                <a:latin typeface="Arial"/>
                <a:ea typeface="Source Code Pro"/>
              </a:rPr>
              <a:t>php</a:t>
            </a:r>
            <a:r>
              <a:rPr b="0" lang="pt-BR" sz="2000" spc="-1" strike="noStrike">
                <a:solidFill>
                  <a:srgbClr val="000000"/>
                </a:solidFill>
                <a:latin typeface="Arial"/>
                <a:ea typeface="Source Code Pro"/>
              </a:rPr>
              <a:t> para visualizar qual erro está acontecendo na inicialização (provavelmente alguma extensão que deverá ser comentada no php.ini). Resolvendo esses problemas, tente novamente a  instalação.</a:t>
            </a:r>
            <a:endParaRPr b="0" lang="pt-BR" sz="2000" spc="-1" strike="noStrike">
              <a:latin typeface="Arial"/>
            </a:endParaRPr>
          </a:p>
          <a:p>
            <a:pPr algn="just">
              <a:lnSpc>
                <a:spcPct val="115000"/>
              </a:lnSpc>
            </a:pPr>
            <a:endParaRPr b="0" lang="pt-BR" sz="2000" spc="-1" strike="noStrike">
              <a:latin typeface="Arial"/>
            </a:endParaRPr>
          </a:p>
          <a:p>
            <a:pPr algn="just">
              <a:lnSpc>
                <a:spcPct val="115000"/>
              </a:lnSpc>
            </a:pPr>
            <a:endParaRPr b="0" lang="pt-BR" sz="2000" spc="-1" strike="noStrike">
              <a:latin typeface="Arial"/>
            </a:endParaRPr>
          </a:p>
          <a:p>
            <a:pPr>
              <a:lnSpc>
                <a:spcPct val="100000"/>
              </a:lnSpc>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436</TotalTime>
  <Application>LibreOffice/6.2.0.3$Windows_X86_64 LibreOffice_project/98c6a8a1c6c7b144ce3cc729e34964b47ce25d62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2021-09-28T18:50:41Z</dcterms:modified>
  <cp:revision>32</cp:revision>
  <dc:subject/>
  <dc:title/>
</cp:coreProperties>
</file>