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76885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729360" y="3182760"/>
            <a:ext cx="76885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200" y="14691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29360" y="31827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200" y="31827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247536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328920" y="1469160"/>
            <a:ext cx="247536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28480" y="1469160"/>
            <a:ext cx="247536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729360" y="3182760"/>
            <a:ext cx="247536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328920" y="3182760"/>
            <a:ext cx="247536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28480" y="3182760"/>
            <a:ext cx="247536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729360" y="1469160"/>
            <a:ext cx="7688520" cy="3280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7688520" cy="328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3751920" cy="328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69200" y="1469160"/>
            <a:ext cx="3751920" cy="328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29360" y="709200"/>
            <a:ext cx="7688520" cy="2481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9200" y="1469160"/>
            <a:ext cx="3751920" cy="328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29360" y="31827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29360" y="1469160"/>
            <a:ext cx="7688520" cy="3280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3751920" cy="328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69200" y="14691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69200" y="31827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69200" y="14691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729360" y="3182760"/>
            <a:ext cx="76885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76885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729360" y="3182760"/>
            <a:ext cx="76885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69200" y="14691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729360" y="31827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69200" y="31827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247536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328920" y="1469160"/>
            <a:ext cx="247536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928480" y="1469160"/>
            <a:ext cx="247536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729360" y="3182760"/>
            <a:ext cx="247536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328920" y="3182760"/>
            <a:ext cx="247536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5928480" y="3182760"/>
            <a:ext cx="247536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7688520" cy="328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3751920" cy="328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200" y="1469160"/>
            <a:ext cx="3751920" cy="328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9360" y="709200"/>
            <a:ext cx="7688520" cy="2481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200" y="1469160"/>
            <a:ext cx="3751920" cy="328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729360" y="31827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3751920" cy="328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200" y="14691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200" y="31827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200" y="14691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729360" y="3182760"/>
            <a:ext cx="76885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pt-BR" sz="42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A1A9DAE5-A5FC-4FDC-847E-5217BF7C11FD}" type="slidenum">
              <a:rPr b="0" lang="pt-BR" sz="1000" spc="-1" strike="noStrike">
                <a:solidFill>
                  <a:srgbClr val="595959"/>
                </a:solidFill>
                <a:latin typeface="Lato"/>
                <a:ea typeface="Lato"/>
              </a:rPr>
              <a:t>6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4" name="Group 2"/>
          <p:cNvGrpSpPr/>
          <p:nvPr/>
        </p:nvGrpSpPr>
        <p:grpSpPr>
          <a:xfrm>
            <a:off x="830520" y="582120"/>
            <a:ext cx="745200" cy="45360"/>
            <a:chOff x="830520" y="582120"/>
            <a:chExt cx="745200" cy="45360"/>
          </a:xfrm>
        </p:grpSpPr>
        <p:sp>
          <p:nvSpPr>
            <p:cNvPr id="45" name="CustomShape 3"/>
            <p:cNvSpPr/>
            <p:nvPr/>
          </p:nvSpPr>
          <p:spPr>
            <a:xfrm rot="16200000">
              <a:off x="1366560" y="41832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"/>
            <p:cNvSpPr/>
            <p:nvPr/>
          </p:nvSpPr>
          <p:spPr>
            <a:xfrm rot="16200000">
              <a:off x="995400" y="41688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729360" y="1469160"/>
            <a:ext cx="7688520" cy="32803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2067080E-BFEF-48D7-8FF7-4C9AE2D911F1}" type="slidenum">
              <a:rPr b="0" lang="pt-BR" sz="1000" spc="-1" strike="noStrike">
                <a:solidFill>
                  <a:srgbClr val="595959"/>
                </a:solidFill>
                <a:latin typeface="Lato"/>
                <a:ea typeface="Lato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1a1a1a"/>
                </a:solidFill>
                <a:latin typeface="Raleway"/>
                <a:ea typeface="Raleway"/>
              </a:rPr>
              <a:t>Desenvolvimento de Aplicações WEB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729720" y="3173040"/>
            <a:ext cx="7687800" cy="540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595959"/>
                </a:solidFill>
                <a:latin typeface="Lato"/>
                <a:ea typeface="Lato"/>
              </a:rPr>
              <a:t>com PHP e MySql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Operadores de Atribuiçao e Aritméticos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6" name="Table 2"/>
          <p:cNvGraphicFramePr/>
          <p:nvPr/>
        </p:nvGraphicFramePr>
        <p:xfrm>
          <a:off x="502920" y="1619280"/>
          <a:ext cx="8232120" cy="3360600"/>
        </p:xfrm>
        <a:graphic>
          <a:graphicData uri="http://schemas.openxmlformats.org/drawingml/2006/table">
            <a:tbl>
              <a:tblPr/>
              <a:tblGrid>
                <a:gridCol w="1506960"/>
                <a:gridCol w="2423160"/>
                <a:gridCol w="4302000"/>
              </a:tblGrid>
              <a:tr h="4309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Operador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Descrição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Exemplo de Uso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183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=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Atribuição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$x = 3 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183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.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Concatenação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$vx = “Valor de x = “ . $x;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183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+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Adição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$x = 6 + 4;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183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- 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Subtração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$x = 10 - 4;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183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*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Multiplicação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$x = 5 * 2;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183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/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Divisão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$x = 10 / 2;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1976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%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Resto da divisão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$x = 10 % 3; //x = 1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Operadores de Atribuiçao e Aritméticos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8" name="Table 2"/>
          <p:cNvGraphicFramePr/>
          <p:nvPr/>
        </p:nvGraphicFramePr>
        <p:xfrm>
          <a:off x="502920" y="1619280"/>
          <a:ext cx="8232120" cy="1267920"/>
        </p:xfrm>
        <a:graphic>
          <a:graphicData uri="http://schemas.openxmlformats.org/drawingml/2006/table">
            <a:tbl>
              <a:tblPr/>
              <a:tblGrid>
                <a:gridCol w="1506960"/>
                <a:gridCol w="2007000"/>
                <a:gridCol w="4718160"/>
              </a:tblGrid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Operador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Descrição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Exemplo de Uso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13021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++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Incremento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</a:rPr>
                        <a:t>$x=0;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</a:rPr>
                        <a:t>echo $x++; //imprime 0, pós-incremento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</a:rPr>
                        <a:t>echo $x; //imprime 1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</a:rPr>
                        <a:t>echo ++$x; //imprime 2, pré-incremento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</a:rPr>
                        <a:t>echo $x; //imprime 2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3021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--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Decremento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</a:rPr>
                        <a:t>$x=0;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</a:rPr>
                        <a:t>echo $x--; //imprime 0, pós-decremento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</a:rPr>
                        <a:t>echo $x; //imprime -1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</a:rPr>
                        <a:t>echo --$x; //imprime -2, pré-decremento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</a:rPr>
                        <a:t>echo $x; //imprime -2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Operadores Aritméticos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10" name="Table 2"/>
          <p:cNvGraphicFramePr/>
          <p:nvPr/>
        </p:nvGraphicFramePr>
        <p:xfrm>
          <a:off x="502920" y="1467000"/>
          <a:ext cx="8232120" cy="1686600"/>
        </p:xfrm>
        <a:graphic>
          <a:graphicData uri="http://schemas.openxmlformats.org/drawingml/2006/table">
            <a:tbl>
              <a:tblPr/>
              <a:tblGrid>
                <a:gridCol w="1506960"/>
                <a:gridCol w="2007000"/>
                <a:gridCol w="4718160"/>
              </a:tblGrid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Operador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Descrição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Exemplo de Uso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817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.=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Concatena o valor da direita com o a variável a esquerda e atribui à mesma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</a:rPr>
                        <a:t>$x=1;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</a:rPr>
                        <a:t>$x .= 3;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</a:rPr>
                        <a:t>echo $x; //imprie 13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9817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+=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Soma o valor da direita com o valor da variável a esquerda e atribui à mesma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</a:rPr>
                        <a:t>$x=0;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</a:rPr>
                        <a:t>$x += 1;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</a:rPr>
                        <a:t>echo $x; //imprime 1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9817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-=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Subtrai o valor da direita do valor da variável a esquerda e atribui à mesma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</a:rPr>
                        <a:t>$x=0;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</a:rPr>
                        <a:t>$x -= 1;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</a:rPr>
                        <a:t>echo $x; //imprime -1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Operadores Aritméticos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12" name="Table 2"/>
          <p:cNvGraphicFramePr/>
          <p:nvPr/>
        </p:nvGraphicFramePr>
        <p:xfrm>
          <a:off x="502920" y="1467000"/>
          <a:ext cx="8232120" cy="1686600"/>
        </p:xfrm>
        <a:graphic>
          <a:graphicData uri="http://schemas.openxmlformats.org/drawingml/2006/table">
            <a:tbl>
              <a:tblPr/>
              <a:tblGrid>
                <a:gridCol w="1506960"/>
                <a:gridCol w="2530800"/>
                <a:gridCol w="4194360"/>
              </a:tblGrid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Operador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Descrição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Exemplo de Uso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85428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*=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Multiplica o valor da direita com o valor da variável a esquerda e atribui à mesma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</a:rPr>
                        <a:t>$x=2;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</a:rPr>
                        <a:t>$x *= 3;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</a:rPr>
                        <a:t>echo $x; //imprie 6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85428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/=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Divide o valor da direita com o valor da variável a esquerda e atribui à mesma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</a:rPr>
                        <a:t>$x=12;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</a:rPr>
                        <a:t>$x /= 2;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</a:rPr>
                        <a:t>echo $x; //imprime 6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9817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%=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Atribui o resto da divisão da variável da esquerda pelo valor a direita e armazena na própria variável a esquerda.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</a:rPr>
                        <a:t>$x=10;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</a:rPr>
                        <a:t>$x %= 3;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</a:rPr>
                        <a:t>echo $x; //imprime 1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Arredondamento no PHP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729360" y="1469160"/>
            <a:ext cx="7688520" cy="3280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Para arredondar um valor numérico no PHP, usamos a função </a:t>
            </a: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round(valor [,precisao])</a:t>
            </a: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Exemplo: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&lt;?php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round(5.5,0)."&lt;br&gt;"; //6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round(5.5,1)."&lt;br&gt;"; //5.5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round(5.5,2)."&lt;br&gt;"; //5.5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round(5.5,3)."&lt;br&gt;"; //5.5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round(5.55,0)."&lt;br&gt;"; //6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round(5.55,1)."&lt;br&gt;"; //5.6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round(5.55,2)."&lt;br&gt;"; //5.55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round(5.55,3)."&lt;br&gt;"; //5.55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Operadores relacionais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729360" y="14691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O operaradores relacionais são utilizados para avaliar condições.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17" name="Table 3"/>
          <p:cNvGraphicFramePr/>
          <p:nvPr/>
        </p:nvGraphicFramePr>
        <p:xfrm>
          <a:off x="729360" y="2111400"/>
          <a:ext cx="7688520" cy="2523600"/>
        </p:xfrm>
        <a:graphic>
          <a:graphicData uri="http://schemas.openxmlformats.org/drawingml/2006/table">
            <a:tbl>
              <a:tblPr/>
              <a:tblGrid>
                <a:gridCol w="1288800"/>
                <a:gridCol w="6399720"/>
              </a:tblGrid>
              <a:tr h="4309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Operador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Descrição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183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==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Compara se dois valores são iguais, ainda que de tipos diferentes.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183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===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Compara se dois valores são idênticos, em valor e tipo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183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!=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Compara se dois valores são diferentes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183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!==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Compara se dois valores são diferentes, em valor e tipo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1940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&lt; &gt;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Diferente, o mesmo que !=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Operadores Relacionais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19" name="Table 2"/>
          <p:cNvGraphicFramePr/>
          <p:nvPr/>
        </p:nvGraphicFramePr>
        <p:xfrm>
          <a:off x="662400" y="1462320"/>
          <a:ext cx="7688520" cy="2523600"/>
        </p:xfrm>
        <a:graphic>
          <a:graphicData uri="http://schemas.openxmlformats.org/drawingml/2006/table">
            <a:tbl>
              <a:tblPr/>
              <a:tblGrid>
                <a:gridCol w="1288800"/>
                <a:gridCol w="6399720"/>
              </a:tblGrid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Operador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Descrição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&lt;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Compara se o valor a esquerda é menor que o valor a direita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&gt;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Compara se o valor a esquerda é maior que o valor a direita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&lt;=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Compara se o valor a esquerda é menor ou igual o valor a direita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&gt;=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Compara se o valor a esquerda é maior ou igual o valor a direita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9817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&lt;=&gt;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Novo no PHP.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Retorna 0 se o valor da esquerda é igual o valor da direita.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Retorna -1 se o valor da esquerda é menor que o valor da direita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Retorna 1 se o valor da esquerda é maior que o valor da direita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Operadores Lógicos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1" name="Table 2"/>
          <p:cNvGraphicFramePr/>
          <p:nvPr/>
        </p:nvGraphicFramePr>
        <p:xfrm>
          <a:off x="662400" y="1462320"/>
          <a:ext cx="7688520" cy="2523600"/>
        </p:xfrm>
        <a:graphic>
          <a:graphicData uri="http://schemas.openxmlformats.org/drawingml/2006/table">
            <a:tbl>
              <a:tblPr/>
              <a:tblGrid>
                <a:gridCol w="1288800"/>
                <a:gridCol w="6399720"/>
              </a:tblGrid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Operador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Descrição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!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Operador de negação.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821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&amp;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AND. Retorna verdadeiro</a:t>
                      </a: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se as condições da esquerda e da direita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forem verdadeiras.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821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|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AND. Retorna verdadeiro</a:t>
                      </a: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se pelo menos uma das condições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for verdadeira.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821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&amp;&amp;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Idem &amp;, porém é otimizado. Isto é, se a condição da esquerda for falsa, nem testa a condição da direita.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821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||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Idem |, porém é otimizado. Isto é, se a condição da esquerda for veridadeira, nem testa a condição da direta.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Estruturas de Controle</a:t>
            </a: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	</a:t>
            </a: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- Condicional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729360" y="1469160"/>
            <a:ext cx="7688520" cy="1264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if(</a:t>
            </a:r>
            <a:r>
              <a:rPr b="0" lang="pt-BR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&lt;condição&gt;</a:t>
            </a:r>
            <a:r>
              <a:rPr b="1" lang="pt-BR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){ } </a:t>
            </a:r>
            <a:r>
              <a:rPr b="0" lang="pt-BR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[else if(&lt;condição&gt;){ })] [else{ })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Permite a execução de um bloco de código se determinada condição for atendida.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Exemplo: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805680" y="2733840"/>
            <a:ext cx="3688560" cy="2175120"/>
          </a:xfrm>
          <a:prstGeom prst="rect">
            <a:avLst/>
          </a:prstGeom>
          <a:solidFill>
            <a:srgbClr val="efefef"/>
          </a:solidFill>
          <a:ln w="936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&lt;?php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$media = 4.5;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if($media&gt;=6.0){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"Aprovado!";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}else if($media&gt;3.0){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"Dependencia!";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}else{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"Reprovado!";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}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Estruturas de Controle</a:t>
            </a: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	</a:t>
            </a: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- Condicional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729360" y="1469160"/>
            <a:ext cx="7688520" cy="1479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condicao </a:t>
            </a:r>
            <a:r>
              <a:rPr b="1" lang="pt-BR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?</a:t>
            </a:r>
            <a:r>
              <a:rPr b="0" lang="pt-BR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bloco_verdadeiro </a:t>
            </a:r>
            <a:r>
              <a:rPr b="1" lang="pt-BR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:</a:t>
            </a:r>
            <a:r>
              <a:rPr b="0" lang="pt-BR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bloco_falso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Short IF (IF reduzido), também conhecido como comando ternário, por possuir três partes.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Exemplo: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899640" y="3173760"/>
            <a:ext cx="4431240" cy="175968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&lt;?php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$x = 2;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($x%2)==0 ? "par" : "impar";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1a1a1a"/>
                </a:solidFill>
                <a:latin typeface="Raleway"/>
                <a:ea typeface="Raleway"/>
              </a:rPr>
              <a:t>Desenvolvimento de Aplicações WEB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729720" y="3173040"/>
            <a:ext cx="7687800" cy="540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595959"/>
                </a:solidFill>
                <a:latin typeface="Lato"/>
                <a:ea typeface="Lato"/>
              </a:rPr>
              <a:t>A Linguagem  PHP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Estruturas de Controle</a:t>
            </a: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	</a:t>
            </a: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- Condicional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729360" y="1316880"/>
            <a:ext cx="7688520" cy="1479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switch(</a:t>
            </a:r>
            <a:r>
              <a:rPr b="0" lang="pt-BR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valor){ cases 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Permite a execução de um determinado bloco, de acordo com uma dada condição.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Exemplo: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3129120" y="2044440"/>
            <a:ext cx="3907800" cy="294624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&lt;?php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$op = 3;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switch($op){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case 1: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"Cadastro";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break;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case 2: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"Relatorios";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break;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default: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"Opcao invalida!";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break;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}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Estruturas de Controle</a:t>
            </a: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	</a:t>
            </a: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- Repetição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729360" y="1316880"/>
            <a:ext cx="7688520" cy="1479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for(</a:t>
            </a:r>
            <a:r>
              <a:rPr b="0" lang="pt-BR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inicializacao</a:t>
            </a:r>
            <a:r>
              <a:rPr b="1" lang="pt-BR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;</a:t>
            </a:r>
            <a:r>
              <a:rPr b="0" lang="pt-BR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condicao</a:t>
            </a:r>
            <a:r>
              <a:rPr b="1" lang="pt-BR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;</a:t>
            </a:r>
            <a:r>
              <a:rPr b="0" lang="pt-BR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incremento)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Permite a execução a execução de um bloco de código por um determinado número de vezes.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Exemplo: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957960" y="2796480"/>
            <a:ext cx="5165640" cy="201636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&lt;?php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$n=1;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$tabuada=7;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while($n&lt;=10){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$n. " x " . $tabuada . " = " . ($n * $tabuada) . "&lt;br&gt;";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$n++;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}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34" name="Google Shape;214;p33" descr=""/>
          <p:cNvPicPr/>
          <p:nvPr/>
        </p:nvPicPr>
        <p:blipFill>
          <a:blip r:embed="rId1"/>
          <a:stretch/>
        </p:blipFill>
        <p:spPr>
          <a:xfrm>
            <a:off x="7108920" y="2937960"/>
            <a:ext cx="761760" cy="1733040"/>
          </a:xfrm>
          <a:prstGeom prst="rect">
            <a:avLst/>
          </a:prstGeom>
          <a:ln w="9360">
            <a:solidFill>
              <a:schemeClr val="dk2"/>
            </a:solidFill>
            <a:prstDash val="dash"/>
            <a:round/>
          </a:ln>
        </p:spPr>
      </p:pic>
      <p:sp>
        <p:nvSpPr>
          <p:cNvPr id="135" name="CustomShape 4"/>
          <p:cNvSpPr/>
          <p:nvPr/>
        </p:nvSpPr>
        <p:spPr>
          <a:xfrm>
            <a:off x="6123960" y="3804840"/>
            <a:ext cx="984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Estruturas de Controle</a:t>
            </a: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	</a:t>
            </a: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- Repetição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729360" y="1316880"/>
            <a:ext cx="7688520" cy="1479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foreach(</a:t>
            </a:r>
            <a:r>
              <a:rPr b="0" lang="pt-BR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array </a:t>
            </a:r>
            <a:r>
              <a:rPr b="1" lang="pt-BR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as</a:t>
            </a:r>
            <a:r>
              <a:rPr b="0" lang="pt-BR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parte)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Permite a iteração pelos elementos de um array.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Exemplo: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957960" y="2796480"/>
            <a:ext cx="4950720" cy="201636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&lt;?php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$cores = array("Branco","Verde","Vermelho");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foreach($cores as $cor){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$cor."&lt;br&gt;";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}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5909040" y="3804840"/>
            <a:ext cx="984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40" name="Google Shape;225;p34" descr=""/>
          <p:cNvPicPr/>
          <p:nvPr/>
        </p:nvPicPr>
        <p:blipFill>
          <a:blip r:embed="rId1"/>
          <a:stretch/>
        </p:blipFill>
        <p:spPr>
          <a:xfrm>
            <a:off x="6920280" y="3029400"/>
            <a:ext cx="1683720" cy="1394280"/>
          </a:xfrm>
          <a:prstGeom prst="rect">
            <a:avLst/>
          </a:prstGeom>
          <a:ln w="9360">
            <a:solidFill>
              <a:schemeClr val="dk2"/>
            </a:solidFill>
            <a:prstDash val="dash"/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Estruturas de Controle</a:t>
            </a: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	</a:t>
            </a: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- Repetição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729360" y="1316880"/>
            <a:ext cx="7688520" cy="1479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while(</a:t>
            </a:r>
            <a:r>
              <a:rPr b="0" lang="pt-BR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condição)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Permite executar um número indeterminado de vezes um determinado bloco de comandos.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Exemplo: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957960" y="2796480"/>
            <a:ext cx="4950720" cy="201636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&lt;?php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$n=1;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$tabuada=7;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while($n&lt;=10){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$n. " x " . $tabuada . " = " . ($n * $tabuada) . "&lt;br&gt;";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$n++;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}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5909040" y="3804840"/>
            <a:ext cx="984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45" name="Google Shape;235;p35" descr=""/>
          <p:cNvPicPr/>
          <p:nvPr/>
        </p:nvPicPr>
        <p:blipFill>
          <a:blip r:embed="rId1"/>
          <a:stretch/>
        </p:blipFill>
        <p:spPr>
          <a:xfrm>
            <a:off x="6894000" y="2250360"/>
            <a:ext cx="1032840" cy="2562120"/>
          </a:xfrm>
          <a:prstGeom prst="rect">
            <a:avLst/>
          </a:prstGeom>
          <a:ln w="9360">
            <a:solidFill>
              <a:schemeClr val="dk2"/>
            </a:solidFill>
            <a:prstDash val="dash"/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Estruturas de Controle</a:t>
            </a: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	</a:t>
            </a: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- Repetição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729360" y="1316880"/>
            <a:ext cx="7688520" cy="1479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do{ }while(</a:t>
            </a:r>
            <a:r>
              <a:rPr b="0" lang="pt-BR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condição)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Similiar ao </a:t>
            </a: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while( )</a:t>
            </a: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, porém o teste ocorre no final. Isso garante que pelo menos uma vez o bloco de código será executado, ainda que a condição seja falsa de imediato.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Exemplo: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957960" y="2796480"/>
            <a:ext cx="4950720" cy="201636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&lt;?php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$n=1;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$tabuada=7;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do{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$n. " x " . $tabuada . " = " . ($n * $tabuada) . "&lt;br&gt;";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$n++;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}while($n&lt;=10)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5909040" y="3804840"/>
            <a:ext cx="984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5"/>
          <p:cNvSpPr/>
          <p:nvPr/>
        </p:nvSpPr>
        <p:spPr>
          <a:xfrm flipH="1" rot="10800000">
            <a:off x="2671560" y="2479320"/>
            <a:ext cx="1208520" cy="198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6"/>
          <p:cNvSpPr/>
          <p:nvPr/>
        </p:nvSpPr>
        <p:spPr>
          <a:xfrm>
            <a:off x="3863160" y="2250360"/>
            <a:ext cx="1356120" cy="389160"/>
          </a:xfrm>
          <a:prstGeom prst="rect">
            <a:avLst/>
          </a:prstGeom>
          <a:noFill/>
          <a:ln w="19080">
            <a:solidFill>
              <a:srgbClr val="ff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A t e n ç ã o !!!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52" name="Google Shape;247;p36" descr=""/>
          <p:cNvPicPr/>
          <p:nvPr/>
        </p:nvPicPr>
        <p:blipFill>
          <a:blip r:embed="rId1"/>
          <a:stretch/>
        </p:blipFill>
        <p:spPr>
          <a:xfrm>
            <a:off x="6894000" y="2250360"/>
            <a:ext cx="1032840" cy="2562120"/>
          </a:xfrm>
          <a:prstGeom prst="rect">
            <a:avLst/>
          </a:prstGeom>
          <a:ln w="9360">
            <a:solidFill>
              <a:schemeClr val="dk2"/>
            </a:solidFill>
            <a:prstDash val="dash"/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Estruturas de Controle - Break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729360" y="1469160"/>
            <a:ext cx="7688520" cy="1251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Lato"/>
                <a:ea typeface="Lato"/>
              </a:rPr>
              <a:t>break - </a:t>
            </a: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Permite interromper um bloco de repetição e ir para o próximo comando após a estrutura de repetição.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Exemplo: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729360" y="2666880"/>
            <a:ext cx="5367240" cy="235476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&lt;?php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$n=1;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$tabuada=7;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do{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$n. " x " . $tabuada . " = " . ($n * $tabuada) . "&lt;br&gt;";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if($n==7) break;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$n++;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}while($n&lt;=10);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56" name="Google Shape;255;p37" descr=""/>
          <p:cNvPicPr/>
          <p:nvPr/>
        </p:nvPicPr>
        <p:blipFill>
          <a:blip r:embed="rId1"/>
          <a:stretch/>
        </p:blipFill>
        <p:spPr>
          <a:xfrm>
            <a:off x="7068600" y="2545200"/>
            <a:ext cx="969840" cy="2476080"/>
          </a:xfrm>
          <a:prstGeom prst="rect">
            <a:avLst/>
          </a:prstGeom>
          <a:ln w="9360">
            <a:solidFill>
              <a:schemeClr val="dk2"/>
            </a:solidFill>
            <a:prstDash val="dash"/>
            <a:round/>
          </a:ln>
        </p:spPr>
      </p:pic>
      <p:sp>
        <p:nvSpPr>
          <p:cNvPr id="157" name="CustomShape 4"/>
          <p:cNvSpPr/>
          <p:nvPr/>
        </p:nvSpPr>
        <p:spPr>
          <a:xfrm>
            <a:off x="6038640" y="3844440"/>
            <a:ext cx="984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Estruturas de Controle - Continue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729360" y="1469160"/>
            <a:ext cx="7688520" cy="1251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Lato"/>
                <a:ea typeface="Lato"/>
              </a:rPr>
              <a:t>continue- </a:t>
            </a: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Permite ignorar os próximos comandos de uma estrutura de repetição e avançar para a próxima iteração.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Exemplo: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729360" y="2666880"/>
            <a:ext cx="5367240" cy="235476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&lt;?php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$n = 1;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$tabuada = 7;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for($n=1;$n&lt;=10; $n++){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	</a:t>
            </a:r>
            <a:r>
              <a:rPr b="1" lang="pt-BR" sz="1400" spc="-1" strike="noStrike">
                <a:solidFill>
                  <a:srgbClr val="ff0000"/>
                </a:solidFill>
                <a:latin typeface="Source Code Pro"/>
                <a:ea typeface="Source Code Pro"/>
              </a:rPr>
              <a:t>if($n==7) continue;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$n. " x " . $tabuada . " = " . ($n * $tabuada) . "&lt;br&gt;";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}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6038640" y="3844440"/>
            <a:ext cx="984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62" name="Google Shape;265;p38" descr=""/>
          <p:cNvPicPr/>
          <p:nvPr/>
        </p:nvPicPr>
        <p:blipFill>
          <a:blip r:embed="rId1"/>
          <a:stretch/>
        </p:blipFill>
        <p:spPr>
          <a:xfrm>
            <a:off x="7023600" y="2457720"/>
            <a:ext cx="832320" cy="2445120"/>
          </a:xfrm>
          <a:prstGeom prst="rect">
            <a:avLst/>
          </a:prstGeom>
          <a:ln w="9360">
            <a:solidFill>
              <a:schemeClr val="dk2"/>
            </a:solidFill>
            <a:prstDash val="dash"/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Estruturas de Controle - Goto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729360" y="1469160"/>
            <a:ext cx="7688520" cy="1251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Lato"/>
                <a:ea typeface="Lato"/>
              </a:rPr>
              <a:t>goto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Lato"/>
              <a:buChar char="●"/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Permite direcionar o fluxo do PHP para um bloco de código específico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Este recurso só está disponível a partir da versão 5.3 do PHP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Exemplo: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729360" y="2971440"/>
            <a:ext cx="7688520" cy="147816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&lt;?php</a:t>
            </a:r>
            <a:endParaRPr b="0" lang="pt-BR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echo('Código iniciando...');</a:t>
            </a:r>
            <a:endParaRPr b="0" lang="pt-BR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goto saindo;</a:t>
            </a:r>
            <a:endParaRPr b="0" lang="pt-BR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echo('Código executando...');</a:t>
            </a:r>
            <a:endParaRPr b="0" lang="pt-BR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saindo:</a:t>
            </a:r>
            <a:endParaRPr b="0" lang="pt-BR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echo('Código encerrando...');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Estruturas de Controle - exit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729360" y="1469160"/>
            <a:ext cx="7688520" cy="1251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Lato"/>
                <a:ea typeface="Lato"/>
              </a:rPr>
              <a:t>exit </a:t>
            </a:r>
            <a:r>
              <a:rPr b="0" lang="pt-BR" sz="1800" spc="-1" strike="noStrike">
                <a:solidFill>
                  <a:srgbClr val="000000"/>
                </a:solidFill>
                <a:latin typeface="Lato"/>
                <a:ea typeface="Lato"/>
              </a:rPr>
              <a:t>(antigo die) - </a:t>
            </a: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Permite encerrar a execução do arquivo PHP.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Exemplo: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729360" y="2666880"/>
            <a:ext cx="7688520" cy="96660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&lt;?php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$arquivo = '/caminho'; //não existe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$arq = fopen($arquivo,'r') or exit('Falha ao abrir o arquivo!');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pic>
        <p:nvPicPr>
          <p:cNvPr id="169" name="Google Shape;280;p40" descr=""/>
          <p:cNvPicPr/>
          <p:nvPr/>
        </p:nvPicPr>
        <p:blipFill>
          <a:blip r:embed="rId1"/>
          <a:stretch/>
        </p:blipFill>
        <p:spPr>
          <a:xfrm>
            <a:off x="729360" y="4135320"/>
            <a:ext cx="7688520" cy="885600"/>
          </a:xfrm>
          <a:prstGeom prst="rect">
            <a:avLst/>
          </a:prstGeom>
          <a:ln w="9360">
            <a:solidFill>
              <a:schemeClr val="dk2"/>
            </a:solidFill>
            <a:prstDash val="dash"/>
            <a:round/>
          </a:ln>
        </p:spPr>
      </p:pic>
      <p:sp>
        <p:nvSpPr>
          <p:cNvPr id="170" name="CustomShape 4"/>
          <p:cNvSpPr/>
          <p:nvPr/>
        </p:nvSpPr>
        <p:spPr>
          <a:xfrm>
            <a:off x="4573800" y="3633840"/>
            <a:ext cx="360" cy="501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729360" y="709200"/>
            <a:ext cx="7688520" cy="852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Super variáveis (superglobais ou arrays superglobais ou variáveis pré-definidas)</a:t>
            </a:r>
            <a:br/>
            <a:br/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729360" y="1695240"/>
            <a:ext cx="7688520" cy="3280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04560">
              <a:lnSpc>
                <a:spcPct val="115000"/>
              </a:lnSpc>
              <a:buClr>
                <a:srgbClr val="31302d"/>
              </a:buClr>
              <a:buFont typeface="Verdana"/>
              <a:buChar char="●"/>
            </a:pPr>
            <a:r>
              <a:rPr b="1" lang="pt-BR" sz="1200" spc="-1" strike="noStrike">
                <a:solidFill>
                  <a:srgbClr val="31302d"/>
                </a:solidFill>
                <a:latin typeface="Verdana"/>
                <a:ea typeface="Verdana"/>
              </a:rPr>
              <a:t>$GLOBALS:</a:t>
            </a:r>
            <a:r>
              <a:rPr b="0" lang="pt-BR" sz="1200" spc="-1" strike="noStrike">
                <a:solidFill>
                  <a:srgbClr val="31302d"/>
                </a:solidFill>
                <a:latin typeface="Verdana"/>
                <a:ea typeface="Verdana"/>
              </a:rPr>
              <a:t> Variáveis do escopo global.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31302d"/>
              </a:buClr>
              <a:buFont typeface="Verdana"/>
              <a:buChar char="●"/>
            </a:pPr>
            <a:r>
              <a:rPr b="1" lang="pt-BR" sz="1200" spc="-1" strike="noStrike">
                <a:solidFill>
                  <a:srgbClr val="31302d"/>
                </a:solidFill>
                <a:latin typeface="Verdana"/>
                <a:ea typeface="Verdana"/>
              </a:rPr>
              <a:t>$_SERVER:</a:t>
            </a:r>
            <a:r>
              <a:rPr b="0" lang="pt-BR" sz="1200" spc="-1" strike="noStrike">
                <a:solidFill>
                  <a:srgbClr val="31302d"/>
                </a:solidFill>
                <a:latin typeface="Verdana"/>
                <a:ea typeface="Verdana"/>
              </a:rPr>
              <a:t> Variáveis do servidor.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31302d"/>
              </a:buClr>
              <a:buFont typeface="Verdana"/>
              <a:buChar char="●"/>
            </a:pPr>
            <a:r>
              <a:rPr b="1" lang="pt-BR" sz="1200" spc="-1" strike="noStrike">
                <a:solidFill>
                  <a:srgbClr val="31302d"/>
                </a:solidFill>
                <a:latin typeface="Verdana"/>
                <a:ea typeface="Verdana"/>
              </a:rPr>
              <a:t>$_GET:</a:t>
            </a:r>
            <a:r>
              <a:rPr b="0" lang="pt-BR" sz="1200" spc="-1" strike="noStrike">
                <a:solidFill>
                  <a:srgbClr val="31302d"/>
                </a:solidFill>
                <a:latin typeface="Verdana"/>
                <a:ea typeface="Verdana"/>
              </a:rPr>
              <a:t> Variáveis passadas por HTTP pelo método GET.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31302d"/>
              </a:buClr>
              <a:buFont typeface="Verdana"/>
              <a:buChar char="●"/>
            </a:pPr>
            <a:r>
              <a:rPr b="1" lang="pt-BR" sz="1200" spc="-1" strike="noStrike">
                <a:solidFill>
                  <a:srgbClr val="31302d"/>
                </a:solidFill>
                <a:latin typeface="Verdana"/>
                <a:ea typeface="Verdana"/>
              </a:rPr>
              <a:t>$_POST:</a:t>
            </a:r>
            <a:r>
              <a:rPr b="0" lang="pt-BR" sz="1200" spc="-1" strike="noStrike">
                <a:solidFill>
                  <a:srgbClr val="31302d"/>
                </a:solidFill>
                <a:latin typeface="Verdana"/>
                <a:ea typeface="Verdana"/>
              </a:rPr>
              <a:t> Variáveis passadas por HTTP pelo método POST.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31302d"/>
              </a:buClr>
              <a:buFont typeface="Verdana"/>
              <a:buChar char="●"/>
            </a:pPr>
            <a:r>
              <a:rPr b="1" lang="pt-BR" sz="1200" spc="-1" strike="noStrike">
                <a:solidFill>
                  <a:srgbClr val="31302d"/>
                </a:solidFill>
                <a:latin typeface="Verdana"/>
                <a:ea typeface="Verdana"/>
              </a:rPr>
              <a:t>$_FILES:</a:t>
            </a:r>
            <a:r>
              <a:rPr b="0" lang="pt-BR" sz="1200" spc="-1" strike="noStrike">
                <a:solidFill>
                  <a:srgbClr val="31302d"/>
                </a:solidFill>
                <a:latin typeface="Verdana"/>
                <a:ea typeface="Verdana"/>
              </a:rPr>
              <a:t> Variáveis de upload de arquivos.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31302d"/>
              </a:buClr>
              <a:buFont typeface="Verdana"/>
              <a:buChar char="●"/>
            </a:pPr>
            <a:r>
              <a:rPr b="1" lang="pt-BR" sz="1200" spc="-1" strike="noStrike">
                <a:solidFill>
                  <a:srgbClr val="31302d"/>
                </a:solidFill>
                <a:latin typeface="Verdana"/>
                <a:ea typeface="Verdana"/>
              </a:rPr>
              <a:t>$_REQUEST:</a:t>
            </a:r>
            <a:r>
              <a:rPr b="0" lang="pt-BR" sz="1200" spc="-1" strike="noStrike">
                <a:solidFill>
                  <a:srgbClr val="31302d"/>
                </a:solidFill>
                <a:latin typeface="Verdana"/>
                <a:ea typeface="Verdana"/>
              </a:rPr>
              <a:t> Variáveis de URL.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31302d"/>
              </a:buClr>
              <a:buFont typeface="Verdana"/>
              <a:buChar char="●"/>
            </a:pPr>
            <a:r>
              <a:rPr b="1" lang="pt-BR" sz="1200" spc="-1" strike="noStrike">
                <a:solidFill>
                  <a:srgbClr val="31302d"/>
                </a:solidFill>
                <a:latin typeface="Verdana"/>
                <a:ea typeface="Verdana"/>
              </a:rPr>
              <a:t>$_SESSION:</a:t>
            </a:r>
            <a:r>
              <a:rPr b="0" lang="pt-BR" sz="1200" spc="-1" strike="noStrike">
                <a:solidFill>
                  <a:srgbClr val="31302d"/>
                </a:solidFill>
                <a:latin typeface="Verdana"/>
                <a:ea typeface="Verdana"/>
              </a:rPr>
              <a:t> Variáveis de sessão.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31302d"/>
              </a:buClr>
              <a:buFont typeface="Verdana"/>
              <a:buChar char="●"/>
            </a:pPr>
            <a:r>
              <a:rPr b="1" lang="pt-BR" sz="1200" spc="-1" strike="noStrike">
                <a:solidFill>
                  <a:srgbClr val="31302d"/>
                </a:solidFill>
                <a:latin typeface="Verdana"/>
                <a:ea typeface="Verdana"/>
              </a:rPr>
              <a:t>$_ENV:</a:t>
            </a:r>
            <a:r>
              <a:rPr b="0" lang="pt-BR" sz="1200" spc="-1" strike="noStrike">
                <a:solidFill>
                  <a:srgbClr val="31302d"/>
                </a:solidFill>
                <a:latin typeface="Verdana"/>
                <a:ea typeface="Verdana"/>
              </a:rPr>
              <a:t> Variáveis de ambiente.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31302d"/>
              </a:buClr>
              <a:buFont typeface="Verdana"/>
              <a:buChar char="●"/>
            </a:pPr>
            <a:r>
              <a:rPr b="1" lang="pt-BR" sz="1200" spc="-1" strike="noStrike">
                <a:solidFill>
                  <a:srgbClr val="31302d"/>
                </a:solidFill>
                <a:latin typeface="Verdana"/>
                <a:ea typeface="Verdana"/>
              </a:rPr>
              <a:t>$_COOKIE:</a:t>
            </a:r>
            <a:r>
              <a:rPr b="0" lang="pt-BR" sz="1200" spc="-1" strike="noStrike">
                <a:solidFill>
                  <a:srgbClr val="31302d"/>
                </a:solidFill>
                <a:latin typeface="Verdana"/>
                <a:ea typeface="Verdana"/>
              </a:rPr>
              <a:t> Variáveis de cookies.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31302d"/>
              </a:buClr>
              <a:buFont typeface="Verdana"/>
              <a:buChar char="●"/>
            </a:pPr>
            <a:r>
              <a:rPr b="1" lang="pt-BR" sz="1200" spc="-1" strike="noStrike">
                <a:solidFill>
                  <a:srgbClr val="31302d"/>
                </a:solidFill>
                <a:latin typeface="Verdana"/>
                <a:ea typeface="Verdana"/>
              </a:rPr>
              <a:t>$php_errormsg:</a:t>
            </a:r>
            <a:r>
              <a:rPr b="0" lang="pt-BR" sz="1200" spc="-1" strike="noStrike">
                <a:solidFill>
                  <a:srgbClr val="31302d"/>
                </a:solidFill>
                <a:latin typeface="Verdana"/>
                <a:ea typeface="Verdana"/>
              </a:rPr>
              <a:t> Exibe a última mensagem de erro ocorrida.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31302d"/>
              </a:buClr>
              <a:buFont typeface="Verdana"/>
              <a:buChar char="●"/>
            </a:pPr>
            <a:r>
              <a:rPr b="1" lang="pt-BR" sz="1200" spc="-1" strike="noStrike">
                <a:solidFill>
                  <a:srgbClr val="31302d"/>
                </a:solidFill>
                <a:latin typeface="Verdana"/>
                <a:ea typeface="Verdana"/>
              </a:rPr>
              <a:t>$argc:</a:t>
            </a:r>
            <a:r>
              <a:rPr b="0" lang="pt-BR" sz="1200" spc="-1" strike="noStrike">
                <a:solidFill>
                  <a:srgbClr val="31302d"/>
                </a:solidFill>
                <a:latin typeface="Verdana"/>
                <a:ea typeface="Verdana"/>
              </a:rPr>
              <a:t> Número de argumentos passados para o script.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31302d"/>
              </a:buClr>
              <a:buFont typeface="Verdana"/>
              <a:buChar char="●"/>
            </a:pPr>
            <a:r>
              <a:rPr b="1" lang="pt-BR" sz="1200" spc="-1" strike="noStrike">
                <a:solidFill>
                  <a:srgbClr val="31302d"/>
                </a:solidFill>
                <a:latin typeface="Verdana"/>
                <a:ea typeface="Verdana"/>
              </a:rPr>
              <a:t>$argv:</a:t>
            </a:r>
            <a:r>
              <a:rPr b="0" lang="pt-BR" sz="1200" spc="-1" strike="noStrike">
                <a:solidFill>
                  <a:srgbClr val="31302d"/>
                </a:solidFill>
                <a:latin typeface="Verdana"/>
                <a:ea typeface="Verdana"/>
              </a:rPr>
              <a:t> Array de argumentos passados para o script.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31302d"/>
              </a:buClr>
              <a:buFont typeface="Verdana"/>
              <a:buChar char="●"/>
            </a:pPr>
            <a:r>
              <a:rPr b="1" lang="pt-BR" sz="1200" spc="-1" strike="noStrike">
                <a:solidFill>
                  <a:srgbClr val="31302d"/>
                </a:solidFill>
                <a:latin typeface="Verdana"/>
                <a:ea typeface="Verdana"/>
              </a:rPr>
              <a:t>São chamadas de superglobais pois podem ser acessadas em qualquer lugar do PHP.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Estrutura de um script PHP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729360" y="1469160"/>
            <a:ext cx="7688520" cy="3292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Os arquivos devem possuir a extensão</a:t>
            </a: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 .php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Podemos misturar conteúdos HTML e PHP em um mesmo script PHP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A resposta ao cliente (browser) será sempre conteúdo HTML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Super variáveis 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729360" y="1469160"/>
            <a:ext cx="4924080" cy="382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pt-BR" sz="1200" spc="-1" strike="noStrike">
                <a:solidFill>
                  <a:srgbClr val="31302d"/>
                </a:solidFill>
                <a:latin typeface="Verdana"/>
                <a:ea typeface="Verdana"/>
              </a:rPr>
              <a:t>Exemplo: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5694120" y="2331000"/>
            <a:ext cx="738360" cy="12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76" name="Google Shape;295;p42" descr=""/>
          <p:cNvPicPr/>
          <p:nvPr/>
        </p:nvPicPr>
        <p:blipFill>
          <a:blip r:embed="rId1"/>
          <a:stretch/>
        </p:blipFill>
        <p:spPr>
          <a:xfrm>
            <a:off x="6473160" y="1945080"/>
            <a:ext cx="2123640" cy="1590480"/>
          </a:xfrm>
          <a:prstGeom prst="rect">
            <a:avLst/>
          </a:prstGeom>
          <a:ln w="9360">
            <a:solidFill>
              <a:schemeClr val="dk2"/>
            </a:solidFill>
            <a:round/>
          </a:ln>
          <a:effectLst>
            <a:outerShdw algn="bl" blurRad="57150" dir="3358539" dist="85569" rotWithShape="0">
              <a:srgbClr val="000000">
                <a:alpha val="50000"/>
              </a:srgbClr>
            </a:outerShdw>
          </a:effectLst>
        </p:spPr>
      </p:pic>
      <p:sp>
        <p:nvSpPr>
          <p:cNvPr id="177" name="CustomShape 4"/>
          <p:cNvSpPr/>
          <p:nvPr/>
        </p:nvSpPr>
        <p:spPr>
          <a:xfrm>
            <a:off x="729360" y="1852200"/>
            <a:ext cx="4924080" cy="161892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</a:pPr>
            <a:r>
              <a:rPr b="0" lang="pt-BR" sz="1200" spc="-1" strike="noStrike">
                <a:solidFill>
                  <a:srgbClr val="31302d"/>
                </a:solidFill>
                <a:latin typeface="Source Code Pro"/>
                <a:ea typeface="Source Code Pro"/>
              </a:rPr>
              <a:t>&lt;?php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1200" spc="-1" strike="noStrike">
                <a:solidFill>
                  <a:srgbClr val="31302d"/>
                </a:solidFill>
                <a:latin typeface="Source Code Pro"/>
                <a:ea typeface="Source Code Pro"/>
              </a:rPr>
              <a:t>echo "Servidor : " . $_SERVER['SERVER_NAME'];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1200" spc="-1" strike="noStrike">
                <a:solidFill>
                  <a:srgbClr val="31302d"/>
                </a:solidFill>
                <a:latin typeface="Source Code Pro"/>
                <a:ea typeface="Source Code Pro"/>
              </a:rPr>
              <a:t>echo "&lt;br&gt;";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1200" spc="-1" strike="noStrike">
                <a:solidFill>
                  <a:srgbClr val="31302d"/>
                </a:solidFill>
                <a:latin typeface="Source Code Pro"/>
                <a:ea typeface="Source Code Pro"/>
              </a:rPr>
              <a:t>echo "Remote address : " . $_SERVER["REMOTE_ADDR"];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1200" spc="-1" strike="noStrike">
                <a:solidFill>
                  <a:srgbClr val="31302d"/>
                </a:solidFill>
                <a:latin typeface="Source Code Pro"/>
                <a:ea typeface="Source Code Pro"/>
              </a:rPr>
              <a:t>echo "&lt;br&gt;";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1200" spc="-1" strike="noStrike">
                <a:solidFill>
                  <a:srgbClr val="31302d"/>
                </a:solidFill>
                <a:latin typeface="Source Code Pro"/>
                <a:ea typeface="Source Code Pro"/>
              </a:rPr>
              <a:t>echo "User agent : " . $_SERVER["HTTP_USER_AGENT"];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Funções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729360" y="1469160"/>
            <a:ext cx="7688520" cy="1156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Permite estruturar o código por funcionalidade, facilitando o entendimento e a manutenção do código.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Exemplo: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729360" y="2680200"/>
            <a:ext cx="4789800" cy="228276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&lt;?php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function calcMedia($n1, $n2){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$media = ($n1+$n2)/2;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return $media;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}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$nota1 = 8.0;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$nota2 = 7.0;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"Media = ". calcMedia($nota1, $nota2);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81" name="Google Shape;304;p43" descr=""/>
          <p:cNvPicPr/>
          <p:nvPr/>
        </p:nvPicPr>
        <p:blipFill>
          <a:blip r:embed="rId1"/>
          <a:stretch/>
        </p:blipFill>
        <p:spPr>
          <a:xfrm>
            <a:off x="6737040" y="3243240"/>
            <a:ext cx="1537200" cy="1156680"/>
          </a:xfrm>
          <a:prstGeom prst="rect">
            <a:avLst/>
          </a:prstGeom>
          <a:ln w="9360">
            <a:solidFill>
              <a:schemeClr val="dk2"/>
            </a:solidFill>
            <a:prstDash val="dash"/>
            <a:round/>
          </a:ln>
        </p:spPr>
      </p:pic>
      <p:sp>
        <p:nvSpPr>
          <p:cNvPr id="182" name="CustomShape 4"/>
          <p:cNvSpPr/>
          <p:nvPr/>
        </p:nvSpPr>
        <p:spPr>
          <a:xfrm>
            <a:off x="5519520" y="3821760"/>
            <a:ext cx="1217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Include e Require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729360" y="1469160"/>
            <a:ext cx="7688520" cy="1559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Permite a importação de outros arquivos PHP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Permite uma melhor organização do código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Facilita a manutenção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Facilita a reutilização de código entre diferentes projetos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Exemplo: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5009040" y="3029400"/>
            <a:ext cx="3408480" cy="155952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Arquivo: funcs.php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&lt;?php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function calcMedia($n1, $n2){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return ($n1+$n2)/2;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}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810000" y="3029400"/>
            <a:ext cx="4051080" cy="175932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Arquivo: calc.php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&lt;?php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include("funcs.php");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$n1 = 9;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$n2 = 8.5;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"Media = ". calcMedia($n1,$n2);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 flipH="1">
            <a:off x="3155400" y="3297960"/>
            <a:ext cx="1933560" cy="60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Tipos de dados do PHP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729360" y="1545480"/>
            <a:ext cx="7688520" cy="3406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String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Numérico (Inteiro e Ponto Flutuante)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Booleano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Data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Array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Objeto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Resource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Null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Tipos de dados do PHP - Exemplos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729360" y="1469160"/>
            <a:ext cx="4373280" cy="328032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txBody>
          <a:bodyPr tIns="91440" bIns="91440">
            <a:noAutofit/>
          </a:bodyPr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String - </a:t>
            </a: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podem ser textos ou um caractere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$str = “Desenvolvimento de Aplicações WEB”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Numérico - </a:t>
            </a: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 valores do tipo </a:t>
            </a: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inteiro</a:t>
            </a: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 e </a:t>
            </a: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decimal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$nota = 9.75;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$faltas = 7;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Data - </a:t>
            </a: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 datas e horas, em diversos formatos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$hoje = date(“d-m-Y”)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Boolean - </a:t>
            </a: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valores falso ou verdadeiro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$aprovado = TRUE;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ou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$aprovado = FALSE;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5103000" y="1469160"/>
            <a:ext cx="3777840" cy="328032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txBody>
          <a:bodyPr tIns="91440" bIns="91440">
            <a:noAutofit/>
          </a:bodyPr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Objeto - </a:t>
            </a: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qualquer tipo de objeto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$notas = array();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Variáveis - Declaração e Uso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729360" y="1469160"/>
            <a:ext cx="7688520" cy="3280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Variáveis em PHP são dinâmicas, ou seja, não precisamos declará-las explicitamente.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Em PHP uma variável deve ser precedida do símbolo </a:t>
            </a: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$.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Exemplo: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$ra = “20110”;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$nome = “Carlos Augusto Rocha”;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//exibe RA - NOME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$ra . ” - “ . $nome;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Variáveis - Verificar se foi definida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729360" y="1469160"/>
            <a:ext cx="7688520" cy="3280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Em PHP podemos verificar se uma variável, ou o elemento de um array, foi definido (setado), com a função </a:t>
            </a: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isset( ).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Exemplo: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if(isset($ra)){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// …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} else {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“Informe seu RA!”;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}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A função isset( ) retornará FALSO  ou VERDADEIRO.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Constantes - Declaração e Uso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729360" y="1469160"/>
            <a:ext cx="7688520" cy="3280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Em PHP podemos podemos declarar uma constante com a função </a:t>
            </a: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define(nome, valor)</a:t>
            </a: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.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Em constantes não se utiliza o símbolo </a:t>
            </a: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$.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Exemplo: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define(“PI”, 3.14);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define(“TURMA”, “INF001”);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“PI = “. PI 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“Turma : “, TURMA;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Operadores e Comandos do PHP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729360" y="1469160"/>
            <a:ext cx="7688520" cy="3280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Os operadores e comandos na linguagem PHP, como em qualquer linguagem, podem ser agrupados da seguinte forma: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Lato"/>
              <a:buChar char="●"/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Operadores Matemáticos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Operadores Condicionais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Operadores Lógicos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Comandos De Controle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Comandos De Repetição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Application>LibreOffice/6.2.0.3$Windows_X86_64 LibreOffice_project/98c6a8a1c6c7b144ce3cc729e34964b47ce25d62</Application>
  <Words>1862</Words>
  <Paragraphs>392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2021-03-11T11:33:05Z</dcterms:modified>
  <cp:revision>9</cp:revision>
  <dc:subject/>
  <dc:title>Desenvolvimento de Aplicações WEB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32</vt:i4>
  </property>
  <property fmtid="{D5CDD505-2E9C-101B-9397-08002B2CF9AE}" pid="8" name="PresentationFormat">
    <vt:lpwstr>Apresentação na tela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32</vt:i4>
  </property>
</Properties>
</file>