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1840" cy="485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3040"/>
            <a:ext cx="743400" cy="43560"/>
            <a:chOff x="830520" y="1193040"/>
            <a:chExt cx="743400" cy="435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9240"/>
              <a:ext cx="43560" cy="37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7800"/>
              <a:ext cx="43560" cy="3736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1840" cy="485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2"/>
          <p:cNvGrpSpPr/>
          <p:nvPr/>
        </p:nvGrpSpPr>
        <p:grpSpPr>
          <a:xfrm>
            <a:off x="830520" y="583920"/>
            <a:ext cx="743400" cy="43560"/>
            <a:chOff x="830520" y="583920"/>
            <a:chExt cx="743400" cy="4356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1366560" y="420120"/>
              <a:ext cx="43560" cy="37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rot="16200000">
              <a:off x="995400" y="418680"/>
              <a:ext cx="43560" cy="3736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1840" cy="485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" name="Group 2"/>
          <p:cNvGrpSpPr/>
          <p:nvPr/>
        </p:nvGrpSpPr>
        <p:grpSpPr>
          <a:xfrm>
            <a:off x="830520" y="583920"/>
            <a:ext cx="743400" cy="43560"/>
            <a:chOff x="830520" y="583920"/>
            <a:chExt cx="743400" cy="43560"/>
          </a:xfrm>
        </p:grpSpPr>
        <p:sp>
          <p:nvSpPr>
            <p:cNvPr id="86" name="CustomShape 3"/>
            <p:cNvSpPr/>
            <p:nvPr/>
          </p:nvSpPr>
          <p:spPr>
            <a:xfrm rot="16200000">
              <a:off x="1366560" y="420120"/>
              <a:ext cx="43560" cy="37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4"/>
            <p:cNvSpPr/>
            <p:nvPr/>
          </p:nvSpPr>
          <p:spPr>
            <a:xfrm rot="16200000">
              <a:off x="995400" y="418680"/>
              <a:ext cx="43560" cy="3736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9141840" cy="485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7" name="Group 2"/>
          <p:cNvGrpSpPr/>
          <p:nvPr/>
        </p:nvGrpSpPr>
        <p:grpSpPr>
          <a:xfrm>
            <a:off x="830520" y="583920"/>
            <a:ext cx="743400" cy="43560"/>
            <a:chOff x="830520" y="583920"/>
            <a:chExt cx="743400" cy="43560"/>
          </a:xfrm>
        </p:grpSpPr>
        <p:sp>
          <p:nvSpPr>
            <p:cNvPr id="128" name="CustomShape 3"/>
            <p:cNvSpPr/>
            <p:nvPr/>
          </p:nvSpPr>
          <p:spPr>
            <a:xfrm rot="16200000">
              <a:off x="1366560" y="420120"/>
              <a:ext cx="43560" cy="37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4"/>
            <p:cNvSpPr/>
            <p:nvPr/>
          </p:nvSpPr>
          <p:spPr>
            <a:xfrm rot="16200000">
              <a:off x="995400" y="418680"/>
              <a:ext cx="43560" cy="3736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viacep.com.br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9360" y="1322280"/>
            <a:ext cx="7686000" cy="16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29720" y="3173040"/>
            <a:ext cx="768600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com PHP e MySql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Lendo o arquivo linha a linha -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file( 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29360" y="1469160"/>
            <a:ext cx="7686720" cy="34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Carrega todo um arquivo em um array.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Sintaxe: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array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file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$filename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$flags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$context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]] 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Retorna o arquivo em um array. Cada elemento do array corresponde a uma linha no arquivo, ainda com a quebra de linha. Em caso de falha,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file()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retorna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FALSE.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$arquivo = file("teste.txt");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for($i=0; $i&lt;count($arquivo); $i++) 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"Linha ".$i.": ".$arquivo[$i];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Lendo o arquivo linha a linha -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fgets()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729360" y="1469160"/>
            <a:ext cx="7686720" cy="34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fgets — Lê uma linha de um ponteiro de arquivo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Sintaxe: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fgets ( resource $handle [, int $length ] ) : string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Retorna uma string de até length - 1 bytes lida do arquivo apontado por handle. Se não tiver mais dados para ler no ponteiro do arquivo, então retorna FALSE.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Se um erro ocorrer, é retornado FALSE.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$linha = 1;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while (!feof($file))  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"Linha " . $linha++ . ": " . fgets($file) . "&lt;br&gt;";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Lendo o conteúdo de um arquivo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729360" y="1240560"/>
            <a:ext cx="7686720" cy="12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A função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file_get_contents()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lê o conteúdo de um arquivo para uma string.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Esta função é a maneira recomendada para ler o conteúdo de um arquivo em uma string, porque ela usa técnicas de mapeamento de memória, se isso for suportado pelo servidor, para melhorar o desempenho.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Sintaxe: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file_get_contents(path,include_path,context,start,max_length)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latin typeface="Arial"/>
            </a:endParaRPr>
          </a:p>
        </p:txBody>
      </p:sp>
      <p:graphicFrame>
        <p:nvGraphicFramePr>
          <p:cNvPr id="196" name="Table 3"/>
          <p:cNvGraphicFramePr/>
          <p:nvPr/>
        </p:nvGraphicFramePr>
        <p:xfrm>
          <a:off x="844920" y="2492640"/>
          <a:ext cx="7688160" cy="2331720"/>
        </p:xfrm>
        <a:graphic>
          <a:graphicData uri="http://schemas.openxmlformats.org/drawingml/2006/table">
            <a:tbl>
              <a:tblPr/>
              <a:tblGrid>
                <a:gridCol w="1346400"/>
                <a:gridCol w="6342120"/>
              </a:tblGrid>
              <a:tr h="3823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Parâmetro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600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path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Requerido. Especifica o arquivo a ser lido;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39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include_path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Opcional. Defina este parâmetro como '1' se você quiser procurar o arquivo no include_path (em php.ini);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62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context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Opcional. Especifica o contexto do identificador do arquivo. Contexto é um conjunto de opções que podem modificar o comportamento de um fluxo. Pode ser ignorado usando NULL.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Optional. Especifica onde começar a ler o arquivo. Este parâmetro foi adicionado no PHP 5.1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96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400"/>
                        </a:spcAft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max_length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Opcional. Especifica quantos bytes devem ser lidos. Este parâmetro foi adicionado no PHP 5.1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Lendo o conteúdo de um arquivo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729360" y="1240560"/>
            <a:ext cx="7686720" cy="36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Exemplo de uso da função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file_get_contents():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file_get_contents("teste.txt");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?&gt;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Lendo o conteúdo de um arquivo na web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729360" y="1240560"/>
            <a:ext cx="7686720" cy="36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Exemplo de uso da função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file_get_contents()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para ler um arquivo na web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$homepage = file_get_contents('http://www.softlearn.com.br/');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$homepage;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?&gt;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O resultado desse script será a exibição da página no browser, pois será carregados todo o conteúdo do site na variável </a:t>
            </a:r>
            <a:r>
              <a:rPr b="1" i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$homepage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, que será em seguida exibida com o comando </a:t>
            </a:r>
            <a:r>
              <a:rPr b="1" i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echo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Gravando dados em um arquivo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fwrite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$handle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$length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] 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fwrite()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escreve o conteúdo da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para o stream de arquivo apontado por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handle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fwrite()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retorna o número de bytes escritos, ou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FALSE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em caso de erro.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Gravando dados em um arquivo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29360" y="1469160"/>
            <a:ext cx="7686720" cy="34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$filename = "teste.txt";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$autor = "&lt;br&gt;&lt;hr&gt;Criado por: J. A. Matioli&lt;br&gt;";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 (!$handle = fopen($filename, 'a')) 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"Não foi possível abrir o arquivo ($filename)";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exit;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 (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fwrite($handle, $autor)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=== FALSE) 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"Não foi possível escrever no arquivo ($filename)";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exit;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"Sucesso!!!";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fclose($handle);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Fechando arquivos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É uma boa prática de programação fechar o arquivo quando não precisar mais do mesmo.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Para fechar um arquivo utilizamos a função </a:t>
            </a:r>
            <a:r>
              <a:rPr b="0" i="1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fclose( ).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bool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fclose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$handle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Retorna TRUE em caso de sucesso ou FALSE em caso de falha.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$arquivo = fopen("teste.txt", "w+");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fwrite($arquivo, "Texto gravado dentro do arquivo");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fclose($arquivo);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Apagando arquivos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É possível remover um arquivo existente utillizando a função unlink.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unlink ( string $filename [, resource $context ] ) : int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Retorna TRUE em caso de sucesso ou FALSE em caso de falha.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$filename = fopen("log.txt", 'w+');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fclose($filename);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unlink("log.txt"); //passo o nome do arquivo e não a variável que aponta para ele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"Arquivo removido com sucesso";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Movendo / Renomeando arquivos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É possível mover ou renomear um arquivo existente utillizando a função rename.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rename ( string $oldname , string $newname [, resource $context ] ) : bool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Retorna TRUE em caso de sucesso ou FALSE em caso de falha.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Lato"/>
              </a:rPr>
              <a:t>&lt;?php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Lato"/>
              </a:rPr>
              <a:t>//rename($dir1 . DIRECTORY_SEPARATOR . $filename, $dir2 . DIRECTORY_SEPARATOR . $filename);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Lato"/>
              </a:rPr>
              <a:t>ou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Lato"/>
              </a:rPr>
              <a:t>rename($dir1 . DIRECTORY_SEPARATOR . $filename, $dir1 . DIRECTORY_SEPARATOR . "simone.txt");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9360" y="1322280"/>
            <a:ext cx="7686000" cy="16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Arquivos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29720" y="3173040"/>
            <a:ext cx="768600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Funções de manipulação de arquivos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Criando um diretório - mkdir( 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bool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mkdir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$pathname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$mode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bool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$recursive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$context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]]] 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Tenta criar o diretório especificado pelo caminho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pathname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Retorna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TRUE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em caso de sucesso ou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FALSE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em caso de falha.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mkdir('./teste1', 0777, true);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chmod('./teste1', 0777);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Eliminando um diretório - rmdir( 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bool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rmdir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$dirname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$context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] 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Tenta remover o diretório com o nome de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dirname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. O diretório tem que estar vazio e as permissões relevantes autorizarem a esta operação.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Retorna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TRUE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em caso de sucesso ou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FALSE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em caso de falha.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Exemplo: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rmdir('./teste1');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Verificando se é arquivo ou diretório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bool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is_file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$filename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Informa se o arquivo é um arquivo comum.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Retorna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TRUE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se o arquivo existe e é um arquivo comum,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FALSE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caso contrário.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Navegação em diretórios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Para navegar no sistema de diretórios do servidor temos as seguintes funções:</a:t>
            </a:r>
            <a:endParaRPr b="0" lang="pt-BR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opendir( ) - Abre um diretório</a:t>
            </a:r>
            <a:endParaRPr b="0" lang="pt-BR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readdir( ) - Lê o conteúdo de um diretório</a:t>
            </a:r>
            <a:endParaRPr b="0" lang="pt-BR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closedir( ) - fecha um diretório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Sintaxes: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opendir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$path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[,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$context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] 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readdir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$dir_handle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void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closedir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$dir_handle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);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Navegação em diretórios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$dir = "./"; //diretorio corrente da aplicação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Abre um diretorio conhecido, e faz a leitura de seu conteudo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 (is_dir($dir)) 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 ($dh = opendir($dir)) 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while (($file = readdir($dh)) !== false) {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"nome: $file &amp;nbsp;&amp;nbsp;&amp;nbsp;&amp;nbsp;";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"tipo: " . filetype($dir . $file) . "\n&lt;br&gt;";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closedir($dh);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Upload de arquivos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- enctype="multipart/form-data” - para indicar que o form não vai só com texto, mas tem conteúdo binário (arquivo);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- para recuperar strings  - $_POST / $_GET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- para recuperar arquivos - $_FILES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- if ($_SERVER["REQUEST_METHOD"] === 'POST') – para script no mesmo arquivo do form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- Ver exemplos formUpload*.php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WebServices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Tecnologia que permite a comunicação entre aplicações  de uma maneira independente de sistema operacional e de linguagem de programação.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São componentes que permitem às aplicações enviar e receber dados e formatos como XML, JSON, CSV, etc. 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210320" y="2830320"/>
            <a:ext cx="6133320" cy="156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WebServices - cURL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No PHP, podemos “consumir” WebServices com a função cURL.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Usaremos no nosso exemplo o site ViaCEP (</a:t>
            </a:r>
            <a:r>
              <a:rPr b="0" lang="pt-BR" sz="14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1"/>
              </a:rPr>
              <a:t>https://viacep.com.br/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), que disponibiliza um WebService de consulta de CEP.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Veja cURL.php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Manipulação de Arquivos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Quando falamos de  manipulação de arquivos devemos considerar os seguintes aspectos:</a:t>
            </a:r>
            <a:endParaRPr b="0" lang="pt-BR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Leitura e gravação de dados em arquivos</a:t>
            </a:r>
            <a:endParaRPr b="0" lang="pt-BR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Posicionamento do ponteiro do arquivo</a:t>
            </a:r>
            <a:endParaRPr b="0" lang="pt-BR" sz="14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Permissões de acesso, onde:</a:t>
            </a:r>
            <a:endParaRPr b="0" lang="pt-BR" sz="1400" spc="-1" strike="noStrike">
              <a:latin typeface="Arial"/>
            </a:endParaRPr>
          </a:p>
          <a:p>
            <a:pPr lvl="1" marL="914400" indent="-315360">
              <a:lnSpc>
                <a:spcPct val="100000"/>
              </a:lnSpc>
              <a:buClr>
                <a:srgbClr val="000000"/>
              </a:buClr>
              <a:buFont typeface="Lato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Direitos de acesso (r/w) na pasta onde está o arquivo</a:t>
            </a:r>
            <a:endParaRPr b="0" lang="pt-BR" sz="1400" spc="-1" strike="noStrike">
              <a:latin typeface="Arial"/>
            </a:endParaRPr>
          </a:p>
          <a:p>
            <a:pPr lvl="1" marL="914400" indent="-315360">
              <a:lnSpc>
                <a:spcPct val="100000"/>
              </a:lnSpc>
              <a:buClr>
                <a:srgbClr val="000000"/>
              </a:buClr>
              <a:buFont typeface="Lato"/>
              <a:buChar char="○"/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Direitos de acesso (r/w) no arquivo em questão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Abrindo um arquivo com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fopen( 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Usamos a função </a:t>
            </a:r>
            <a:r>
              <a:rPr b="0" i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fopen( )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para abrir um arquivo ou URL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Sintaxe: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fopen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$filename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$mode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Exemplo: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//tenta abrir o arquivo teste.txt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//se conseguir abrir, uma referência ao arquivo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//será guardada na variável $arquivo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$arquivo = fopen("teste.txt", "w+");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Modos de abertura de arquivos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000" spc="-1" strike="noStrike">
                <a:solidFill>
                  <a:srgbClr val="1a1a1a"/>
                </a:solidFill>
                <a:latin typeface="Raleway"/>
                <a:ea typeface="Raleway"/>
              </a:rPr>
              <a:t>https://www.php.net/manual/pt_BR/function.fopen.php</a:t>
            </a:r>
            <a:endParaRPr b="0" lang="pt-BR" sz="1000" spc="-1" strike="noStrike">
              <a:latin typeface="Arial"/>
            </a:endParaRPr>
          </a:p>
        </p:txBody>
      </p:sp>
      <p:graphicFrame>
        <p:nvGraphicFramePr>
          <p:cNvPr id="177" name="Table 2"/>
          <p:cNvGraphicFramePr/>
          <p:nvPr/>
        </p:nvGraphicFramePr>
        <p:xfrm>
          <a:off x="729360" y="1357920"/>
          <a:ext cx="7733880" cy="2310840"/>
        </p:xfrm>
        <a:graphic>
          <a:graphicData uri="http://schemas.openxmlformats.org/drawingml/2006/table">
            <a:tbl>
              <a:tblPr/>
              <a:tblGrid>
                <a:gridCol w="741600"/>
                <a:gridCol w="6992640"/>
              </a:tblGrid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Abre somente para leitura; coloca o ponteiro do arquivo no começo do arquivo.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r+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Abre para leitura e escrita; coloca o ponteiro do arquivo no começo do arquivo.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Abre somente para escrita; coloca o ponteiro do arquivo no começo do arquivo e reduz o comprimento do arquivo para zero. Se o arquivo não existir, tenta criá-lo.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w+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Abre para leitura e escrita; coloca o ponteiro do arquivo no começo do arquivo e reduz o  comprimento do arquivo para zero. Se o arquivo não existir, tenta criá-lo.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Modos de abertura de arquivos</a:t>
            </a:r>
            <a:endParaRPr b="0" lang="pt-BR" sz="2600" spc="-1" strike="noStrike">
              <a:latin typeface="Arial"/>
            </a:endParaRPr>
          </a:p>
        </p:txBody>
      </p:sp>
      <p:graphicFrame>
        <p:nvGraphicFramePr>
          <p:cNvPr id="179" name="Table 2"/>
          <p:cNvGraphicFramePr/>
          <p:nvPr/>
        </p:nvGraphicFramePr>
        <p:xfrm>
          <a:off x="729360" y="1357920"/>
          <a:ext cx="7733880" cy="3199320"/>
        </p:xfrm>
        <a:graphic>
          <a:graphicData uri="http://schemas.openxmlformats.org/drawingml/2006/table">
            <a:tbl>
              <a:tblPr/>
              <a:tblGrid>
                <a:gridCol w="741600"/>
                <a:gridCol w="6992640"/>
              </a:tblGrid>
              <a:tr h="3823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238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Abre somente para escrita; coloca o ponteiro do arquivo no final do arquivo. Se o arquivo não existir, tenta criá-lo.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238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a+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Abre para leitura e escrita; coloca o ponteiro do arquivo no final do arquivo. Se o arquivo não existir, tenta criá-lo.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848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Cria e abre o arquivo somente para escrita; coloca o ponteiro no começo do arquivo. Se o arquivo já existir, a chamada a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fopen()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falhará, retornando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FALSE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 gerando um erro de nível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E_WARNING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 Se o arquivo não existir, tenta criá-lo. Isto é equivalente a especificar as flags </a:t>
                      </a: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O_EXCL|O_CREAT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para a chamada de sistema </a:t>
                      </a: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open(2)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848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x+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Cria e abre o arquivo somente par leitura e escrita; coloca o ponteiro no começo do arquivo. Se o arquivo já existir, a chamada a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fopen()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falhará, retornando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FALSE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 gerando um erro de nível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</a:rPr>
                        <a:t>E_WARNING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 Se o arquivo não existir, tenta criá-lo. Isto é equivalente a especificar as flags </a:t>
                      </a: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O_EXCL|O_CREAT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para a chamada de sistema </a:t>
                      </a: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open(2)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Tamanho de um arquivo -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filesize( 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29360" y="1469160"/>
            <a:ext cx="7686720" cy="22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A função </a:t>
            </a:r>
            <a:r>
              <a:rPr b="0" i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filesize( )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 retorna o tamanho de um arquivo, em bytes, ou retorna false caso ocorra algum erro  (e gera um erro de nível </a:t>
            </a: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E_WARNING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) 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4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filesize</a:t>
            </a:r>
            <a:r>
              <a:rPr b="0" lang="pt-BR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4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4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$filename</a:t>
            </a:r>
            <a:r>
              <a:rPr b="0" lang="pt-BR" sz="14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filesize("c:\teste.txt");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27560" y="3998880"/>
            <a:ext cx="7686720" cy="78552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O caminho do arquivo é relativo ao servidor HTTP onde está sendo executado o script PHP.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83" name="Google Shape;202;p31" descr=""/>
          <p:cNvPicPr/>
          <p:nvPr/>
        </p:nvPicPr>
        <p:blipFill>
          <a:blip r:embed="rId1"/>
          <a:stretch/>
        </p:blipFill>
        <p:spPr>
          <a:xfrm>
            <a:off x="839160" y="3998880"/>
            <a:ext cx="785160" cy="78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Lendo o conteúdo de um arquivo -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fread( 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Sintaxe: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string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fread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(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resource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$handle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, </a:t>
            </a:r>
            <a:r>
              <a:rPr b="0" lang="pt-BR" sz="1200" spc="-1" strike="noStrike">
                <a:solidFill>
                  <a:srgbClr val="669933"/>
                </a:solidFill>
                <a:latin typeface="Source Code Pro"/>
                <a:ea typeface="Source Code Pro"/>
              </a:rPr>
              <a:t>int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</a:t>
            </a:r>
            <a:r>
              <a:rPr b="0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$length</a:t>
            </a:r>
            <a:r>
              <a:rPr b="0" lang="pt-BR" sz="1200" spc="-1" strike="noStrike">
                <a:solidFill>
                  <a:srgbClr val="737373"/>
                </a:solidFill>
                <a:latin typeface="Source Code Pro"/>
                <a:ea typeface="Source Code Pro"/>
              </a:rPr>
              <a:t> 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fread() </a:t>
            </a: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lê até </a:t>
            </a:r>
            <a:r>
              <a:rPr b="1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length</a:t>
            </a: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 bytes do ponteiro de arquivo informado em </a:t>
            </a:r>
            <a:r>
              <a:rPr b="1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handle</a:t>
            </a: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. A leitura é interrompida quando uma das seguintes condições são satisfeitas:</a:t>
            </a:r>
            <a:endParaRPr b="0" lang="pt-BR" sz="1200" spc="-1" strike="noStrike">
              <a:latin typeface="Arial"/>
            </a:endParaRPr>
          </a:p>
          <a:p>
            <a:pPr marL="457200" indent="-302760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Font typeface="Arial"/>
              <a:buChar char="○"/>
            </a:pPr>
            <a:r>
              <a:rPr b="1" lang="pt-BR" sz="1200" spc="-1" strike="noStrike">
                <a:solidFill>
                  <a:srgbClr val="336699"/>
                </a:solidFill>
                <a:latin typeface="Source Code Pro"/>
                <a:ea typeface="Source Code Pro"/>
              </a:rPr>
              <a:t>length</a:t>
            </a: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 bytes foram lidos</a:t>
            </a:r>
            <a:endParaRPr b="0" lang="pt-BR" sz="1200" spc="-1" strike="noStrike">
              <a:latin typeface="Arial"/>
            </a:endParaRPr>
          </a:p>
          <a:p>
            <a:pPr marL="457200" indent="-302760">
              <a:lnSpc>
                <a:spcPct val="115000"/>
              </a:lnSpc>
              <a:buClr>
                <a:srgbClr val="33333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EOF (end of file - final do arquivo) é alcançado</a:t>
            </a:r>
            <a:endParaRPr b="0" lang="pt-BR" sz="1200" spc="-1" strike="noStrike">
              <a:latin typeface="Arial"/>
            </a:endParaRPr>
          </a:p>
          <a:p>
            <a:pPr marL="457200" indent="-302760">
              <a:lnSpc>
                <a:spcPct val="115000"/>
              </a:lnSpc>
              <a:buClr>
                <a:srgbClr val="33333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um pacote tornou-se disponível (para network streams)</a:t>
            </a:r>
            <a:endParaRPr b="0" lang="pt-BR" sz="1200" spc="-1" strike="noStrike">
              <a:latin typeface="Arial"/>
            </a:endParaRPr>
          </a:p>
          <a:p>
            <a:pPr marL="457200" indent="-302760">
              <a:lnSpc>
                <a:spcPct val="115000"/>
              </a:lnSpc>
              <a:buClr>
                <a:srgbClr val="333333"/>
              </a:buClr>
              <a:buFont typeface="Arial"/>
              <a:buChar char="○"/>
            </a:pPr>
            <a:r>
              <a:rPr b="0" lang="pt-BR" sz="1200" spc="-1" strike="noStrike">
                <a:solidFill>
                  <a:srgbClr val="333333"/>
                </a:solidFill>
                <a:latin typeface="Arial"/>
                <a:ea typeface="Arial"/>
              </a:rPr>
              <a:t>8192 bytes foram lidos (depois de abrir um stream)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Retorna a string lida ou </a:t>
            </a:r>
            <a:r>
              <a:rPr b="1" lang="pt-BR" sz="12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FALSE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em caso de erro.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29360" y="709200"/>
            <a:ext cx="7686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Lendo o conteúdo de um arquivo - </a:t>
            </a:r>
            <a:r>
              <a:rPr b="1" i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fread( 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29360" y="1469160"/>
            <a:ext cx="76867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Exemplo: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// lê o conteúdo do arquivo para uma string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$filename = "teste.txt";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$handle = fopen ($filename, "r");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$conteudo = fread ($handle, filesize ($filename));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echo $conteudo;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fclose ($handle);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27560" y="4075200"/>
            <a:ext cx="7686720" cy="78552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Leitura de todo o conteúdo de um arquivo em único comando pode impactar a performance do servidor.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89" name="Google Shape;216;p33" descr=""/>
          <p:cNvPicPr/>
          <p:nvPr/>
        </p:nvPicPr>
        <p:blipFill>
          <a:blip r:embed="rId1"/>
          <a:stretch/>
        </p:blipFill>
        <p:spPr>
          <a:xfrm>
            <a:off x="839160" y="4075200"/>
            <a:ext cx="785160" cy="78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2021-08-17T17:13:24Z</dcterms:modified>
  <cp:revision>12</cp:revision>
  <dc:subject/>
  <dc:title/>
</cp:coreProperties>
</file>