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709200"/>
            <a:ext cx="768852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14691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182760"/>
            <a:ext cx="247536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709200"/>
            <a:ext cx="768852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32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1827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1469160"/>
            <a:ext cx="37519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182760"/>
            <a:ext cx="7688520" cy="156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FA661761-1CE5-445C-90A3-17C7B7618C07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3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582120"/>
            <a:ext cx="745200" cy="45360"/>
            <a:chOff x="830520" y="58212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41832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41688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709200"/>
            <a:ext cx="768852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1469160"/>
            <a:ext cx="7688520" cy="32803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A0813C8C-B3B9-4612-9E88-1C0F1DCE3D65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php.net/manual/en/book.pdo.php" TargetMode="External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Conectando BD MySql com PDO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101520" algn="ctr">
              <a:lnSpc>
                <a:spcPct val="115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$pdo = new PDO('mysql:host=localhost;dbname=cotil',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15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'matioli',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15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'mypassword');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Tratamento de exceções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try 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⋮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processamento que possui risco de falha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catch (ExceptionType $e) 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⋮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tratamento da exception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Tratamento de exceções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try 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$pdo = new PDO('mysql:host=localhost;dbname=cotil',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'matioli', ’mypassword’);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$output = 'Conexão estabelecida.';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catch (PDOException $e) 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$output = 'Impossível conectar BD.';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Configurando a conexão PDO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//configura o objeto PDO para gerar exceções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//sempre que ocorrer alguma falha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$pdo-&gt;setAttribute(PDO::ATTR_ERRMODE, PDO::ERRMODE_EXCEPTION);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//configura a codificação de caracteres pelo servidor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//de banco de dados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$pdo = new PDO('mysql:host=localhost;dbname=cotil;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 u="sng">
                <a:solidFill>
                  <a:srgbClr val="000000"/>
                </a:solidFill>
                <a:uFillTx/>
                <a:latin typeface="Source Code Pro"/>
                <a:ea typeface="Source Code Pro"/>
              </a:rPr>
              <a:t>charset=utf8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', 'myuser', 'mypassword');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//ou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$pdo-&gt;exec('SET NAMES "utf8"');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Criando e configurando uma conexão PDO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try 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$pdo = new PDO('mysql:host=localhost;dbname=cotil;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charset=utf8', 'myuser', 'mypassword');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$pdo-&gt;setAttribute(PDO::ATTR_ERRMODE, PDO::ERRMODE_EXCEPTION);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$output = 'Conexão estabelecida.';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 catch (PDOException $e) 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$output = 'Impossível conectar BD : ' .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$e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277800" y="3861000"/>
            <a:ext cx="5411160" cy="1102320"/>
          </a:xfrm>
          <a:prstGeom prst="rect">
            <a:avLst/>
          </a:prstGeom>
          <a:solidFill>
            <a:srgbClr val="fce5cd"/>
          </a:solidFill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catch (PDOException $e) {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$output = 'Impossível conectar BD : ' .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$e-&gt;getMessage() . ' em ' .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$e-&gt;getFile() . ':' . $e-&gt;getLine();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Enviando uma </a:t>
            </a:r>
            <a:r>
              <a:rPr b="1" lang="pt-BR" sz="2600" spc="-1" strike="noStrike" u="sng">
                <a:solidFill>
                  <a:srgbClr val="1a1a1a"/>
                </a:solidFill>
                <a:uFillTx/>
                <a:latin typeface="Raleway"/>
                <a:ea typeface="Raleway"/>
              </a:rPr>
              <a:t>query</a:t>
            </a: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 para o BD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729360" y="1469160"/>
            <a:ext cx="7688520" cy="348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try{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estabelecer conexão . . 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$sql = 'CREATE TABLE departamentos (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id INT NOT NULL AUTO_INCREMENT PRIMARY KEY,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sigla VARCHAR(10) NOT NULL,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nome VARCHAR(100) NOT NULL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 DEFAULT CHARACTER SET utf8 ENGINE=InnoDB';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$pdo-&gt;exec($sql);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$saida = “Tabela departamentos criada com sucesso!”;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}catch(PDOException $e){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$saida = 'Database error:' . $e-&gt;getMessage() . ' em ' 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$e-&gt;getFile() . ':' . $e-&gt;getLine();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INSERT, UPDATE e DELETE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Para as queries de insert, update e delete (que servem para modificar os dados no BD), o método exec( ) retornará o número de linhas na tabela que foram afetados pela query.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$sql = 'UPDATE departamentos SET sigla="DINFO"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WHERE nome LIKE "%Informática%"';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$affectedRows = $pdo-&gt;exec($sql);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$output = 'Atualizadas ' . $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affectedRows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.' linhas.';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Queries do tipo SELECT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Queries do tipo SELECT são tratados de forma um pouco diferente, pois elas podem retornar muitos dados. As queries do tipo SELECT não alteram dados no BD.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Quando queremos enviar uma query do tipo SELECT para o banco de dados, devemos utilizar o método query( ), que espera um parâmetros, que será o comando SQL SELECT a ser enviado para o BD.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 método query( ) retorna um objeto PDOStatement, o qual representa um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result set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contendo uma lista com todas as linhas retornadas pelo BD.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$sql = 'SELECT nome FROM departamentos';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$result = $pdo-&gt;query($sql);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Queries do tipo SELECT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while ($row = $result-&gt;fetch()) 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⋮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processa a linha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 método 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$result-&gt;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fetch() 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do objeto PDOStatement retorna a próxima linha no result set, como um array. Quando não houver mais linhas no result set,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fetch( )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retornará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false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while ($row = $result-&gt;fetch()) 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$row[‘nome’].’&lt;br&gt;’;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Queries do tipo SELECT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Podemos também utilizar o laço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foreach( )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para fazer o mesmo processamento: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foreach($result as $row) 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$row[‘nome’].’&lt;br&gt;’;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rial"/>
                <a:ea typeface="Arial"/>
              </a:rPr>
              <a:t>Acesso a Banco de Dados em PHP com PDO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9720" y="3173040"/>
            <a:ext cx="7687800" cy="659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212121"/>
                </a:solidFill>
                <a:latin typeface="Arial"/>
                <a:ea typeface="Arial"/>
              </a:rPr>
              <a:t>PDO = </a:t>
            </a:r>
            <a:r>
              <a:rPr b="0" i="1" lang="pt-BR" sz="3000" spc="-1" strike="noStrike">
                <a:solidFill>
                  <a:srgbClr val="212121"/>
                </a:solidFill>
                <a:latin typeface="Arial"/>
                <a:ea typeface="Arial"/>
              </a:rPr>
              <a:t>PHP Data Objects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Prática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279;p44" descr=""/>
          <p:cNvPicPr/>
          <p:nvPr/>
        </p:nvPicPr>
        <p:blipFill>
          <a:blip r:embed="rId1"/>
          <a:stretch/>
        </p:blipFill>
        <p:spPr>
          <a:xfrm>
            <a:off x="1065600" y="1588320"/>
            <a:ext cx="5919120" cy="237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Forma mais antiga - Não suportada pelo PHP 7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9360" y="1872000"/>
            <a:ext cx="7688520" cy="2877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2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&lt;?php</a:t>
            </a:r>
            <a:br/>
            <a:r>
              <a:rPr b="0" lang="pt-BR" sz="1800" spc="-1" strike="noStrike">
                <a:solidFill>
                  <a:srgbClr val="000088"/>
                </a:solidFill>
                <a:latin typeface="Verdana"/>
                <a:ea typeface="Verdana"/>
              </a:rPr>
              <a:t>$link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pt-BR" sz="1800" spc="-1" strike="noStrike">
                <a:solidFill>
                  <a:srgbClr val="339933"/>
                </a:solidFill>
                <a:latin typeface="Verdana"/>
                <a:ea typeface="Verdana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1" lang="pt-BR" sz="2200" spc="-1" strike="noStrike">
                <a:solidFill>
                  <a:srgbClr val="990000"/>
                </a:solidFill>
                <a:latin typeface="Verdana"/>
                <a:ea typeface="Verdana"/>
              </a:rPr>
              <a:t>mysql</a:t>
            </a:r>
            <a:r>
              <a:rPr b="0" lang="pt-BR" sz="1800" spc="-1" strike="noStrike">
                <a:solidFill>
                  <a:srgbClr val="990000"/>
                </a:solidFill>
                <a:latin typeface="Verdana"/>
                <a:ea typeface="Verdana"/>
              </a:rPr>
              <a:t>_connect</a:t>
            </a:r>
            <a:r>
              <a:rPr b="0" lang="pt-BR" sz="1800" spc="-1" strike="noStrike">
                <a:solidFill>
                  <a:srgbClr val="009900"/>
                </a:solidFill>
                <a:latin typeface="Verdana"/>
                <a:ea typeface="Verdana"/>
              </a:rPr>
              <a:t>(</a:t>
            </a:r>
            <a:r>
              <a:rPr b="0" lang="pt-BR" sz="1800" spc="-1" strike="noStrike">
                <a:solidFill>
                  <a:srgbClr val="0000ff"/>
                </a:solidFill>
                <a:latin typeface="Verdana"/>
                <a:ea typeface="Verdana"/>
              </a:rPr>
              <a:t>'localhost'</a:t>
            </a:r>
            <a:r>
              <a:rPr b="0" lang="pt-BR" sz="1800" spc="-1" strike="noStrike">
                <a:solidFill>
                  <a:srgbClr val="339933"/>
                </a:solidFill>
                <a:latin typeface="Verdana"/>
                <a:ea typeface="Verdana"/>
              </a:rPr>
              <a:t>,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pt-BR" sz="1800" spc="-1" strike="noStrike">
                <a:solidFill>
                  <a:srgbClr val="0000ff"/>
                </a:solidFill>
                <a:latin typeface="Verdana"/>
                <a:ea typeface="Verdana"/>
              </a:rPr>
              <a:t>'user'</a:t>
            </a:r>
            <a:r>
              <a:rPr b="0" lang="pt-BR" sz="1800" spc="-1" strike="noStrike">
                <a:solidFill>
                  <a:srgbClr val="339933"/>
                </a:solidFill>
                <a:latin typeface="Verdana"/>
                <a:ea typeface="Verdana"/>
              </a:rPr>
              <a:t>,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pt-BR" sz="1800" spc="-1" strike="noStrike">
                <a:solidFill>
                  <a:srgbClr val="0000ff"/>
                </a:solidFill>
                <a:latin typeface="Verdana"/>
                <a:ea typeface="Verdana"/>
              </a:rPr>
              <a:t>'pass'</a:t>
            </a:r>
            <a:r>
              <a:rPr b="0" lang="pt-BR" sz="1800" spc="-1" strike="noStrike">
                <a:solidFill>
                  <a:srgbClr val="009900"/>
                </a:solidFill>
                <a:latin typeface="Verdana"/>
                <a:ea typeface="Verdana"/>
              </a:rPr>
              <a:t>)</a:t>
            </a:r>
            <a:r>
              <a:rPr b="0" lang="pt-BR" sz="1800" spc="-1" strike="noStrike">
                <a:solidFill>
                  <a:srgbClr val="339933"/>
                </a:solidFill>
                <a:latin typeface="Verdana"/>
                <a:ea typeface="Verdana"/>
              </a:rPr>
              <a:t>;</a:t>
            </a:r>
            <a:br/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Forma antiga 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2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&lt;?php</a:t>
            </a:r>
            <a:br/>
            <a:r>
              <a:rPr b="0" lang="pt-BR" sz="1800" spc="-1" strike="noStrike">
                <a:solidFill>
                  <a:srgbClr val="000088"/>
                </a:solidFill>
                <a:latin typeface="Verdana"/>
                <a:ea typeface="Verdana"/>
              </a:rPr>
              <a:t>$link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pt-BR" sz="1800" spc="-1" strike="noStrike">
                <a:solidFill>
                  <a:srgbClr val="339933"/>
                </a:solidFill>
                <a:latin typeface="Verdana"/>
                <a:ea typeface="Verdana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1" lang="pt-BR" sz="2200" spc="-1" strike="noStrike">
                <a:solidFill>
                  <a:srgbClr val="990000"/>
                </a:solidFill>
                <a:latin typeface="Verdana"/>
                <a:ea typeface="Verdana"/>
              </a:rPr>
              <a:t>mysqli</a:t>
            </a:r>
            <a:r>
              <a:rPr b="0" lang="pt-BR" sz="1800" spc="-1" strike="noStrike">
                <a:solidFill>
                  <a:srgbClr val="990000"/>
                </a:solidFill>
                <a:latin typeface="Verdana"/>
                <a:ea typeface="Verdana"/>
              </a:rPr>
              <a:t>_connect</a:t>
            </a:r>
            <a:r>
              <a:rPr b="0" lang="pt-BR" sz="1800" spc="-1" strike="noStrike">
                <a:solidFill>
                  <a:srgbClr val="009900"/>
                </a:solidFill>
                <a:latin typeface="Verdana"/>
                <a:ea typeface="Verdana"/>
              </a:rPr>
              <a:t>(</a:t>
            </a:r>
            <a:r>
              <a:rPr b="0" lang="pt-BR" sz="1800" spc="-1" strike="noStrike">
                <a:solidFill>
                  <a:srgbClr val="0000ff"/>
                </a:solidFill>
                <a:latin typeface="Verdana"/>
                <a:ea typeface="Verdana"/>
              </a:rPr>
              <a:t>'localhost'</a:t>
            </a:r>
            <a:r>
              <a:rPr b="0" lang="pt-BR" sz="1800" spc="-1" strike="noStrike">
                <a:solidFill>
                  <a:srgbClr val="339933"/>
                </a:solidFill>
                <a:latin typeface="Verdana"/>
                <a:ea typeface="Verdana"/>
              </a:rPr>
              <a:t>,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pt-BR" sz="1800" spc="-1" strike="noStrike">
                <a:solidFill>
                  <a:srgbClr val="0000ff"/>
                </a:solidFill>
                <a:latin typeface="Verdana"/>
                <a:ea typeface="Verdana"/>
              </a:rPr>
              <a:t>'user'</a:t>
            </a:r>
            <a:r>
              <a:rPr b="0" lang="pt-BR" sz="1800" spc="-1" strike="noStrike">
                <a:solidFill>
                  <a:srgbClr val="339933"/>
                </a:solidFill>
                <a:latin typeface="Verdana"/>
                <a:ea typeface="Verdana"/>
              </a:rPr>
              <a:t>,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pt-BR" sz="1800" spc="-1" strike="noStrike">
                <a:solidFill>
                  <a:srgbClr val="0000ff"/>
                </a:solidFill>
                <a:latin typeface="Verdana"/>
                <a:ea typeface="Verdana"/>
              </a:rPr>
              <a:t>'pass'</a:t>
            </a:r>
            <a:r>
              <a:rPr b="0" lang="pt-BR" sz="1800" spc="-1" strike="noStrike">
                <a:solidFill>
                  <a:srgbClr val="009900"/>
                </a:solidFill>
                <a:latin typeface="Verdana"/>
                <a:ea typeface="Verdana"/>
              </a:rPr>
              <a:t>)</a:t>
            </a:r>
            <a:r>
              <a:rPr b="0" lang="pt-BR" sz="1800" spc="-1" strike="noStrike">
                <a:solidFill>
                  <a:srgbClr val="339933"/>
                </a:solidFill>
                <a:latin typeface="Verdana"/>
                <a:ea typeface="Verdana"/>
              </a:rPr>
              <a:t>;</a:t>
            </a:r>
            <a:br/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Atualmente (PHP &gt;= 5.1)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188;p29" descr=""/>
          <p:cNvPicPr/>
          <p:nvPr/>
        </p:nvPicPr>
        <p:blipFill>
          <a:blip r:embed="rId1"/>
          <a:stretch/>
        </p:blipFill>
        <p:spPr>
          <a:xfrm>
            <a:off x="1167840" y="1505520"/>
            <a:ext cx="5714640" cy="30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Documentação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1c3678"/>
                </a:solidFill>
                <a:uFillTx/>
                <a:latin typeface="Arial"/>
                <a:ea typeface="Arial"/>
                <a:hlinkClick r:id="rId1"/>
              </a:rPr>
              <a:t>http://www.php.net/manual/en/book.pdo.php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Arquitetura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200;p31" descr=""/>
          <p:cNvPicPr/>
          <p:nvPr/>
        </p:nvPicPr>
        <p:blipFill>
          <a:blip r:embed="rId1"/>
          <a:stretch/>
        </p:blipFill>
        <p:spPr>
          <a:xfrm>
            <a:off x="1001880" y="1436040"/>
            <a:ext cx="6046200" cy="289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Sintaxe básica</a:t>
            </a:r>
            <a:br/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101520" algn="ctr">
              <a:lnSpc>
                <a:spcPct val="115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{dbtype}:dbname={dbname};host={dbhost};port={dbport}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9360" y="709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Conectando BD MySql com PDO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29360" y="1469160"/>
            <a:ext cx="7688520" cy="328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101520" algn="ctr">
              <a:lnSpc>
                <a:spcPct val="115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new PDO('mysql:host=hostname;dbname=database', 'username',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15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'password')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2021-05-06T09:21:11Z</dcterms:modified>
  <cp:revision>1</cp:revision>
  <dc:subject/>
  <dc:title/>
</cp:coreProperties>
</file>