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2" r:id="rId5"/>
    <p:sldId id="266" r:id="rId6"/>
    <p:sldId id="276" r:id="rId7"/>
    <p:sldId id="267" r:id="rId8"/>
    <p:sldId id="268" r:id="rId9"/>
    <p:sldId id="269" r:id="rId10"/>
    <p:sldId id="271" r:id="rId11"/>
    <p:sldId id="277" r:id="rId12"/>
    <p:sldId id="278" r:id="rId13"/>
    <p:sldId id="282" r:id="rId14"/>
    <p:sldId id="279" r:id="rId15"/>
    <p:sldId id="280" r:id="rId16"/>
    <p:sldId id="281" r:id="rId17"/>
    <p:sldId id="275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258CF-1B68-4843-A38B-F0EB22F2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C92F8D-C178-4C84-8F8C-C04E0886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323EA-5078-419E-9F64-76AFDD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208177-B287-4E7B-B881-2855FEA2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AB1CE3-6A03-4D6E-855E-85EF714E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19984-BD96-4DBE-845C-1470AEB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20B704-1A44-414D-A6C5-B4C47557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BD2EE-265A-401E-AF53-5FFB65D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829CD6-AB64-4D1F-A65F-16893E2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6A8F7-A621-4887-92FE-889534B4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0E9E4F-785E-464A-BA70-862E4492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D19AD7-CD86-46D5-A32E-4D7527FB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96C48-36A4-407D-9E14-5AF299D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007E3-9AC6-4422-9C2B-91D8EBA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4AC543-00F3-48E6-9552-16B10D8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06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A989-B62F-402A-97E1-F0BFE11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8EBAC-3C6E-44C8-B0BB-E75DE168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9B0904-EB59-42A8-AD9D-E775048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B2B4AE-028B-4D9B-B72D-DFEEF032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5DF3E-7BE3-4AED-BF1C-84FAF42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5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FE631-1C1B-4E27-9C42-B662568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63F99-527C-4B38-A1C3-C6142C37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E7EEBC-49F6-4EEE-948D-B136DF2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747AC1-D9A9-499A-AD96-06E90E8C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277A7-51E4-49BE-A37B-CC45909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6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3BA5DB-D56C-4999-8401-351D384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D05ABD-435D-4BFE-9191-49583A98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59C2D8-9358-4085-9485-4440D799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F1644A-6AE9-4C58-8BDB-0EF872C7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BB3E7-FF36-4E5D-BC9F-4DCE51A8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9AA9DD-C3F4-4481-93CA-FDE80C9C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6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18847-9634-47E7-8DFB-2AF4719C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970C69-7C8D-44F8-BCDD-C309BFDB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61DD21-11FB-40B0-9457-52E8ACF1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04629C-D555-4952-B3A5-8EDDCA64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B7875C-4DA1-4ABE-A3E6-BB0DEEDF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E5D48E-58C2-4B4B-A531-CE88ADA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AC17708-2D06-49DD-8230-1094205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3273B7B-9411-42D4-BE6B-487755E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7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94A18-B8EE-452F-A615-20E42B6E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F33E21-E83C-4B21-8A01-05169451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827C40-FAA0-4631-B6D1-41661D61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0EE46F-3222-4DF5-91F3-BA274D4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4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4A0AF4-8159-4693-9295-E6A4188C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AC6A53-8871-4402-BA7E-911E1AB2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5354AE-02D8-4A45-BBFE-3C37FDBA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B7CDC-E57B-4E8C-8F56-24B51E2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95437-F6F7-452D-A69C-A9CF3AB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EEC010-A852-43CE-98AC-822E0641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F2BF65-4269-4310-9C46-6B407803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306D1-5E00-43F8-A72B-A19AA48F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94FD39-7FF0-406D-BE98-A7C9741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5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81115-941E-4585-B9A3-D33936BA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45DEF1-8EE4-4FFF-81A6-0798664B0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836535-D493-4B07-9CEC-09AE5463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9239BB-1FB9-4531-ADB3-94F99BB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43C8E2-2032-4D4D-8199-C47DB60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BD9671-4BDB-41D2-B3E4-E590979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08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922ACB-E821-497A-A38D-0F14AC55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B4E895-DB5B-4E07-83B7-6A5BF427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0FFFEB-57C5-4B8A-B216-DEEBEAD9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F5AA-4235-499F-BAEC-3B26423BE299}" type="datetimeFigureOut">
              <a:rPr lang="hu-HU" smtClean="0"/>
              <a:t>2022. 03. 27.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623B9E-A3A0-44DB-814A-D78565727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F218C0-8772-4D2F-AD95-B0781A3C1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8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7602"/>
            <a:ext cx="10058400" cy="1639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Data Vaders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II. Mérföldkő - Modellezés</a:t>
            </a:r>
          </a:p>
        </p:txBody>
      </p:sp>
    </p:spTree>
    <p:extLst>
      <p:ext uri="{BB962C8B-B14F-4D97-AF65-F5344CB8AC3E}">
        <p14:creationId xmlns:p14="http://schemas.microsoft.com/office/powerpoint/2010/main" val="39552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(Leggyakoribb címke)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leggyakoribb címkét megadva jelen adathalmazon 83%-os a pontosság, de egy kiegyensúlyozott adathalmaz esetén ez is csak 50% körüli eredményt adna.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8D938-2751-B74A-90D7-BA8E923E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48" y="469663"/>
            <a:ext cx="4512256" cy="59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Naive-Bayes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Bayes-tételt alapján az egyes változók között feltételes függetlenséget feltételezve, normál eloszlást felhasználva számolja ki az ismeretlen példányhoz tartozó legvalószínűbb címkét.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9E460-7FC9-5444-B8C4-E26B45B7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72" y="453154"/>
            <a:ext cx="4424613" cy="59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 Mixture Model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Gauss-keverék modell egy valószínűségi modell, amely feltételezi, hogy az összes adat pontot véges számú, ismeretlen paraméterű Gauss-eloszlás keverékéből állítják elő.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17AA1-057D-844C-A931-4CEB8C65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42" y="1171474"/>
            <a:ext cx="5533599" cy="45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B0B1B-F78C-4847-B501-40E7286B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87" y="722584"/>
            <a:ext cx="5709425" cy="54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0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Nearest Neighbour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Adott számú legközelebbi szomszéd távolságával súlyozva állapítja meg az ismeretlen példány címkéjét.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0663-CB4F-2041-9897-D91456B2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24" y="440086"/>
            <a:ext cx="4171443" cy="59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GridSearch a KNN-hez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legjobbnak az [1, 20] intervallumban a 20 bizonyult, mint vizsgált szomszédok száma.</a:t>
            </a:r>
          </a:p>
          <a:p>
            <a:r>
              <a:rPr lang="hu-HU" sz="2400" dirty="0">
                <a:solidFill>
                  <a:schemeClr val="bg1"/>
                </a:solidFill>
              </a:rPr>
              <a:t>Azonban jól látható, hogy kb. 10 szomszédtól a pontosság nem nő jelentősen.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C4028-D76A-404A-BB60-0F9C613D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53" y="429617"/>
            <a:ext cx="5260950" cy="59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Nearest Centroid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Nearest Centroid osztályozó egy egyszerű algoritmus, amely minden osztályt a tagok súlypontjával reprezentál.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EC9D5-6E2E-5440-B0DF-04A53761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7" y="469663"/>
            <a:ext cx="4468402" cy="59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0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C753A-E0EB-6443-9DE7-9F152CD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U" sz="8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17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Függvénykönyvtárak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A beimportált függvénykönyvtárak listája tovább bővült a különböző kiértékelő és gépi tanuló algoritmusokkal.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DCF8E-91BE-DF47-945F-2D491235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2" y="1889395"/>
            <a:ext cx="5587962" cy="31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Adatbázisunk kiegyensúlyozottsága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Jól látható, hogy az adatbázisunk igen kiegyensúlyozatlan.</a:t>
            </a:r>
          </a:p>
          <a:p>
            <a:r>
              <a:rPr lang="hu-HU" sz="2200">
                <a:solidFill>
                  <a:srgbClr val="FFFFFF"/>
                </a:solidFill>
              </a:rPr>
              <a:t>Jóval több „no” címkénk van, mint „yes”, ez a különböző baseline eredményeink értelmezésében fontos szempont.</a:t>
            </a:r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0BF77-5BAF-844A-BD38-0F75273B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6" y="2658531"/>
            <a:ext cx="5183589" cy="15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Jellemzővektorok és címkék szétválasztása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korábban létrehozott train, dev és test halmazokat felbontjuk jellemzővektorokra, valamint címkékre.</a:t>
            </a:r>
          </a:p>
          <a:p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gépi tanuló algoritmusok modelljei ezeket fogják majd bemenetként megkapni.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16AF5-5CA9-264A-8EF0-61F3F535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62" y="2334468"/>
            <a:ext cx="4599803" cy="21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Kiértékelő függvények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kiértékelő függvényeinket külön blokkba szerveztük ki az átláthatóság érdekében.</a:t>
            </a:r>
          </a:p>
          <a:p>
            <a:r>
              <a:rPr lang="hu-HU" sz="2400" dirty="0">
                <a:solidFill>
                  <a:schemeClr val="bg1"/>
                </a:solidFill>
              </a:rPr>
              <a:t>Ezekbe a dokumentációnkban bemutatott metrikák kerültek bele.</a:t>
            </a:r>
          </a:p>
          <a:p>
            <a:r>
              <a:rPr lang="hu-HU" sz="2400" dirty="0">
                <a:solidFill>
                  <a:schemeClr val="bg1"/>
                </a:solidFill>
              </a:rPr>
              <a:t>Elkészült egy blokk a tanító, és egy pedig a teszt halmazra is.</a:t>
            </a: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F5B72-C8BE-9F46-907A-654363FD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89" y="848320"/>
            <a:ext cx="5552124" cy="51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8FD34-E5B7-014B-82BC-2329E3F0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20" y="353078"/>
            <a:ext cx="6501160" cy="61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(Constant)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Először egy konstans baseline-t próbáltunk ki.</a:t>
            </a:r>
          </a:p>
          <a:p>
            <a:r>
              <a:rPr lang="hu-HU" sz="2400" dirty="0">
                <a:solidFill>
                  <a:schemeClr val="bg1"/>
                </a:solidFill>
              </a:rPr>
              <a:t>Minden címkét 1-re állítottunk (ha 0-ra állítanánk, kb. 85%-os pontosságot kapnánk, ami nem fedi tökéletesen a valóságot, hiszen kb. A címkéink 85%-a 0).</a:t>
            </a: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074E6-B204-E44C-87B6-2B6206DE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52" y="562184"/>
            <a:ext cx="5066931" cy="57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(Random)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3232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Sima véletlenszerű random, ez már picit jobb.</a:t>
            </a:r>
          </a:p>
          <a:p>
            <a:r>
              <a:rPr lang="hu-HU" sz="2400" dirty="0">
                <a:solidFill>
                  <a:schemeClr val="bg1"/>
                </a:solidFill>
              </a:rPr>
              <a:t>Kiegyensúlyozott adathalmazon is kb. 50%-os pontosságot adna.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B0DA4-4F34-A94C-915C-EAFF2331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86" y="713043"/>
            <a:ext cx="5372440" cy="54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Baseline (Random adott eloszlással)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címkéink eloszlásának ismeretében még pontosabb eredményt kaphatunk, ha a random generálást adott eloszlással végezzük.</a:t>
            </a:r>
          </a:p>
          <a:p>
            <a:r>
              <a:rPr lang="hu-HU" sz="2400" dirty="0">
                <a:solidFill>
                  <a:schemeClr val="bg1"/>
                </a:solidFill>
              </a:rPr>
              <a:t>Kiegyensúlyozott adathalmazon is kb. 50%-os pontosságot adna.</a:t>
            </a: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94E50-B5D5-B64F-A8C1-3BC664DA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29" y="774400"/>
            <a:ext cx="5445333" cy="53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381</Words>
  <Application>Microsoft Macintosh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Data Vaders II. Mérföldkő - Modellezés</vt:lpstr>
      <vt:lpstr>Függvénykönyvtárak</vt:lpstr>
      <vt:lpstr>Adatbázisunk kiegyensúlyozottsága</vt:lpstr>
      <vt:lpstr>Jellemzővektorok és címkék szétválasztása</vt:lpstr>
      <vt:lpstr>Kiértékelő függvények</vt:lpstr>
      <vt:lpstr>PowerPoint Presentation</vt:lpstr>
      <vt:lpstr>Baseline (Constant)</vt:lpstr>
      <vt:lpstr>Baseline (Random)</vt:lpstr>
      <vt:lpstr>Baseline (Random adott eloszlással)</vt:lpstr>
      <vt:lpstr>Baseline (Leggyakoribb címke)</vt:lpstr>
      <vt:lpstr>Gaussian Naive-Bayes</vt:lpstr>
      <vt:lpstr>Gaussian Mixture Model</vt:lpstr>
      <vt:lpstr>PowerPoint Presentation</vt:lpstr>
      <vt:lpstr>K Nearest Neighbour</vt:lpstr>
      <vt:lpstr>GridSearch a KNN-hez</vt:lpstr>
      <vt:lpstr>Nearest Centroid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Zsolt Mészáros</dc:creator>
  <cp:lastModifiedBy>Microsoft Office User</cp:lastModifiedBy>
  <cp:revision>48</cp:revision>
  <dcterms:created xsi:type="dcterms:W3CDTF">2022-03-04T17:59:51Z</dcterms:created>
  <dcterms:modified xsi:type="dcterms:W3CDTF">2022-03-27T19:56:49Z</dcterms:modified>
</cp:coreProperties>
</file>