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2" r:id="rId5"/>
    <p:sldId id="266" r:id="rId6"/>
    <p:sldId id="276" r:id="rId7"/>
    <p:sldId id="267" r:id="rId8"/>
    <p:sldId id="268" r:id="rId9"/>
    <p:sldId id="269" r:id="rId10"/>
    <p:sldId id="271" r:id="rId11"/>
    <p:sldId id="274" r:id="rId12"/>
    <p:sldId id="275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258CF-1B68-4843-A38B-F0EB22F2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C92F8D-C178-4C84-8F8C-C04E088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323EA-5078-419E-9F64-76AFDD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208177-B287-4E7B-B881-2855FEA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AB1CE3-6A03-4D6E-855E-85EF714E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19984-BD96-4DBE-845C-1470AEB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20B704-1A44-414D-A6C5-B4C47557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BD2EE-265A-401E-AF53-5FFB65D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829CD6-AB64-4D1F-A65F-16893E2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6A8F7-A621-4887-92FE-889534B4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0E9E4F-785E-464A-BA70-862E4492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D19AD7-CD86-46D5-A32E-4D7527FB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96C48-36A4-407D-9E14-5AF299D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007E3-9AC6-4422-9C2B-91D8EBA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AC543-00F3-48E6-9552-16B10D8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06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A989-B62F-402A-97E1-F0BFE11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8EBAC-3C6E-44C8-B0BB-E75DE168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9B0904-EB59-42A8-AD9D-E775048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B2B4AE-028B-4D9B-B72D-DFEEF03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5DF3E-7BE3-4AED-BF1C-84FAF42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5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FE631-1C1B-4E27-9C42-B662568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63F99-527C-4B38-A1C3-C6142C37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E7EEBC-49F6-4EEE-948D-B136DF2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747AC1-D9A9-499A-AD96-06E90E8C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277A7-51E4-49BE-A37B-CC45909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BA5DB-D56C-4999-8401-351D384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05ABD-435D-4BFE-9191-49583A98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59C2D8-9358-4085-9485-4440D799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F1644A-6AE9-4C58-8BDB-0EF872C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BB3E7-FF36-4E5D-BC9F-4DCE51A8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9AA9DD-C3F4-4481-93CA-FDE80C9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18847-9634-47E7-8DFB-2AF4719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970C69-7C8D-44F8-BCDD-C309BFDB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61DD21-11FB-40B0-9457-52E8ACF1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04629C-D555-4952-B3A5-8EDDCA64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B7875C-4DA1-4ABE-A3E6-BB0DEEDF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E5D48E-58C2-4B4B-A531-CE88ADA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C17708-2D06-49DD-8230-1094205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3273B7B-9411-42D4-BE6B-487755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7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94A18-B8EE-452F-A615-20E42B6E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F33E21-E83C-4B21-8A01-05169451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827C40-FAA0-4631-B6D1-41661D61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0EE46F-3222-4DF5-91F3-BA274D4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4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A4A0AF4-8159-4693-9295-E6A4188C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AC6A53-8871-4402-BA7E-911E1AB2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5354AE-02D8-4A45-BBFE-3C37FDBA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B7CDC-E57B-4E8C-8F56-24B51E2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95437-F6F7-452D-A69C-A9CF3AB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EEC010-A852-43CE-98AC-822E0641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F2BF65-4269-4310-9C46-6B40780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306D1-5E00-43F8-A72B-A19AA48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94FD39-7FF0-406D-BE98-A7C9741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5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81115-941E-4585-B9A3-D33936B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45DEF1-8EE4-4FFF-81A6-0798664B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836535-D493-4B07-9CEC-09AE5463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9239BB-1FB9-4531-ADB3-94F99BB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43C8E2-2032-4D4D-8199-C47DB60F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BD9671-4BDB-41D2-B3E4-E590979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08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922ACB-E821-497A-A38D-0F14AC55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B4E895-DB5B-4E07-83B7-6A5BF427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0FFFEB-57C5-4B8A-B216-DEEBEAD9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F5AA-4235-499F-BAEC-3B26423BE299}" type="datetimeFigureOut">
              <a:rPr lang="hu-HU" smtClean="0"/>
              <a:t>2022. 03. 06.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623B9E-A3A0-44DB-814A-D78565727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F218C0-8772-4D2F-AD95-B0781A3C1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938B-6135-4B55-A5D3-A610EFE997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84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4628A5D-E28A-480C-8184-B7AAFF09A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27AED8-5957-445C-BA2F-4C2351C8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7602"/>
            <a:ext cx="10058400" cy="1639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Data Vaders</a:t>
            </a:r>
            <a:br>
              <a:rPr lang="hu-HU" sz="5200">
                <a:solidFill>
                  <a:srgbClr val="FFFFFF"/>
                </a:solidFill>
              </a:rPr>
            </a:br>
            <a:r>
              <a:rPr lang="hu-HU" sz="5200">
                <a:solidFill>
                  <a:srgbClr val="FFFFFF"/>
                </a:solidFill>
              </a:rPr>
              <a:t>I. Mérföldkő - Adatfeldolgozás</a:t>
            </a:r>
          </a:p>
        </p:txBody>
      </p:sp>
    </p:spTree>
    <p:extLst>
      <p:ext uri="{BB962C8B-B14F-4D97-AF65-F5344CB8AC3E}">
        <p14:creationId xmlns:p14="http://schemas.microsoft.com/office/powerpoint/2010/main" val="39552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Adathalmaz felosztása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6" y="2799889"/>
            <a:ext cx="5148553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adathalmazunkat 3 részre osztjuk:</a:t>
            </a:r>
          </a:p>
          <a:p>
            <a:pPr lvl="1"/>
            <a:r>
              <a:rPr lang="hu-HU" sz="2000" dirty="0" err="1">
                <a:solidFill>
                  <a:schemeClr val="bg1"/>
                </a:solidFill>
              </a:rPr>
              <a:t>Training</a:t>
            </a:r>
            <a:r>
              <a:rPr lang="hu-HU" sz="2000" dirty="0">
                <a:solidFill>
                  <a:schemeClr val="bg1"/>
                </a:solidFill>
              </a:rPr>
              <a:t> (70%, 30347 db)</a:t>
            </a:r>
          </a:p>
          <a:p>
            <a:pPr lvl="1"/>
            <a:r>
              <a:rPr lang="hu-HU" sz="2000" dirty="0" err="1">
                <a:solidFill>
                  <a:schemeClr val="bg1"/>
                </a:solidFill>
              </a:rPr>
              <a:t>Development</a:t>
            </a:r>
            <a:r>
              <a:rPr lang="hu-HU" sz="2000" dirty="0">
                <a:solidFill>
                  <a:schemeClr val="bg1"/>
                </a:solidFill>
              </a:rPr>
              <a:t>  (15%, 6503 db)</a:t>
            </a:r>
          </a:p>
          <a:p>
            <a:pPr lvl="1"/>
            <a:r>
              <a:rPr lang="hu-HU" sz="2000">
                <a:solidFill>
                  <a:schemeClr val="bg1"/>
                </a:solidFill>
              </a:rPr>
              <a:t>Test (15%, 6504 db)</a:t>
            </a:r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EF146-8210-9642-93CF-D0C624B2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541" y="1566665"/>
            <a:ext cx="4809137" cy="35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334C6-7563-FA45-BBD4-A0A413BA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8" y="2386361"/>
            <a:ext cx="11047784" cy="20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C753A-E0EB-6443-9DE7-9F152CD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U" sz="8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17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Függvénykönyvtárak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Először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feldolgozáshoz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szükséges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függvénykönyvtárakat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importáljuk.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4A455-935C-E744-9449-1394373C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6" y="2470312"/>
            <a:ext cx="5207420" cy="19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Paraméterek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könnyebb átláthatóság érdekében a futtatás különböző paramétereit egy külön blokkba szerveztük.</a:t>
            </a:r>
          </a:p>
          <a:p>
            <a:r>
              <a:rPr lang="hu-HU" sz="2200">
                <a:solidFill>
                  <a:srgbClr val="FFFFFF"/>
                </a:solidFill>
              </a:rPr>
              <a:t>Ez természetesen a későbbiekben tovább fog bővülni.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51AB-5AC3-F947-BE4F-04859494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72" y="2581512"/>
            <a:ext cx="5302389" cy="14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Adatok betöltése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00" y="2817680"/>
            <a:ext cx="5018455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Az interneten elérhető ZIP fájlban lévő .csv kiterjesztésű adatbázist töltjük be. Kicsomagoljuk, majd a kicsomagolt fájlt a pd.read_csv() segítségével beolvassuk.</a:t>
            </a:r>
          </a:p>
          <a:p>
            <a:r>
              <a:rPr lang="hu-HU" sz="2200">
                <a:solidFill>
                  <a:srgbClr val="FFFFFF"/>
                </a:solidFill>
              </a:rPr>
              <a:t>45211 rekordot tartalmaz az adatbázis.</a:t>
            </a:r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FADD0-83B9-2D41-8574-27E06129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42" y="2287030"/>
            <a:ext cx="5507373" cy="22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Üres cellák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Megnézzük az adathalmazban lévő üres („</a:t>
            </a:r>
            <a:r>
              <a:rPr lang="hu-HU" sz="2400" dirty="0" err="1">
                <a:solidFill>
                  <a:schemeClr val="bg1"/>
                </a:solidFill>
              </a:rPr>
              <a:t>unkown” értéket tartalmazó</a:t>
            </a:r>
            <a:r>
              <a:rPr lang="hu-HU" sz="2400" dirty="0">
                <a:solidFill>
                  <a:schemeClr val="bg1"/>
                </a:solidFill>
              </a:rPr>
              <a:t>) cellák számát, majd ezeket a sorokat töröljük is.</a:t>
            </a:r>
          </a:p>
          <a:p>
            <a:r>
              <a:rPr lang="hu-HU" sz="2400" dirty="0">
                <a:solidFill>
                  <a:schemeClr val="bg1"/>
                </a:solidFill>
              </a:rPr>
              <a:t>Törlés után </a:t>
            </a:r>
            <a:r>
              <a:rPr lang="hu-HU" sz="2400" b="1" dirty="0">
                <a:solidFill>
                  <a:schemeClr val="bg1"/>
                </a:solidFill>
              </a:rPr>
              <a:t>43354 db </a:t>
            </a:r>
            <a:r>
              <a:rPr lang="hu-HU" sz="2400" dirty="0">
                <a:solidFill>
                  <a:schemeClr val="bg1"/>
                </a:solidFill>
              </a:rPr>
              <a:t>adatunk maradt.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260B4-345A-4B4F-9F40-8D16A5E0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18" y="1811812"/>
            <a:ext cx="3490332" cy="3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3F879-CDE3-E747-8D47-9EF2524C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98" y="600382"/>
            <a:ext cx="9388603" cy="56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Szöveges jellemzővektorok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dokumentációban leírtak alapján a szöveges információkból OrdinalEncoder segítségével számokat készítünk.</a:t>
            </a:r>
          </a:p>
          <a:p>
            <a:r>
              <a:rPr lang="hu-HU" sz="2400" dirty="0" err="1">
                <a:solidFill>
                  <a:schemeClr val="bg1"/>
                </a:solidFill>
              </a:rPr>
              <a:t>Ezen számokat végül egy MinMaxScaler segítségével a [0,1] intervallumba normáljuk.</a:t>
            </a:r>
            <a:endParaRPr lang="hu-H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F1852-19FC-5D40-ADE4-BCBC995E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33" y="511685"/>
            <a:ext cx="5325702" cy="321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F8311-DF9D-524F-97AB-C5A1FD7E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33" y="3954294"/>
            <a:ext cx="5336392" cy="24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Számszerű jellemzővektorok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3232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 számszerű adatokat szintén a dokumentációnkban leírtak alapján egy StandardScaler segítségével alakítjuk át, így a jellemzővektorok értékeinek átlaga 0, szórása pedig 1 lesz.</a:t>
            </a:r>
          </a:p>
          <a:p>
            <a:r>
              <a:rPr lang="hu-HU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Az ellenőrzésünk során a lebegőpontos számábrázolás hibáját is szemügyre vehetjük.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A4974-B880-864F-B806-DA8794F0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52" y="975709"/>
            <a:ext cx="5141599" cy="304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D759A-DD37-6C47-83F0-D82A8B71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23" y="4499980"/>
            <a:ext cx="4454712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80DFB4-22D3-47C5-B594-2E130C9E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Konkatenálás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AEA7DC-91C8-4CD8-B4AA-FA1F5080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Az átalakított adatokat </a:t>
            </a:r>
            <a:r>
              <a:rPr lang="hu-HU" sz="2400" dirty="0" err="1">
                <a:solidFill>
                  <a:schemeClr val="bg1"/>
                </a:solidFill>
              </a:rPr>
              <a:t>ezek után összevonjuk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  <a:p>
            <a:r>
              <a:rPr lang="hu-HU" sz="2400" dirty="0">
                <a:solidFill>
                  <a:schemeClr val="bg1"/>
                </a:solidFill>
              </a:rPr>
              <a:t>A 43354 darab rekordunk természetesen megmaradt.</a:t>
            </a:r>
          </a:p>
          <a:p>
            <a:pPr marL="0" indent="0">
              <a:buNone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CEBD2-1ED6-3841-8F16-7C122EBD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278" y="1281595"/>
            <a:ext cx="5241421" cy="42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219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Data Vaders I. Mérföldkő - Adatfeldolgozás</vt:lpstr>
      <vt:lpstr>Függvénykönyvtárak</vt:lpstr>
      <vt:lpstr>Paraméterek</vt:lpstr>
      <vt:lpstr>Adatok betöltése</vt:lpstr>
      <vt:lpstr>Üres cellák</vt:lpstr>
      <vt:lpstr>PowerPoint Presentation</vt:lpstr>
      <vt:lpstr>Szöveges jellemzővektorok</vt:lpstr>
      <vt:lpstr>Számszerű jellemzővektorok</vt:lpstr>
      <vt:lpstr>Konkatenálás</vt:lpstr>
      <vt:lpstr>Adathalmaz felosztása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Mészáros</dc:creator>
  <cp:lastModifiedBy>Microsoft Office User</cp:lastModifiedBy>
  <cp:revision>21</cp:revision>
  <dcterms:created xsi:type="dcterms:W3CDTF">2022-03-04T17:59:51Z</dcterms:created>
  <dcterms:modified xsi:type="dcterms:W3CDTF">2022-03-06T22:12:51Z</dcterms:modified>
</cp:coreProperties>
</file>