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73" r:id="rId5"/>
    <p:sldId id="272" r:id="rId6"/>
    <p:sldId id="266" r:id="rId7"/>
    <p:sldId id="285" r:id="rId8"/>
    <p:sldId id="267" r:id="rId9"/>
    <p:sldId id="268" r:id="rId10"/>
    <p:sldId id="269" r:id="rId11"/>
    <p:sldId id="271" r:id="rId12"/>
    <p:sldId id="277" r:id="rId13"/>
    <p:sldId id="278" r:id="rId14"/>
    <p:sldId id="279" r:id="rId15"/>
    <p:sldId id="280" r:id="rId16"/>
    <p:sldId id="281" r:id="rId17"/>
    <p:sldId id="286" r:id="rId18"/>
    <p:sldId id="287" r:id="rId19"/>
    <p:sldId id="275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258CF-1B68-4843-A38B-F0EB22F2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C92F8D-C178-4C84-8F8C-C04E088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323EA-5078-419E-9F64-76AFDD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208177-B287-4E7B-B881-2855FEA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AB1CE3-6A03-4D6E-855E-85EF714E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19984-BD96-4DBE-845C-1470AEB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20B704-1A44-414D-A6C5-B4C47557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BD2EE-265A-401E-AF53-5FFB65D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829CD6-AB64-4D1F-A65F-16893E2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6A8F7-A621-4887-92FE-889534B4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0E9E4F-785E-464A-BA70-862E4492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D19AD7-CD86-46D5-A32E-4D7527FB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96C48-36A4-407D-9E14-5AF299D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007E3-9AC6-4422-9C2B-91D8EBA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AC543-00F3-48E6-9552-16B10D8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06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A989-B62F-402A-97E1-F0BFE11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8EBAC-3C6E-44C8-B0BB-E75DE168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9B0904-EB59-42A8-AD9D-E775048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B2B4AE-028B-4D9B-B72D-DFEEF03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5DF3E-7BE3-4AED-BF1C-84FAF42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5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FE631-1C1B-4E27-9C42-B662568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63F99-527C-4B38-A1C3-C6142C37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E7EEBC-49F6-4EEE-948D-B136DF2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747AC1-D9A9-499A-AD96-06E90E8C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277A7-51E4-49BE-A37B-CC45909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BA5DB-D56C-4999-8401-351D384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05ABD-435D-4BFE-9191-49583A98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59C2D8-9358-4085-9485-4440D799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F1644A-6AE9-4C58-8BDB-0EF872C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BB3E7-FF36-4E5D-BC9F-4DCE51A8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9AA9DD-C3F4-4481-93CA-FDE80C9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18847-9634-47E7-8DFB-2AF4719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970C69-7C8D-44F8-BCDD-C309BFDB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61DD21-11FB-40B0-9457-52E8ACF1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04629C-D555-4952-B3A5-8EDDCA64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B7875C-4DA1-4ABE-A3E6-BB0DEEDF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E5D48E-58C2-4B4B-A531-CE88ADA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C17708-2D06-49DD-8230-1094205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3273B7B-9411-42D4-BE6B-487755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7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94A18-B8EE-452F-A615-20E42B6E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F33E21-E83C-4B21-8A01-05169451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827C40-FAA0-4631-B6D1-41661D61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0EE46F-3222-4DF5-91F3-BA274D4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4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4A0AF4-8159-4693-9295-E6A4188C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AC6A53-8871-4402-BA7E-911E1AB2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5354AE-02D8-4A45-BBFE-3C37FDB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B7CDC-E57B-4E8C-8F56-24B51E2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95437-F6F7-452D-A69C-A9CF3AB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EEC010-A852-43CE-98AC-822E0641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F2BF65-4269-4310-9C46-6B40780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306D1-5E00-43F8-A72B-A19AA48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94FD39-7FF0-406D-BE98-A7C9741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5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81115-941E-4585-B9A3-D33936B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45DEF1-8EE4-4FFF-81A6-0798664B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836535-D493-4B07-9CEC-09AE5463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9239BB-1FB9-4531-ADB3-94F99BB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43C8E2-2032-4D4D-8199-C47DB60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BD9671-4BDB-41D2-B3E4-E590979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08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922ACB-E821-497A-A38D-0F14AC55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B4E895-DB5B-4E07-83B7-6A5BF427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0FFFEB-57C5-4B8A-B216-DEEBEAD9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F5AA-4235-499F-BAEC-3B26423BE299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623B9E-A3A0-44DB-814A-D78565727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F218C0-8772-4D2F-AD95-B0781A3C1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8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7602"/>
            <a:ext cx="10058400" cy="1639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Data Vaders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III. Mérföldkő – Egyéni feladatok</a:t>
            </a:r>
          </a:p>
        </p:txBody>
      </p:sp>
    </p:spTree>
    <p:extLst>
      <p:ext uri="{BB962C8B-B14F-4D97-AF65-F5344CB8AC3E}">
        <p14:creationId xmlns:p14="http://schemas.microsoft.com/office/powerpoint/2010/main" val="39552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StandardScaler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adathalmazunkat egy egyszerű StandardScaler segítségével alakítottam át.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Ezzel a jellemzővektorok adott oszlopaihoz tartozó értékek átlaga 0, szórása pedig 1.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9ECF4-554F-E84E-9039-D1E98E52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82" y="1533704"/>
            <a:ext cx="5458367" cy="38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Összefűzés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átalakítás után az átalakított jellemzőket összefűztem a címkékkel, így előállt a feldolgozandó adatbázis.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D4251-DB07-0A46-A083-BE9CBC13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38" y="1729730"/>
            <a:ext cx="5632764" cy="33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Train-dev-test felosztás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adatainkat a korábbiakhoz hasonlóan train-dev-test halmazokra osztottam.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 címkéket és magukat a jellemzőket természetesen szétvágtam.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CA8B4-81E6-864E-B2AC-7DD252F3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38" y="1768762"/>
            <a:ext cx="5642422" cy="158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EC2D9-391B-F543-94FB-FAFE9ACD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49" y="3780832"/>
            <a:ext cx="3708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(Most Frequent)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tesztelés előtt egy egyszerű baseline-t hoztam létre.</a:t>
            </a:r>
          </a:p>
          <a:p>
            <a:r>
              <a:rPr lang="hu-HU" sz="2400" dirty="0">
                <a:solidFill>
                  <a:schemeClr val="bg1"/>
                </a:solidFill>
              </a:rPr>
              <a:t>Minden kiértékelésnél a leggyakoribb címkét adom vissza predikcióként.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Ez így 58%-os pontosságot eredményez, ehhez lehet hasonlítani a további módszerek eredményeit.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41C6-2C4B-0F42-8268-1FAD12FB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37" y="233386"/>
            <a:ext cx="4809137" cy="63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Naive-Bayes (GNB)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Egy egyszerű GNB is 85%-os pontosságot adott az adatbázison.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Ez már jóval felülmúlja a leggyakoribb baseline módszert.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EE2DD-E0F3-F045-A0F7-0D31C53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473" y="370982"/>
            <a:ext cx="4630544" cy="6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Mixture Model (GMM)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GMM már jóval nagyobb teljesítményt mutat.</a:t>
            </a:r>
          </a:p>
          <a:p>
            <a:r>
              <a:rPr lang="hu-HU" sz="2400" dirty="0">
                <a:solidFill>
                  <a:schemeClr val="bg1"/>
                </a:solidFill>
              </a:rPr>
              <a:t>Ilyen nagy pontosságnál viszont már óvatosnak kell lennünk, ekkor már fennállhat a túltanulás kockázata.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FADC3-3C89-6F4A-89A9-8088BD67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59" y="193238"/>
            <a:ext cx="5148555" cy="64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Nearest Neighbour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jelenlegi teszthalmazunkon a K Nearest Neighbour módszer 100%-os pontosságot ad mind a tanuló, mind a teszt halmazon.</a:t>
            </a:r>
          </a:p>
          <a:p>
            <a:r>
              <a:rPr lang="hu-HU" sz="2400" dirty="0">
                <a:solidFill>
                  <a:schemeClr val="bg1"/>
                </a:solidFill>
              </a:rPr>
              <a:t>Itt vagy túltanultunk, vagy pedig az adathalmaz elemei valóban jól elkülöníthetőek.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3949-3DB6-E041-A165-466A77AC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11" y="277439"/>
            <a:ext cx="3753807" cy="63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0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Nearest Centroid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kipróbált módszereink közül a Nearest Centroid teljesített a legkevésbé jól, azonban ez is majdnem 85%-os pontosságot eredményezett.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9778-5784-3941-A5BF-095F0A6E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78" y="218118"/>
            <a:ext cx="49276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B3B-A8FE-BB4D-B669-3023321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Összegzés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5C2E-1937-9244-BAB0-37CC6036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0843"/>
          </a:xfrm>
        </p:spPr>
        <p:txBody>
          <a:bodyPr/>
          <a:lstStyle/>
          <a:p>
            <a:r>
              <a:rPr lang="hu-HU"/>
              <a:t>Összességében elmondhatjuk, hogy a korábbiakban megalkotott módszereink más adatbázison is működőképesek (természetesen az adathalmaz megfelelő formátumúra hozása után). Az is jól látszik, hogy a banki adatbázisunk több jellemzővel, és lényegesen több adattal komolyabb feldolgozást igényelne hasonlóan magas pontossági értékek eléréséhez, a kisebb és egyszerűbb adatbázison jóval pontosabb predikciókat tudtunk elérni.</a:t>
            </a:r>
          </a:p>
        </p:txBody>
      </p:sp>
    </p:spTree>
    <p:extLst>
      <p:ext uri="{BB962C8B-B14F-4D97-AF65-F5344CB8AC3E}">
        <p14:creationId xmlns:p14="http://schemas.microsoft.com/office/powerpoint/2010/main" val="2193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C753A-E0EB-6443-9DE7-9F152CD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U" sz="800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17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Függvénykönyvtárak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 futtatásokhoz szükséges függvénykönyvtárak importjait a programkód elejére szerveztem ki.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Az órai anyagokból is átemeltem egy kirájzoló függvényt.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B7B16-333C-B540-AB69-4A252694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2"/>
          <a:stretch/>
        </p:blipFill>
        <p:spPr>
          <a:xfrm>
            <a:off x="6466389" y="2297151"/>
            <a:ext cx="5630416" cy="22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531" y="1683834"/>
            <a:ext cx="10798841" cy="2587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Feladat 1.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GRP, PCA és LDA használata PipeLine felahsználásával</a:t>
            </a:r>
          </a:p>
        </p:txBody>
      </p:sp>
    </p:spTree>
    <p:extLst>
      <p:ext uri="{BB962C8B-B14F-4D97-AF65-F5344CB8AC3E}">
        <p14:creationId xmlns:p14="http://schemas.microsoft.com/office/powerpoint/2010/main" val="6728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Random Projection (GRP)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3415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Mivel az adatbázisunk jellemzői között nehéz konkrét összefüggéseket leírni, így a GRP nem tudta tökéletesen szétválasztani a két osztályunkat.</a:t>
            </a:r>
          </a:p>
          <a:p>
            <a:r>
              <a:rPr lang="hu-HU" sz="2200">
                <a:solidFill>
                  <a:srgbClr val="FFFFFF"/>
                </a:solidFill>
              </a:rPr>
              <a:t>Ettől függetlenül minimális javulást sikerült elérnünk ezzel a módszerrel.</a:t>
            </a:r>
          </a:p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Itt is, és a többi dimenzió redukciós módszer esetében is láthatunk példát a PipeLine használatára.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5CAC1-527E-BE40-B104-803897A1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69" y="163837"/>
            <a:ext cx="4392337" cy="65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6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 Component Analysis (PCA)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Hasonló eredményt tapasztalhatunk a PCA esetén is, mint a GRP-nél.</a:t>
            </a:r>
          </a:p>
          <a:p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Nem lett tökéletes a szétválasztás, azonban az eredményeink minimálisan javultak.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6047-6B6F-9443-A156-2AB41845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217" y="203881"/>
            <a:ext cx="4317088" cy="6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Linear Discriminant Analysis (LDA)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LDA esetében minimális teljesítménycsökkenésről beszélhetünk.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Azonban elmondható, hogy 1 db jellemzőt generáltunk le 8 másik alapján, ilyen módon a 83%-os pontosság akár jónak is tekinthető.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429D-4A27-2848-80DC-98E38968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29" y="337601"/>
            <a:ext cx="5216055" cy="62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531" y="1683834"/>
            <a:ext cx="10798841" cy="2587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Feladat 2.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Legjobb módszerek tesztelése kiegyensúlyozott adatbázison</a:t>
            </a:r>
          </a:p>
        </p:txBody>
      </p:sp>
    </p:spTree>
    <p:extLst>
      <p:ext uri="{BB962C8B-B14F-4D97-AF65-F5344CB8AC3E}">
        <p14:creationId xmlns:p14="http://schemas.microsoft.com/office/powerpoint/2010/main" val="19278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Adatbázis beolvasása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400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teszteléshez egy kiegyensúlyozott adatbázist választottam.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Az adathalmaz papírpénzek eredetiségének vizsgálatához használt számszerű információkat tartalmaznak.</a:t>
            </a:r>
          </a:p>
          <a:p>
            <a:r>
              <a:rPr lang="hu-HU" sz="2400" dirty="0">
                <a:solidFill>
                  <a:schemeClr val="bg1"/>
                </a:solidFill>
              </a:rPr>
              <a:t>Itt szintén két osztályunk van,  mégpedig hogy a címleteink eredetiek, vagy hamisítványok.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20356-24B2-FF46-9D34-9835697F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1" y="415476"/>
            <a:ext cx="5063541" cy="60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Hiányos adatsorok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232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Látható, hogy az adataink nem hiányosak, minden jellemzővektor fel van töltve számokkal.</a:t>
            </a:r>
          </a:p>
          <a:p>
            <a:r>
              <a:rPr lang="hu-HU" sz="2400" dirty="0">
                <a:solidFill>
                  <a:schemeClr val="bg1"/>
                </a:solidFill>
              </a:rPr>
              <a:t>Így nem szükséges azzal foglalkoznunk, hogy a hiányos adatsorokkal mit kezdjünk.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1C340-7AE8-6742-AEF0-0D53ACEC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25" y="1435334"/>
            <a:ext cx="5085059" cy="39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518</Words>
  <Application>Microsoft Macintosh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Data Vaders III. Mérföldkő – Egyéni feladatok</vt:lpstr>
      <vt:lpstr>Függvénykönyvtárak</vt:lpstr>
      <vt:lpstr>Feladat 1. GRP, PCA és LDA használata PipeLine felahsználásával</vt:lpstr>
      <vt:lpstr>Gaussian Random Projection (GRP)</vt:lpstr>
      <vt:lpstr>Principal Component Analysis (PCA)</vt:lpstr>
      <vt:lpstr>Linear Discriminant Analysis (LDA)</vt:lpstr>
      <vt:lpstr>Feladat 2. Legjobb módszerek tesztelése kiegyensúlyozott adatbázison</vt:lpstr>
      <vt:lpstr>Adatbázis beolvasása</vt:lpstr>
      <vt:lpstr>Hiányos adatsorok</vt:lpstr>
      <vt:lpstr>StandardScaler</vt:lpstr>
      <vt:lpstr>Összefűzés</vt:lpstr>
      <vt:lpstr>Train-dev-test felosztás</vt:lpstr>
      <vt:lpstr>Baseline (Most Frequent)</vt:lpstr>
      <vt:lpstr>Gaussian Naive-Bayes (GNB)</vt:lpstr>
      <vt:lpstr>Gaussian Mixture Model (GMM)</vt:lpstr>
      <vt:lpstr>K Nearest Neighbour</vt:lpstr>
      <vt:lpstr>Nearest Centroid</vt:lpstr>
      <vt:lpstr>Összegzés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Mészáros</dc:creator>
  <cp:lastModifiedBy>Microsoft Office User</cp:lastModifiedBy>
  <cp:revision>77</cp:revision>
  <dcterms:created xsi:type="dcterms:W3CDTF">2022-03-04T17:59:51Z</dcterms:created>
  <dcterms:modified xsi:type="dcterms:W3CDTF">2022-04-29T14:21:10Z</dcterms:modified>
</cp:coreProperties>
</file>