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9" r:id="rId5"/>
    <p:sldId id="262" r:id="rId6"/>
    <p:sldId id="261" r:id="rId7"/>
    <p:sldId id="263" r:id="rId8"/>
    <p:sldId id="264" r:id="rId9"/>
    <p:sldId id="266" r:id="rId10"/>
    <p:sldId id="267" r:id="rId11"/>
    <p:sldId id="269" r:id="rId12"/>
    <p:sldId id="270" r:id="rId13"/>
    <p:sldId id="268" r:id="rId14"/>
    <p:sldId id="276" r:id="rId15"/>
    <p:sldId id="271" r:id="rId16"/>
    <p:sldId id="272" r:id="rId17"/>
    <p:sldId id="273" r:id="rId18"/>
    <p:sldId id="274" r:id="rId19"/>
    <p:sldId id="275"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4" r:id="rId35"/>
    <p:sldId id="291" r:id="rId36"/>
    <p:sldId id="292" r:id="rId37"/>
    <p:sldId id="293" r:id="rId38"/>
    <p:sldId id="295" r:id="rId39"/>
    <p:sldId id="296" r:id="rId40"/>
    <p:sldId id="297" r:id="rId41"/>
    <p:sldId id="298" r:id="rId42"/>
    <p:sldId id="299" r:id="rId43"/>
    <p:sldId id="300" r:id="rId44"/>
    <p:sldId id="301" r:id="rId45"/>
    <p:sldId id="302" r:id="rId46"/>
    <p:sldId id="303" r:id="rId47"/>
    <p:sldId id="304"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2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Boolean Algebra &amp; Logic Gates: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NAND as a Universal Gate</a:t>
            </a:r>
            <a:endParaRPr lang="en-US" dirty="0"/>
          </a:p>
        </p:txBody>
      </p:sp>
      <p:pic>
        <p:nvPicPr>
          <p:cNvPr id="6146" name="Picture 2" descr="F:\JULY-DEC 2020\SEM-3\Digital Electronics\universal.png"/>
          <p:cNvPicPr>
            <a:picLocks noGrp="1" noChangeAspect="1" noChangeArrowheads="1"/>
          </p:cNvPicPr>
          <p:nvPr>
            <p:ph idx="1"/>
          </p:nvPr>
        </p:nvPicPr>
        <p:blipFill>
          <a:blip r:embed="rId2" cstate="print"/>
          <a:srcRect/>
          <a:stretch>
            <a:fillRect/>
          </a:stretch>
        </p:blipFill>
        <p:spPr bwMode="auto">
          <a:xfrm>
            <a:off x="762000" y="1676400"/>
            <a:ext cx="7924800" cy="4724399"/>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boolean</a:t>
            </a:r>
            <a:r>
              <a:rPr lang="en-US" dirty="0" smtClean="0"/>
              <a:t> algebra</a:t>
            </a:r>
            <a:endParaRPr lang="en-US" dirty="0"/>
          </a:p>
        </p:txBody>
      </p:sp>
      <p:sp>
        <p:nvSpPr>
          <p:cNvPr id="3" name="Content Placeholder 2"/>
          <p:cNvSpPr>
            <a:spLocks noGrp="1"/>
          </p:cNvSpPr>
          <p:nvPr>
            <p:ph idx="1"/>
          </p:nvPr>
        </p:nvSpPr>
        <p:spPr/>
        <p:txBody>
          <a:bodyPr/>
          <a:lstStyle/>
          <a:p>
            <a:pPr algn="just"/>
            <a:r>
              <a:rPr lang="en-US" dirty="0" smtClean="0"/>
              <a:t>Boolean Algebra is used to analyze and simplify the digital (logic) circuits. It uses only the binary numbers i.e. 0 and 1. It is also called as </a:t>
            </a:r>
            <a:r>
              <a:rPr lang="en-US" b="1" dirty="0" smtClean="0"/>
              <a:t>Binary Algebra</a:t>
            </a:r>
            <a:r>
              <a:rPr lang="en-US" dirty="0" smtClean="0"/>
              <a:t> or </a:t>
            </a:r>
            <a:r>
              <a:rPr lang="en-US" b="1" dirty="0" smtClean="0"/>
              <a:t>logical Algebra</a:t>
            </a:r>
            <a:r>
              <a:rPr lang="en-US" dirty="0" smtClean="0"/>
              <a:t>. Boolean algebra was invented by </a:t>
            </a:r>
            <a:r>
              <a:rPr lang="en-US" b="1" dirty="0" smtClean="0"/>
              <a:t>George Boole</a:t>
            </a:r>
            <a:r>
              <a:rPr lang="en-US" dirty="0" smtClean="0"/>
              <a:t> in 1854.</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Rule in Boolean Algebra</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Following are the important rules used in Boolean algebra.</a:t>
            </a:r>
          </a:p>
          <a:p>
            <a:pPr algn="just"/>
            <a:r>
              <a:rPr lang="en-US" dirty="0" smtClean="0">
                <a:latin typeface="Times New Roman" pitchFamily="18" charset="0"/>
                <a:cs typeface="Times New Roman" pitchFamily="18" charset="0"/>
              </a:rPr>
              <a:t>Variable used can have only two values. Binary 1 for HIGH and Binary 0 for LOW.</a:t>
            </a:r>
          </a:p>
          <a:p>
            <a:pPr algn="just"/>
            <a:r>
              <a:rPr lang="en-US" dirty="0" smtClean="0">
                <a:latin typeface="Times New Roman" pitchFamily="18" charset="0"/>
                <a:cs typeface="Times New Roman" pitchFamily="18" charset="0"/>
              </a:rPr>
              <a:t>Complement of a variable is represented by an </a:t>
            </a:r>
            <a:r>
              <a:rPr lang="en-US" dirty="0" err="1" smtClean="0">
                <a:latin typeface="Times New Roman" pitchFamily="18" charset="0"/>
                <a:cs typeface="Times New Roman" pitchFamily="18" charset="0"/>
              </a:rPr>
              <a:t>overbar</a:t>
            </a:r>
            <a:r>
              <a:rPr lang="en-US" dirty="0" smtClean="0">
                <a:latin typeface="Times New Roman" pitchFamily="18" charset="0"/>
                <a:cs typeface="Times New Roman" pitchFamily="18" charset="0"/>
              </a:rPr>
              <a:t> (-). Thus, complement of variable B is represented as . Thus if B = 0 then = 1 and B = 1 then = 0.</a:t>
            </a:r>
          </a:p>
          <a:p>
            <a:pPr algn="just"/>
            <a:r>
              <a:rPr lang="en-US" dirty="0" err="1" smtClean="0">
                <a:latin typeface="Times New Roman" pitchFamily="18" charset="0"/>
                <a:cs typeface="Times New Roman" pitchFamily="18" charset="0"/>
              </a:rPr>
              <a:t>ORing</a:t>
            </a:r>
            <a:r>
              <a:rPr lang="en-US" dirty="0" smtClean="0">
                <a:latin typeface="Times New Roman" pitchFamily="18" charset="0"/>
                <a:cs typeface="Times New Roman" pitchFamily="18" charset="0"/>
              </a:rPr>
              <a:t> of the variables is represented by a plus (+) sign between them. For example </a:t>
            </a:r>
            <a:r>
              <a:rPr lang="en-US" dirty="0" err="1" smtClean="0">
                <a:latin typeface="Times New Roman" pitchFamily="18" charset="0"/>
                <a:cs typeface="Times New Roman" pitchFamily="18" charset="0"/>
              </a:rPr>
              <a:t>ORing</a:t>
            </a:r>
            <a:r>
              <a:rPr lang="en-US" dirty="0" smtClean="0">
                <a:latin typeface="Times New Roman" pitchFamily="18" charset="0"/>
                <a:cs typeface="Times New Roman" pitchFamily="18" charset="0"/>
              </a:rPr>
              <a:t> of A, B, C is represented as A + B + C.</a:t>
            </a:r>
          </a:p>
          <a:p>
            <a:pPr algn="just"/>
            <a:r>
              <a:rPr lang="en-US" dirty="0" smtClean="0">
                <a:latin typeface="Times New Roman" pitchFamily="18" charset="0"/>
                <a:cs typeface="Times New Roman" pitchFamily="18" charset="0"/>
              </a:rPr>
              <a:t>Logical </a:t>
            </a:r>
            <a:r>
              <a:rPr lang="en-US" dirty="0" err="1" smtClean="0">
                <a:latin typeface="Times New Roman" pitchFamily="18" charset="0"/>
                <a:cs typeface="Times New Roman" pitchFamily="18" charset="0"/>
              </a:rPr>
              <a:t>ANDing</a:t>
            </a:r>
            <a:r>
              <a:rPr lang="en-US" dirty="0" smtClean="0">
                <a:latin typeface="Times New Roman" pitchFamily="18" charset="0"/>
                <a:cs typeface="Times New Roman" pitchFamily="18" charset="0"/>
              </a:rPr>
              <a:t> of the two or more variable is represented by writing a dot between them such as A</a:t>
            </a:r>
            <a:r>
              <a:rPr lang="en-US" sz="4100"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B</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C</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Sometime the dot may be omitted like ABC.</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laws of Boolean Algebra</a:t>
            </a:r>
            <a:endParaRPr lang="en-US" dirty="0"/>
          </a:p>
        </p:txBody>
      </p:sp>
      <p:pic>
        <p:nvPicPr>
          <p:cNvPr id="1026" name="Picture 2" descr="F:\JULY-DEC 2020\SEM-3\Digital Electronics\basic laws.jpg"/>
          <p:cNvPicPr>
            <a:picLocks noGrp="1" noChangeAspect="1" noChangeArrowheads="1"/>
          </p:cNvPicPr>
          <p:nvPr>
            <p:ph idx="1"/>
          </p:nvPr>
        </p:nvPicPr>
        <p:blipFill>
          <a:blip r:embed="rId2" cstate="print"/>
          <a:srcRect/>
          <a:stretch>
            <a:fillRect/>
          </a:stretch>
        </p:blipFill>
        <p:spPr bwMode="auto">
          <a:xfrm>
            <a:off x="914400" y="1524000"/>
            <a:ext cx="7239000" cy="48768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A+ A'=1</a:t>
            </a:r>
            <a:endParaRPr lang="en-US" dirty="0"/>
          </a:p>
          <a:p>
            <a:r>
              <a:rPr lang="en-US" dirty="0" smtClean="0"/>
              <a:t>A.0=0</a:t>
            </a:r>
          </a:p>
          <a:p>
            <a:r>
              <a:rPr lang="en-US" dirty="0" smtClean="0"/>
              <a:t>A.1=A</a:t>
            </a:r>
          </a:p>
          <a:p>
            <a:r>
              <a:rPr lang="en-US" dirty="0" smtClean="0"/>
              <a:t>A.A=A</a:t>
            </a:r>
          </a:p>
          <a:p>
            <a:r>
              <a:rPr lang="en-US" dirty="0" smtClean="0"/>
              <a:t>A.A‘=0</a:t>
            </a:r>
          </a:p>
        </p:txBody>
      </p:sp>
    </p:spTree>
    <p:extLst>
      <p:ext uri="{BB962C8B-B14F-4D97-AF65-F5344CB8AC3E}">
        <p14:creationId xmlns:p14="http://schemas.microsoft.com/office/powerpoint/2010/main" val="1063215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Theorems</a:t>
            </a:r>
            <a:endParaRPr lang="en-US" dirty="0"/>
          </a:p>
        </p:txBody>
      </p:sp>
      <p:pic>
        <p:nvPicPr>
          <p:cNvPr id="2050" name="Picture 2" descr="F:\JULY-DEC 2020\SEM-3\Digital Electronics\Theorem.JPG"/>
          <p:cNvPicPr>
            <a:picLocks noGrp="1" noChangeAspect="1" noChangeArrowheads="1"/>
          </p:cNvPicPr>
          <p:nvPr>
            <p:ph idx="1"/>
          </p:nvPr>
        </p:nvPicPr>
        <p:blipFill>
          <a:blip r:embed="rId2" cstate="print"/>
          <a:srcRect/>
          <a:stretch>
            <a:fillRect/>
          </a:stretch>
        </p:blipFill>
        <p:spPr bwMode="auto">
          <a:xfrm>
            <a:off x="381000" y="1219200"/>
            <a:ext cx="8534400" cy="53340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Simplification of </a:t>
            </a:r>
            <a:r>
              <a:rPr lang="en-US" dirty="0" err="1" smtClean="0"/>
              <a:t>boolean</a:t>
            </a:r>
            <a:r>
              <a:rPr lang="en-US" dirty="0" smtClean="0"/>
              <a:t> expression</a:t>
            </a:r>
            <a:endParaRPr lang="en-IN" dirty="0"/>
          </a:p>
        </p:txBody>
      </p:sp>
      <p:sp>
        <p:nvSpPr>
          <p:cNvPr id="3" name="Content Placeholder 2"/>
          <p:cNvSpPr>
            <a:spLocks noGrp="1"/>
          </p:cNvSpPr>
          <p:nvPr>
            <p:ph idx="1"/>
          </p:nvPr>
        </p:nvSpPr>
        <p:spPr/>
        <p:txBody>
          <a:bodyPr/>
          <a:lstStyle/>
          <a:p>
            <a:pPr marL="0" indent="0">
              <a:buNone/>
            </a:pPr>
            <a:r>
              <a:rPr lang="en-US" dirty="0" smtClean="0"/>
              <a:t>Simplify </a:t>
            </a:r>
            <a:r>
              <a:rPr lang="en-US" dirty="0" err="1" smtClean="0"/>
              <a:t>boolean</a:t>
            </a:r>
            <a:r>
              <a:rPr lang="en-US" dirty="0" smtClean="0"/>
              <a:t> expression using </a:t>
            </a:r>
            <a:r>
              <a:rPr lang="en-US" dirty="0" err="1" smtClean="0"/>
              <a:t>boolean</a:t>
            </a:r>
            <a:r>
              <a:rPr lang="en-US" dirty="0" smtClean="0"/>
              <a:t> algebra</a:t>
            </a:r>
          </a:p>
          <a:p>
            <a:pPr marL="0" indent="0">
              <a:buNone/>
            </a:pPr>
            <a:r>
              <a:rPr lang="en-US" dirty="0" smtClean="0">
                <a:latin typeface="Times New Roman" pitchFamily="18" charset="0"/>
                <a:cs typeface="Times New Roman" pitchFamily="18" charset="0"/>
              </a:rPr>
              <a:t>A+AB=A</a:t>
            </a:r>
          </a:p>
          <a:p>
            <a:pPr marL="0" indent="0">
              <a:buNone/>
            </a:pPr>
            <a:r>
              <a:rPr lang="en-US" dirty="0" smtClean="0">
                <a:latin typeface="Times New Roman" pitchFamily="18" charset="0"/>
                <a:cs typeface="Times New Roman" pitchFamily="18" charset="0"/>
              </a:rPr>
              <a:t>L.H.S= A + AB</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A(1 +B)</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A(1)  (1+B=1)</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a:t>
            </a:r>
            <a:endParaRPr lang="en-US" dirty="0">
              <a:latin typeface="Times New Roman" pitchFamily="18" charset="0"/>
              <a:cs typeface="Times New Roman" pitchFamily="18" charset="0"/>
            </a:endParaRPr>
          </a:p>
          <a:p>
            <a:pPr marL="0" indent="0">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326915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Simplify </a:t>
            </a:r>
            <a:r>
              <a:rPr lang="en-US" dirty="0" err="1"/>
              <a:t>boolean</a:t>
            </a:r>
            <a:r>
              <a:rPr lang="en-US" dirty="0"/>
              <a:t> expression using </a:t>
            </a:r>
            <a:r>
              <a:rPr lang="en-US" dirty="0" err="1"/>
              <a:t>boolean</a:t>
            </a:r>
            <a:r>
              <a:rPr lang="en-US" dirty="0"/>
              <a:t> algebra</a:t>
            </a:r>
            <a:br>
              <a:rPr lang="en-US" dirty="0"/>
            </a:b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A(A+B)=A</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L.H.S= A(A+B)</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   A.A +A.B</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   A+A.B</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 A(1+B)</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=A(1)        (1+B=1)</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endParaRPr lang="en-IN" dirty="0"/>
          </a:p>
        </p:txBody>
      </p:sp>
    </p:spTree>
    <p:extLst>
      <p:ext uri="{BB962C8B-B14F-4D97-AF65-F5344CB8AC3E}">
        <p14:creationId xmlns:p14="http://schemas.microsoft.com/office/powerpoint/2010/main" val="876368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Simplify </a:t>
            </a:r>
            <a:r>
              <a:rPr lang="en-US" dirty="0" err="1"/>
              <a:t>boolean</a:t>
            </a:r>
            <a:r>
              <a:rPr lang="en-US" dirty="0"/>
              <a:t> expression using </a:t>
            </a:r>
            <a:r>
              <a:rPr lang="en-US" dirty="0" err="1"/>
              <a:t>boolean</a:t>
            </a:r>
            <a:r>
              <a:rPr lang="en-US" dirty="0"/>
              <a:t> algebra</a:t>
            </a:r>
            <a:br>
              <a:rPr lang="en-US" dirty="0"/>
            </a:br>
            <a:endParaRPr lang="en-IN" dirty="0"/>
          </a:p>
        </p:txBody>
      </p:sp>
      <p:sp>
        <p:nvSpPr>
          <p:cNvPr id="3" name="Content Placeholder 2"/>
          <p:cNvSpPr>
            <a:spLocks noGrp="1"/>
          </p:cNvSpPr>
          <p:nvPr>
            <p:ph idx="1"/>
          </p:nvPr>
        </p:nvSpPr>
        <p:spPr/>
        <p:txBody>
          <a:bodyPr/>
          <a:lstStyle/>
          <a:p>
            <a:pPr marL="0" indent="0">
              <a:buNone/>
            </a:pPr>
            <a:r>
              <a:rPr lang="en-US" dirty="0" smtClean="0">
                <a:latin typeface="Times New Roman" pitchFamily="18" charset="0"/>
                <a:cs typeface="Times New Roman" pitchFamily="18" charset="0"/>
              </a:rPr>
              <a:t>A(A' + B)=AB</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L.H.S= </a:t>
            </a:r>
            <a:r>
              <a:rPr lang="en-US" dirty="0">
                <a:latin typeface="Times New Roman" pitchFamily="18" charset="0"/>
                <a:cs typeface="Times New Roman" pitchFamily="18" charset="0"/>
              </a:rPr>
              <a:t>A(A' + B</a:t>
            </a:r>
            <a:r>
              <a:rPr lang="en-US" dirty="0" smtClean="0">
                <a:latin typeface="Times New Roman" pitchFamily="18" charset="0"/>
                <a:cs typeface="Times New Roman" pitchFamily="18" charset="0"/>
              </a:rPr>
              <a:t>)</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 A.</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   +A.B</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 0 +AB</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=AB=R.H.S</a:t>
            </a:r>
          </a:p>
          <a:p>
            <a:pPr marL="0" indent="0">
              <a:buNone/>
            </a:pPr>
            <a:endParaRPr lang="en-US" dirty="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pPr marL="0" indent="0">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343545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Simplify </a:t>
            </a:r>
            <a:r>
              <a:rPr lang="en-US" dirty="0" err="1"/>
              <a:t>boolean</a:t>
            </a:r>
            <a:r>
              <a:rPr lang="en-US" dirty="0"/>
              <a:t> expression using </a:t>
            </a:r>
            <a:r>
              <a:rPr lang="en-US" dirty="0" err="1"/>
              <a:t>boolean</a:t>
            </a:r>
            <a:r>
              <a:rPr lang="en-US" dirty="0"/>
              <a:t> algebra</a:t>
            </a:r>
            <a:br>
              <a:rPr lang="en-US" dirty="0"/>
            </a:br>
            <a:endParaRPr lang="en-IN" dirty="0"/>
          </a:p>
        </p:txBody>
      </p:sp>
      <p:sp>
        <p:nvSpPr>
          <p:cNvPr id="3" name="Content Placeholder 2"/>
          <p:cNvSpPr>
            <a:spLocks noGrp="1"/>
          </p:cNvSpPr>
          <p:nvPr>
            <p:ph idx="1"/>
          </p:nvPr>
        </p:nvSpPr>
        <p:spPr/>
        <p:txBody>
          <a:bodyPr/>
          <a:lstStyle/>
          <a:p>
            <a:pPr marL="0" indent="0">
              <a:buNone/>
            </a:pPr>
            <a:r>
              <a:rPr lang="en-US" dirty="0" smtClean="0"/>
              <a:t>AB +AB‘ =A</a:t>
            </a:r>
          </a:p>
          <a:p>
            <a:pPr marL="0" indent="0">
              <a:buNone/>
            </a:pPr>
            <a:r>
              <a:rPr lang="en-US" dirty="0" smtClean="0"/>
              <a:t>A(B+</a:t>
            </a:r>
            <a:r>
              <a:rPr lang="en-US" dirty="0"/>
              <a:t>B</a:t>
            </a:r>
            <a:r>
              <a:rPr lang="en-US" dirty="0" smtClean="0"/>
              <a:t>‘)</a:t>
            </a:r>
          </a:p>
          <a:p>
            <a:pPr marL="0" indent="0">
              <a:buNone/>
            </a:pPr>
            <a:r>
              <a:rPr lang="en-US" dirty="0" smtClean="0"/>
              <a:t>A(1)</a:t>
            </a:r>
          </a:p>
          <a:p>
            <a:pPr marL="0" indent="0">
              <a:buNone/>
            </a:pPr>
            <a:r>
              <a:rPr lang="en-US" dirty="0"/>
              <a:t>A</a:t>
            </a:r>
            <a:endParaRPr lang="en-IN" dirty="0"/>
          </a:p>
        </p:txBody>
      </p:sp>
    </p:spTree>
    <p:extLst>
      <p:ext uri="{BB962C8B-B14F-4D97-AF65-F5344CB8AC3E}">
        <p14:creationId xmlns:p14="http://schemas.microsoft.com/office/powerpoint/2010/main" val="394306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GATES</a:t>
            </a:r>
            <a:endParaRPr lang="en-US" dirty="0"/>
          </a:p>
        </p:txBody>
      </p:sp>
      <p:sp>
        <p:nvSpPr>
          <p:cNvPr id="3" name="Content Placeholder 2"/>
          <p:cNvSpPr>
            <a:spLocks noGrp="1"/>
          </p:cNvSpPr>
          <p:nvPr>
            <p:ph idx="1"/>
          </p:nvPr>
        </p:nvSpPr>
        <p:spPr/>
        <p:txBody>
          <a:bodyPr/>
          <a:lstStyle/>
          <a:p>
            <a:pPr algn="just">
              <a:buNone/>
            </a:pPr>
            <a:r>
              <a:rPr lang="en-US" altLang="zh-CN" dirty="0" smtClean="0"/>
              <a:t>    </a:t>
            </a:r>
            <a:r>
              <a:rPr lang="en-US" altLang="zh-CN" dirty="0" smtClean="0">
                <a:latin typeface="Times New Roman" pitchFamily="18" charset="0"/>
                <a:cs typeface="Times New Roman" pitchFamily="18" charset="0"/>
              </a:rPr>
              <a:t>Logic gates are abstractions of electronic circuit components that operate on one or more input signals to produce an output signal.</a:t>
            </a:r>
          </a:p>
          <a:p>
            <a:pPr>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latin typeface="Times New Roman" pitchFamily="18" charset="0"/>
                <a:cs typeface="Times New Roman" pitchFamily="18" charset="0"/>
              </a:rPr>
              <a:t>(A+B)(A+B‘)=A</a:t>
            </a:r>
          </a:p>
          <a:p>
            <a:pPr marL="0" indent="0">
              <a:buNone/>
            </a:pPr>
            <a:r>
              <a:rPr lang="en-US" dirty="0" smtClean="0">
                <a:latin typeface="Times New Roman" pitchFamily="18" charset="0"/>
                <a:cs typeface="Times New Roman" pitchFamily="18" charset="0"/>
              </a:rPr>
              <a:t>AA +A</a:t>
            </a:r>
            <a:r>
              <a:rPr lang="en-US" dirty="0">
                <a:latin typeface="Times New Roman" pitchFamily="18" charset="0"/>
                <a:cs typeface="Times New Roman" pitchFamily="18" charset="0"/>
              </a:rPr>
              <a:t>B</a:t>
            </a:r>
            <a:r>
              <a:rPr lang="en-US" dirty="0" smtClean="0">
                <a:latin typeface="Times New Roman" pitchFamily="18" charset="0"/>
                <a:cs typeface="Times New Roman" pitchFamily="18" charset="0"/>
              </a:rPr>
              <a:t>‘ +AB +B</a:t>
            </a:r>
            <a:r>
              <a:rPr lang="en-US" dirty="0">
                <a:latin typeface="Times New Roman" pitchFamily="18" charset="0"/>
                <a:cs typeface="Times New Roman" pitchFamily="18" charset="0"/>
              </a:rPr>
              <a:t>B</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 AB</a:t>
            </a:r>
            <a:r>
              <a:rPr lang="en-US" dirty="0" smtClean="0">
                <a:latin typeface="Times New Roman" pitchFamily="18" charset="0"/>
                <a:cs typeface="Times New Roman" pitchFamily="18" charset="0"/>
              </a:rPr>
              <a:t>‘ +AB +  0</a:t>
            </a:r>
          </a:p>
          <a:p>
            <a:pPr marL="0" indent="0">
              <a:buNone/>
            </a:pPr>
            <a:r>
              <a:rPr lang="en-US" dirty="0" smtClean="0">
                <a:latin typeface="Times New Roman" pitchFamily="18" charset="0"/>
                <a:cs typeface="Times New Roman" pitchFamily="18" charset="0"/>
              </a:rPr>
              <a:t>A(1+</a:t>
            </a:r>
            <a:r>
              <a:rPr lang="en-US" dirty="0">
                <a:latin typeface="Times New Roman" pitchFamily="18" charset="0"/>
                <a:cs typeface="Times New Roman" pitchFamily="18" charset="0"/>
              </a:rPr>
              <a:t>B</a:t>
            </a:r>
            <a:r>
              <a:rPr lang="en-US" dirty="0" smtClean="0">
                <a:latin typeface="Times New Roman" pitchFamily="18" charset="0"/>
                <a:cs typeface="Times New Roman" pitchFamily="18" charset="0"/>
              </a:rPr>
              <a:t>‘) +AB</a:t>
            </a:r>
          </a:p>
          <a:p>
            <a:pPr marL="0" indent="0">
              <a:buNone/>
            </a:pPr>
            <a:r>
              <a:rPr lang="en-US" dirty="0" smtClean="0">
                <a:latin typeface="Times New Roman" pitchFamily="18" charset="0"/>
                <a:cs typeface="Times New Roman" pitchFamily="18" charset="0"/>
              </a:rPr>
              <a:t>A +AB</a:t>
            </a:r>
          </a:p>
          <a:p>
            <a:pPr marL="0" indent="0">
              <a:buNone/>
            </a:pPr>
            <a:r>
              <a:rPr lang="en-US" dirty="0" smtClean="0">
                <a:latin typeface="Times New Roman" pitchFamily="18" charset="0"/>
                <a:cs typeface="Times New Roman" pitchFamily="18" charset="0"/>
              </a:rPr>
              <a:t>A(1+B)</a:t>
            </a:r>
          </a:p>
          <a:p>
            <a:pPr marL="0" indent="0">
              <a:buNone/>
            </a:pPr>
            <a:r>
              <a:rPr lang="en-US">
                <a:latin typeface="Times New Roman" pitchFamily="18" charset="0"/>
                <a:cs typeface="Times New Roman" pitchFamily="18" charset="0"/>
              </a:rPr>
              <a:t>A</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548973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Simplify </a:t>
            </a:r>
            <a:r>
              <a:rPr lang="en-US" dirty="0" err="1"/>
              <a:t>boolean</a:t>
            </a:r>
            <a:r>
              <a:rPr lang="en-US" dirty="0"/>
              <a:t> expression using </a:t>
            </a:r>
            <a:r>
              <a:rPr lang="en-US" dirty="0" err="1"/>
              <a:t>boolean</a:t>
            </a:r>
            <a:r>
              <a:rPr lang="en-US" dirty="0"/>
              <a:t> algebra</a:t>
            </a:r>
            <a:br>
              <a:rPr lang="en-US" dirty="0"/>
            </a:br>
            <a:endParaRPr lang="en-IN" dirty="0"/>
          </a:p>
        </p:txBody>
      </p:sp>
      <p:sp>
        <p:nvSpPr>
          <p:cNvPr id="3" name="Content Placeholder 2"/>
          <p:cNvSpPr>
            <a:spLocks noGrp="1"/>
          </p:cNvSpPr>
          <p:nvPr>
            <p:ph idx="1"/>
          </p:nvPr>
        </p:nvSpPr>
        <p:spPr/>
        <p:txBody>
          <a:bodyPr/>
          <a:lstStyle/>
          <a:p>
            <a:pPr marL="0" indent="0">
              <a:buNone/>
            </a:pPr>
            <a:r>
              <a:rPr lang="en-US" dirty="0" smtClean="0"/>
              <a:t>AB+A‘C +BC =AB +A’C</a:t>
            </a:r>
          </a:p>
          <a:p>
            <a:pPr marL="0" indent="0">
              <a:buNone/>
            </a:pPr>
            <a:r>
              <a:rPr lang="en-US" dirty="0" smtClean="0"/>
              <a:t>L.H.S=AB +A’C+BC</a:t>
            </a:r>
          </a:p>
          <a:p>
            <a:pPr marL="0" indent="0">
              <a:buNone/>
            </a:pPr>
            <a:r>
              <a:rPr lang="en-US" dirty="0"/>
              <a:t> </a:t>
            </a:r>
            <a:r>
              <a:rPr lang="en-US" dirty="0" smtClean="0"/>
              <a:t>        =AB +A’C +</a:t>
            </a:r>
            <a:r>
              <a:rPr lang="en-US" dirty="0" smtClean="0">
                <a:solidFill>
                  <a:srgbClr val="FF0000"/>
                </a:solidFill>
              </a:rPr>
              <a:t>BC(A +A’)   </a:t>
            </a:r>
            <a:r>
              <a:rPr lang="en-US" dirty="0" smtClean="0"/>
              <a:t>(A+A’=1)</a:t>
            </a:r>
          </a:p>
          <a:p>
            <a:pPr marL="0" indent="0">
              <a:buNone/>
            </a:pPr>
            <a:r>
              <a:rPr lang="en-US" dirty="0"/>
              <a:t> </a:t>
            </a:r>
            <a:r>
              <a:rPr lang="en-US" dirty="0" smtClean="0"/>
              <a:t>        =AB +A’C +</a:t>
            </a:r>
            <a:r>
              <a:rPr lang="en-US" dirty="0" smtClean="0">
                <a:solidFill>
                  <a:schemeClr val="accent4"/>
                </a:solidFill>
              </a:rPr>
              <a:t>ABC</a:t>
            </a:r>
            <a:r>
              <a:rPr lang="en-US" dirty="0" smtClean="0"/>
              <a:t> + </a:t>
            </a:r>
            <a:r>
              <a:rPr lang="en-US" dirty="0" smtClean="0">
                <a:solidFill>
                  <a:schemeClr val="accent4"/>
                </a:solidFill>
              </a:rPr>
              <a:t>A’BC</a:t>
            </a:r>
          </a:p>
          <a:p>
            <a:pPr marL="0" indent="0">
              <a:buNone/>
            </a:pPr>
            <a:r>
              <a:rPr lang="en-US" dirty="0">
                <a:solidFill>
                  <a:schemeClr val="accent4"/>
                </a:solidFill>
              </a:rPr>
              <a:t> </a:t>
            </a:r>
            <a:r>
              <a:rPr lang="en-US" dirty="0" smtClean="0">
                <a:solidFill>
                  <a:schemeClr val="accent4"/>
                </a:solidFill>
              </a:rPr>
              <a:t>        </a:t>
            </a:r>
            <a:r>
              <a:rPr lang="en-US" dirty="0" smtClean="0"/>
              <a:t>=AB +ABC + A’C +A’BC</a:t>
            </a:r>
          </a:p>
          <a:p>
            <a:pPr marL="0" indent="0">
              <a:buNone/>
            </a:pPr>
            <a:r>
              <a:rPr lang="en-US" dirty="0"/>
              <a:t> </a:t>
            </a:r>
            <a:r>
              <a:rPr lang="en-US" dirty="0" smtClean="0"/>
              <a:t>       =AB(1+C) + A’C(1 +B)     (1+C=1 &amp; 1+B=1)</a:t>
            </a:r>
          </a:p>
          <a:p>
            <a:pPr marL="0" indent="0">
              <a:buNone/>
            </a:pPr>
            <a:r>
              <a:rPr lang="en-US" dirty="0"/>
              <a:t> </a:t>
            </a:r>
            <a:r>
              <a:rPr lang="en-US" dirty="0" smtClean="0"/>
              <a:t>       =AB + A’C</a:t>
            </a:r>
            <a:endParaRPr lang="en-IN" dirty="0"/>
          </a:p>
        </p:txBody>
      </p:sp>
    </p:spTree>
    <p:extLst>
      <p:ext uri="{BB962C8B-B14F-4D97-AF65-F5344CB8AC3E}">
        <p14:creationId xmlns:p14="http://schemas.microsoft.com/office/powerpoint/2010/main" val="2417645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Simplify </a:t>
            </a:r>
            <a:r>
              <a:rPr lang="en-US" dirty="0" err="1"/>
              <a:t>boolean</a:t>
            </a:r>
            <a:r>
              <a:rPr lang="en-US" dirty="0"/>
              <a:t> expression using </a:t>
            </a:r>
            <a:r>
              <a:rPr lang="en-US" dirty="0" err="1"/>
              <a:t>boolean</a:t>
            </a:r>
            <a:r>
              <a:rPr lang="en-US" dirty="0"/>
              <a:t> algebra</a:t>
            </a:r>
            <a:br>
              <a:rPr lang="en-US" dirty="0"/>
            </a:br>
            <a:endParaRPr lang="en-IN" dirty="0"/>
          </a:p>
        </p:txBody>
      </p:sp>
      <p:sp>
        <p:nvSpPr>
          <p:cNvPr id="3" name="Content Placeholder 2"/>
          <p:cNvSpPr>
            <a:spLocks noGrp="1"/>
          </p:cNvSpPr>
          <p:nvPr>
            <p:ph idx="1"/>
          </p:nvPr>
        </p:nvSpPr>
        <p:spPr/>
        <p:txBody>
          <a:bodyPr/>
          <a:lstStyle/>
          <a:p>
            <a:r>
              <a:rPr lang="en-US" dirty="0" smtClean="0"/>
              <a:t>Y(A,B,C,D)=AB’D + AB’D’</a:t>
            </a:r>
          </a:p>
          <a:p>
            <a:pPr marL="0" indent="0">
              <a:buNone/>
            </a:pPr>
            <a:r>
              <a:rPr lang="en-US" dirty="0"/>
              <a:t> </a:t>
            </a:r>
            <a:r>
              <a:rPr lang="en-US" dirty="0" smtClean="0"/>
              <a:t>                     =AB’(D+D’)</a:t>
            </a:r>
          </a:p>
          <a:p>
            <a:pPr marL="0" indent="0">
              <a:buNone/>
            </a:pPr>
            <a:r>
              <a:rPr lang="en-US" dirty="0"/>
              <a:t> </a:t>
            </a:r>
            <a:r>
              <a:rPr lang="en-US" dirty="0" smtClean="0"/>
              <a:t>                      =AB’(1)</a:t>
            </a:r>
          </a:p>
          <a:p>
            <a:pPr marL="0" indent="0">
              <a:buNone/>
            </a:pPr>
            <a:r>
              <a:rPr lang="en-US" dirty="0" smtClean="0"/>
              <a:t>                       =AB’</a:t>
            </a:r>
            <a:endParaRPr lang="en-IN" dirty="0"/>
          </a:p>
        </p:txBody>
      </p:sp>
    </p:spTree>
    <p:extLst>
      <p:ext uri="{BB962C8B-B14F-4D97-AF65-F5344CB8AC3E}">
        <p14:creationId xmlns:p14="http://schemas.microsoft.com/office/powerpoint/2010/main" val="109504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Simplify </a:t>
            </a:r>
            <a:r>
              <a:rPr lang="en-US" dirty="0" err="1"/>
              <a:t>boolean</a:t>
            </a:r>
            <a:r>
              <a:rPr lang="en-US" dirty="0"/>
              <a:t> expression using </a:t>
            </a:r>
            <a:r>
              <a:rPr lang="en-US" dirty="0" err="1"/>
              <a:t>boolean</a:t>
            </a:r>
            <a:r>
              <a:rPr lang="en-US" dirty="0"/>
              <a:t> algebra</a:t>
            </a:r>
            <a:br>
              <a:rPr lang="en-US" dirty="0"/>
            </a:br>
            <a:endParaRPr lang="en-IN" dirty="0"/>
          </a:p>
        </p:txBody>
      </p:sp>
      <p:sp>
        <p:nvSpPr>
          <p:cNvPr id="3" name="Content Placeholder 2"/>
          <p:cNvSpPr>
            <a:spLocks noGrp="1"/>
          </p:cNvSpPr>
          <p:nvPr>
            <p:ph idx="1"/>
          </p:nvPr>
        </p:nvSpPr>
        <p:spPr/>
        <p:txBody>
          <a:bodyPr/>
          <a:lstStyle/>
          <a:p>
            <a:pPr marL="0" indent="0">
              <a:buNone/>
            </a:pPr>
            <a:r>
              <a:rPr lang="en-US" dirty="0" smtClean="0"/>
              <a:t>Y(A,B,C)=ABC +A’B + ABC’</a:t>
            </a:r>
          </a:p>
          <a:p>
            <a:pPr marL="0" indent="0">
              <a:buNone/>
            </a:pPr>
            <a:r>
              <a:rPr lang="en-US" dirty="0"/>
              <a:t> </a:t>
            </a:r>
            <a:r>
              <a:rPr lang="en-US" dirty="0" smtClean="0"/>
              <a:t>             =ABC +ABC’+A’B</a:t>
            </a:r>
          </a:p>
          <a:p>
            <a:pPr marL="0" indent="0">
              <a:buNone/>
            </a:pPr>
            <a:r>
              <a:rPr lang="en-US" dirty="0"/>
              <a:t> </a:t>
            </a:r>
            <a:r>
              <a:rPr lang="en-US" dirty="0" smtClean="0"/>
              <a:t>             =AB(C+C’) +A’B</a:t>
            </a:r>
          </a:p>
          <a:p>
            <a:pPr marL="0" indent="0">
              <a:buNone/>
            </a:pPr>
            <a:r>
              <a:rPr lang="en-US" dirty="0"/>
              <a:t> </a:t>
            </a:r>
            <a:r>
              <a:rPr lang="en-US" dirty="0" smtClean="0"/>
              <a:t>             =AB +A’B     (C+C’=1)</a:t>
            </a:r>
          </a:p>
          <a:p>
            <a:pPr marL="0" indent="0">
              <a:buNone/>
            </a:pPr>
            <a:r>
              <a:rPr lang="en-US" dirty="0"/>
              <a:t> </a:t>
            </a:r>
            <a:r>
              <a:rPr lang="en-US" dirty="0" smtClean="0"/>
              <a:t>            = B(A+A’)   (A+A’=1)</a:t>
            </a:r>
          </a:p>
          <a:p>
            <a:pPr marL="0" indent="0">
              <a:buNone/>
            </a:pPr>
            <a:r>
              <a:rPr lang="en-US" dirty="0"/>
              <a:t> </a:t>
            </a:r>
            <a:r>
              <a:rPr lang="en-US" dirty="0" smtClean="0"/>
              <a:t>             =B</a:t>
            </a:r>
            <a:endParaRPr lang="en-IN" dirty="0"/>
          </a:p>
        </p:txBody>
      </p:sp>
    </p:spTree>
    <p:extLst>
      <p:ext uri="{BB962C8B-B14F-4D97-AF65-F5344CB8AC3E}">
        <p14:creationId xmlns:p14="http://schemas.microsoft.com/office/powerpoint/2010/main" val="3868945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Simplify </a:t>
            </a:r>
            <a:r>
              <a:rPr lang="en-US" dirty="0" err="1"/>
              <a:t>boolean</a:t>
            </a:r>
            <a:r>
              <a:rPr lang="en-US" dirty="0"/>
              <a:t> expression using </a:t>
            </a:r>
            <a:r>
              <a:rPr lang="en-US" dirty="0" err="1"/>
              <a:t>boolean</a:t>
            </a:r>
            <a:r>
              <a:rPr lang="en-US" dirty="0"/>
              <a:t> algebra</a:t>
            </a:r>
            <a:br>
              <a:rPr lang="en-US" dirty="0"/>
            </a:br>
            <a:endParaRPr lang="en-IN" dirty="0"/>
          </a:p>
        </p:txBody>
      </p:sp>
      <p:sp>
        <p:nvSpPr>
          <p:cNvPr id="3" name="Content Placeholder 2"/>
          <p:cNvSpPr>
            <a:spLocks noGrp="1"/>
          </p:cNvSpPr>
          <p:nvPr>
            <p:ph idx="1"/>
          </p:nvPr>
        </p:nvSpPr>
        <p:spPr/>
        <p:txBody>
          <a:bodyPr/>
          <a:lstStyle/>
          <a:p>
            <a:pPr marL="0" indent="0">
              <a:buNone/>
            </a:pPr>
            <a:r>
              <a:rPr lang="en-US" dirty="0" smtClean="0"/>
              <a:t>Y(A,B,C,D)=A’B’CD’ +A’B’C’D’</a:t>
            </a:r>
          </a:p>
          <a:p>
            <a:pPr marL="0" indent="0">
              <a:buNone/>
            </a:pPr>
            <a:r>
              <a:rPr lang="en-US" dirty="0"/>
              <a:t> </a:t>
            </a:r>
            <a:r>
              <a:rPr lang="en-US" dirty="0" smtClean="0"/>
              <a:t>                 =A’B’D’ (C+C’)</a:t>
            </a:r>
          </a:p>
          <a:p>
            <a:pPr marL="0" indent="0">
              <a:buNone/>
            </a:pPr>
            <a:r>
              <a:rPr lang="en-US" dirty="0"/>
              <a:t> </a:t>
            </a:r>
            <a:r>
              <a:rPr lang="en-US" dirty="0" smtClean="0"/>
              <a:t>                =A’B’D’   (C+C’=1)</a:t>
            </a:r>
            <a:endParaRPr lang="en-IN" dirty="0"/>
          </a:p>
        </p:txBody>
      </p:sp>
    </p:spTree>
    <p:extLst>
      <p:ext uri="{BB962C8B-B14F-4D97-AF65-F5344CB8AC3E}">
        <p14:creationId xmlns:p14="http://schemas.microsoft.com/office/powerpoint/2010/main" val="226107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De Morgan's Theorems</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IN" dirty="0"/>
              <a:t>Theorem 1</a:t>
            </a:r>
          </a:p>
          <a:p>
            <a:r>
              <a:rPr lang="en-IN" dirty="0"/>
              <a:t>The left hand side (LHS) of this theorem represents a NAND gate with inputs A and B, whereas the right hand side (RHS) of the theorem represents an OR gate with inverted inputs.</a:t>
            </a:r>
          </a:p>
          <a:p>
            <a:pPr marL="0" indent="0">
              <a:buNone/>
            </a:pPr>
            <a:r>
              <a:rPr lang="en-IN" dirty="0"/>
              <a:t>This OR gate is called as </a:t>
            </a:r>
            <a:r>
              <a:rPr lang="en-IN" b="1" dirty="0"/>
              <a:t>Bubbled OR</a:t>
            </a:r>
            <a:r>
              <a:rPr lang="en-IN" dirty="0"/>
              <a:t>.</a:t>
            </a:r>
          </a:p>
          <a:p>
            <a:pPr marL="0" indent="0">
              <a:buNone/>
            </a:pPr>
            <a:r>
              <a:rPr lang="en-IN" dirty="0"/>
              <a:t/>
            </a:r>
            <a:br>
              <a:rPr lang="en-IN" dirty="0"/>
            </a:br>
            <a:endParaRPr lang="en-IN" dirty="0"/>
          </a:p>
        </p:txBody>
      </p:sp>
    </p:spTree>
    <p:extLst>
      <p:ext uri="{BB962C8B-B14F-4D97-AF65-F5344CB8AC3E}">
        <p14:creationId xmlns:p14="http://schemas.microsoft.com/office/powerpoint/2010/main" val="1249639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De Morgan's Theorems</a:t>
            </a:r>
            <a:br>
              <a:rPr lang="en-IN" dirty="0"/>
            </a:br>
            <a:r>
              <a:rPr lang="en-IN" dirty="0" smtClean="0"/>
              <a:t>(Theorem-1)</a:t>
            </a:r>
            <a:endParaRPr lang="en-IN" dirty="0"/>
          </a:p>
        </p:txBody>
      </p:sp>
      <p:pic>
        <p:nvPicPr>
          <p:cNvPr id="1026" name="Picture 2" descr="E:\Chirag\SEM-3\Digital Electronics\demorgan_theorem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981200"/>
            <a:ext cx="78486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4492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De Morgan's Theorems</a:t>
            </a:r>
            <a:br>
              <a:rPr lang="en-IN" dirty="0"/>
            </a:br>
            <a:r>
              <a:rPr lang="en-IN" dirty="0"/>
              <a:t>(Theorem-1)</a:t>
            </a:r>
          </a:p>
        </p:txBody>
      </p:sp>
      <p:pic>
        <p:nvPicPr>
          <p:cNvPr id="2050" name="Picture 2" descr="E:\Chirag\SEM-3\Digital Electronics\De morgan-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8077200"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610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De Morgan's Theorems</a:t>
            </a:r>
            <a:br>
              <a:rPr lang="en-IN" dirty="0"/>
            </a:br>
            <a:r>
              <a:rPr lang="en-IN" dirty="0"/>
              <a:t>(</a:t>
            </a:r>
            <a:r>
              <a:rPr lang="en-IN" dirty="0" smtClean="0"/>
              <a:t>Theorem-2)</a:t>
            </a:r>
            <a:endParaRPr lang="en-IN" dirty="0"/>
          </a:p>
        </p:txBody>
      </p:sp>
      <p:pic>
        <p:nvPicPr>
          <p:cNvPr id="3074" name="Picture 2" descr="E:\Chirag\SEM-3\Digital Electronics\demorgan_theorem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905000"/>
            <a:ext cx="7010400" cy="3200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431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De Morgan's Theorems</a:t>
            </a:r>
            <a:br>
              <a:rPr lang="en-IN" dirty="0"/>
            </a:br>
            <a:r>
              <a:rPr lang="en-IN" dirty="0"/>
              <a:t>(Theorem-2)</a:t>
            </a:r>
          </a:p>
        </p:txBody>
      </p:sp>
      <p:pic>
        <p:nvPicPr>
          <p:cNvPr id="4098" name="Picture 2" descr="E:\Chirag\SEM-3\Digital Electronics\demorgan-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00200"/>
            <a:ext cx="7848599"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616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Gates</a:t>
            </a:r>
            <a:endParaRPr lang="en-US" dirty="0"/>
          </a:p>
        </p:txBody>
      </p:sp>
      <p:pic>
        <p:nvPicPr>
          <p:cNvPr id="4098" name="Picture 2" descr="F:\JULY-DEC 2020\SEM-3\Digital Electronics\Logic gate chart.png"/>
          <p:cNvPicPr>
            <a:picLocks noGrp="1" noChangeAspect="1" noChangeArrowheads="1"/>
          </p:cNvPicPr>
          <p:nvPr>
            <p:ph idx="1"/>
          </p:nvPr>
        </p:nvPicPr>
        <p:blipFill>
          <a:blip r:embed="rId2" cstate="print"/>
          <a:srcRect/>
          <a:stretch>
            <a:fillRect/>
          </a:stretch>
        </p:blipFill>
        <p:spPr bwMode="auto">
          <a:xfrm>
            <a:off x="304800" y="1752600"/>
            <a:ext cx="8686800" cy="457200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E:\Chirag\SEM-3\Digital Electronics\de exampl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28600"/>
            <a:ext cx="6344536" cy="1629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7120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 </a:t>
            </a:r>
            <a:r>
              <a:rPr lang="en-IN" dirty="0"/>
              <a:t>of product form</a:t>
            </a:r>
          </a:p>
        </p:txBody>
      </p:sp>
      <p:sp>
        <p:nvSpPr>
          <p:cNvPr id="3" name="Content Placeholder 2"/>
          <p:cNvSpPr>
            <a:spLocks noGrp="1"/>
          </p:cNvSpPr>
          <p:nvPr>
            <p:ph idx="1"/>
          </p:nvPr>
        </p:nvSpPr>
        <p:spPr/>
        <p:txBody>
          <a:bodyPr/>
          <a:lstStyle/>
          <a:p>
            <a:pPr marL="0" indent="0" algn="just">
              <a:buNone/>
            </a:pPr>
            <a:r>
              <a:rPr lang="en-IN" b="1" dirty="0"/>
              <a:t>Sum of product form</a:t>
            </a:r>
            <a:r>
              <a:rPr lang="en-IN" dirty="0"/>
              <a:t> is a </a:t>
            </a:r>
            <a:r>
              <a:rPr lang="en-IN" b="1" dirty="0"/>
              <a:t>form</a:t>
            </a:r>
            <a:r>
              <a:rPr lang="en-IN" dirty="0"/>
              <a:t> of expression in Boolean algebra in </a:t>
            </a:r>
            <a:r>
              <a:rPr lang="en-IN" dirty="0" smtClean="0"/>
              <a:t>which different</a:t>
            </a:r>
            <a:r>
              <a:rPr lang="en-IN" dirty="0"/>
              <a:t> </a:t>
            </a:r>
            <a:r>
              <a:rPr lang="en-IN" b="1" dirty="0"/>
              <a:t>product</a:t>
            </a:r>
            <a:r>
              <a:rPr lang="en-IN" dirty="0"/>
              <a:t> terms of inputs are being summed together. This </a:t>
            </a:r>
            <a:r>
              <a:rPr lang="en-IN" b="1" dirty="0"/>
              <a:t>product</a:t>
            </a:r>
            <a:r>
              <a:rPr lang="en-IN" dirty="0"/>
              <a:t> is not arithmetical multiply but it is Boolean logical AND </a:t>
            </a:r>
            <a:r>
              <a:rPr lang="en-IN" dirty="0" err="1"/>
              <a:t>and</a:t>
            </a:r>
            <a:r>
              <a:rPr lang="en-IN" dirty="0"/>
              <a:t> the </a:t>
            </a:r>
            <a:r>
              <a:rPr lang="en-IN" b="1" dirty="0" smtClean="0"/>
              <a:t>Sum </a:t>
            </a:r>
            <a:r>
              <a:rPr lang="en-IN" dirty="0"/>
              <a:t>is Boolean logical </a:t>
            </a:r>
            <a:r>
              <a:rPr lang="en-IN" dirty="0" smtClean="0"/>
              <a:t>OR.</a:t>
            </a:r>
          </a:p>
          <a:p>
            <a:pPr marL="0" indent="0" algn="just">
              <a:buNone/>
            </a:pPr>
            <a:r>
              <a:rPr lang="en-US" b="1" dirty="0" smtClean="0"/>
              <a:t>Y=AB +ABC’ +B</a:t>
            </a:r>
            <a:endParaRPr lang="en-IN" b="1" dirty="0"/>
          </a:p>
        </p:txBody>
      </p:sp>
    </p:spTree>
    <p:extLst>
      <p:ext uri="{BB962C8B-B14F-4D97-AF65-F5344CB8AC3E}">
        <p14:creationId xmlns:p14="http://schemas.microsoft.com/office/powerpoint/2010/main" val="2249295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of Sum form</a:t>
            </a:r>
            <a:endParaRPr lang="en-IN" dirty="0"/>
          </a:p>
        </p:txBody>
      </p:sp>
      <p:sp>
        <p:nvSpPr>
          <p:cNvPr id="3" name="Content Placeholder 2"/>
          <p:cNvSpPr>
            <a:spLocks noGrp="1"/>
          </p:cNvSpPr>
          <p:nvPr>
            <p:ph idx="1"/>
          </p:nvPr>
        </p:nvSpPr>
        <p:spPr/>
        <p:txBody>
          <a:bodyPr/>
          <a:lstStyle/>
          <a:p>
            <a:pPr algn="just"/>
            <a:r>
              <a:rPr lang="en-IN" b="1" dirty="0"/>
              <a:t>Product of Sum</a:t>
            </a:r>
            <a:r>
              <a:rPr lang="en-IN" dirty="0"/>
              <a:t> expressions are Boolean expressions made up of sums consisting of one or more variables, either in its normal true form or complemented form or combinations of both, which are then </a:t>
            </a:r>
            <a:r>
              <a:rPr lang="en-IN" dirty="0" err="1"/>
              <a:t>AND’ed</a:t>
            </a:r>
            <a:r>
              <a:rPr lang="en-IN" dirty="0"/>
              <a:t> </a:t>
            </a:r>
            <a:r>
              <a:rPr lang="en-IN" dirty="0" smtClean="0"/>
              <a:t>together</a:t>
            </a:r>
          </a:p>
          <a:p>
            <a:pPr marL="0" indent="0" algn="just">
              <a:buNone/>
            </a:pPr>
            <a:r>
              <a:rPr lang="en-US" dirty="0" smtClean="0"/>
              <a:t>Y(A,B.C)=(A+B’) (A+B+C’)</a:t>
            </a:r>
            <a:endParaRPr lang="en-IN" dirty="0"/>
          </a:p>
        </p:txBody>
      </p:sp>
    </p:spTree>
    <p:extLst>
      <p:ext uri="{BB962C8B-B14F-4D97-AF65-F5344CB8AC3E}">
        <p14:creationId xmlns:p14="http://schemas.microsoft.com/office/powerpoint/2010/main" val="27213972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Canonical and Standard Form</a:t>
            </a:r>
            <a:br>
              <a:rPr lang="en-IN" dirty="0"/>
            </a:br>
            <a:endParaRPr lang="en-IN" dirty="0"/>
          </a:p>
        </p:txBody>
      </p:sp>
      <p:sp>
        <p:nvSpPr>
          <p:cNvPr id="3" name="Content Placeholder 2"/>
          <p:cNvSpPr>
            <a:spLocks noGrp="1"/>
          </p:cNvSpPr>
          <p:nvPr>
            <p:ph idx="1"/>
          </p:nvPr>
        </p:nvSpPr>
        <p:spPr/>
        <p:txBody>
          <a:bodyPr/>
          <a:lstStyle/>
          <a:p>
            <a:pPr marL="0" indent="0" algn="just">
              <a:buNone/>
            </a:pPr>
            <a:r>
              <a:rPr lang="en-IN" b="1" dirty="0"/>
              <a:t>Canonical Form –</a:t>
            </a:r>
            <a:r>
              <a:rPr lang="en-IN" dirty="0"/>
              <a:t> In Boolean </a:t>
            </a:r>
            <a:r>
              <a:rPr lang="en-IN" dirty="0" err="1"/>
              <a:t>algebra,Boolean</a:t>
            </a:r>
            <a:r>
              <a:rPr lang="en-IN" dirty="0"/>
              <a:t> function can be expressed as Canonical Disjunctive Normal Form known as </a:t>
            </a:r>
            <a:r>
              <a:rPr lang="en-IN" b="1" dirty="0" err="1"/>
              <a:t>minterm</a:t>
            </a:r>
            <a:r>
              <a:rPr lang="en-IN" b="1" dirty="0"/>
              <a:t> </a:t>
            </a:r>
            <a:r>
              <a:rPr lang="en-IN" dirty="0"/>
              <a:t>and some are expressed as Canonical Conjunctive Normal Form known as </a:t>
            </a:r>
            <a:r>
              <a:rPr lang="en-IN" b="1" dirty="0" err="1"/>
              <a:t>maxterm</a:t>
            </a:r>
            <a:r>
              <a:rPr lang="en-IN" b="1" dirty="0"/>
              <a:t> </a:t>
            </a:r>
            <a:r>
              <a:rPr lang="en-IN" dirty="0"/>
              <a:t>. </a:t>
            </a:r>
          </a:p>
        </p:txBody>
      </p:sp>
    </p:spTree>
    <p:extLst>
      <p:ext uri="{BB962C8B-B14F-4D97-AF65-F5344CB8AC3E}">
        <p14:creationId xmlns:p14="http://schemas.microsoft.com/office/powerpoint/2010/main" val="903334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err="1" smtClean="0"/>
              <a:t>Minterm</a:t>
            </a:r>
            <a:r>
              <a:rPr lang="en-US" sz="3200" b="1" dirty="0" smtClean="0"/>
              <a:t> and </a:t>
            </a:r>
            <a:r>
              <a:rPr lang="en-US" sz="3200" b="1" dirty="0" err="1" smtClean="0"/>
              <a:t>Maxterm</a:t>
            </a:r>
            <a:r>
              <a:rPr lang="en-US" sz="3200" b="1" dirty="0" smtClean="0"/>
              <a:t> of three variable</a:t>
            </a:r>
            <a:endParaRPr lang="en-IN" sz="32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23038944"/>
              </p:ext>
            </p:extLst>
          </p:nvPr>
        </p:nvGraphicFramePr>
        <p:xfrm>
          <a:off x="457200" y="1600200"/>
          <a:ext cx="8229600" cy="3708400"/>
        </p:xfrm>
        <a:graphic>
          <a:graphicData uri="http://schemas.openxmlformats.org/drawingml/2006/table">
            <a:tbl>
              <a:tblPr firstRow="1" bandRow="1">
                <a:tableStyleId>{F5AB1C69-6EDB-4FF4-983F-18BD219EF322}</a:tableStyleId>
              </a:tblPr>
              <a:tblGrid>
                <a:gridCol w="1645920"/>
                <a:gridCol w="1645920"/>
                <a:gridCol w="1645920"/>
                <a:gridCol w="1645920"/>
                <a:gridCol w="1645920"/>
              </a:tblGrid>
              <a:tr h="370840">
                <a:tc gridSpan="3">
                  <a:txBody>
                    <a:bodyPr/>
                    <a:lstStyle/>
                    <a:p>
                      <a:r>
                        <a:rPr lang="en-US" dirty="0" smtClean="0">
                          <a:latin typeface="Times New Roman" pitchFamily="18" charset="0"/>
                          <a:cs typeface="Times New Roman" pitchFamily="18" charset="0"/>
                        </a:rPr>
                        <a:t>                                      Variable</a:t>
                      </a:r>
                      <a:endParaRPr lang="en-IN" dirty="0">
                        <a:latin typeface="Times New Roman" pitchFamily="18" charset="0"/>
                        <a:cs typeface="Times New Roman" pitchFamily="18" charset="0"/>
                      </a:endParaRPr>
                    </a:p>
                  </a:txBody>
                  <a:tcPr>
                    <a:solidFill>
                      <a:schemeClr val="tx2">
                        <a:lumMod val="60000"/>
                        <a:lumOff val="40000"/>
                      </a:schemeClr>
                    </a:solidFill>
                  </a:tcPr>
                </a:tc>
                <a:tc hMerge="1">
                  <a:txBody>
                    <a:bodyPr/>
                    <a:lstStyle/>
                    <a:p>
                      <a:endParaRPr lang="en-IN" dirty="0"/>
                    </a:p>
                  </a:txBody>
                  <a:tcPr/>
                </a:tc>
                <a:tc hMerge="1">
                  <a:txBody>
                    <a:bodyPr/>
                    <a:lstStyle/>
                    <a:p>
                      <a:endParaRPr lang="en-IN" dirty="0"/>
                    </a:p>
                  </a:txBody>
                  <a:tcPr/>
                </a:tc>
                <a:tc rowSpan="2">
                  <a:txBody>
                    <a:bodyPr/>
                    <a:lstStyle/>
                    <a:p>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Minterm</a:t>
                      </a:r>
                      <a:endParaRPr lang="en-IN" dirty="0">
                        <a:latin typeface="Times New Roman" pitchFamily="18" charset="0"/>
                        <a:cs typeface="Times New Roman" pitchFamily="18" charset="0"/>
                      </a:endParaRPr>
                    </a:p>
                  </a:txBody>
                  <a:tcPr>
                    <a:lnB w="12700" cap="flat" cmpd="sng" algn="ctr">
                      <a:solidFill>
                        <a:schemeClr val="tx1"/>
                      </a:solidFill>
                      <a:prstDash val="solid"/>
                      <a:round/>
                      <a:headEnd type="none" w="med" len="med"/>
                      <a:tailEnd type="none" w="med" len="med"/>
                    </a:lnB>
                    <a:solidFill>
                      <a:schemeClr val="tx2">
                        <a:lumMod val="60000"/>
                        <a:lumOff val="40000"/>
                      </a:schemeClr>
                    </a:solidFill>
                  </a:tcPr>
                </a:tc>
                <a:tc rowSpan="2">
                  <a:txBody>
                    <a:bodyPr/>
                    <a:lstStyle/>
                    <a:p>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Maxterm</a:t>
                      </a:r>
                      <a:endParaRPr lang="en-IN" dirty="0">
                        <a:latin typeface="Times New Roman" pitchFamily="18" charset="0"/>
                        <a:cs typeface="Times New Roman" pitchFamily="18" charset="0"/>
                      </a:endParaRPr>
                    </a:p>
                  </a:txBody>
                  <a:tcPr>
                    <a:lnB w="12700" cap="flat" cmpd="sng" algn="ctr">
                      <a:solidFill>
                        <a:schemeClr val="tx1"/>
                      </a:solidFill>
                      <a:prstDash val="solid"/>
                      <a:round/>
                      <a:headEnd type="none" w="med" len="med"/>
                      <a:tailEnd type="none" w="med" len="med"/>
                    </a:lnB>
                    <a:solidFill>
                      <a:schemeClr val="tx2">
                        <a:lumMod val="60000"/>
                        <a:lumOff val="40000"/>
                      </a:schemeClr>
                    </a:solidFill>
                  </a:tcPr>
                </a:tc>
              </a:tr>
              <a:tr h="370840">
                <a:tc>
                  <a:txBody>
                    <a:bodyPr/>
                    <a:lstStyle/>
                    <a:p>
                      <a:r>
                        <a:rPr lang="en-US" dirty="0" smtClean="0">
                          <a:latin typeface="Times New Roman" pitchFamily="18" charset="0"/>
                          <a:cs typeface="Times New Roman" pitchFamily="18" charset="0"/>
                        </a:rPr>
                        <a:t>A</a:t>
                      </a:r>
                      <a:endParaRPr lang="en-IN" dirty="0">
                        <a:latin typeface="Times New Roman" pitchFamily="18" charset="0"/>
                        <a:cs typeface="Times New Roman" pitchFamily="18" charset="0"/>
                      </a:endParaRPr>
                    </a:p>
                  </a:txBody>
                  <a:tcPr>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r>
                        <a:rPr lang="en-US" dirty="0" smtClean="0">
                          <a:latin typeface="Times New Roman" pitchFamily="18" charset="0"/>
                          <a:cs typeface="Times New Roman" pitchFamily="18" charset="0"/>
                        </a:rPr>
                        <a:t>B</a:t>
                      </a:r>
                      <a:endParaRPr lang="en-IN" dirty="0">
                        <a:latin typeface="Times New Roman" pitchFamily="18" charset="0"/>
                        <a:cs typeface="Times New Roman" pitchFamily="18" charset="0"/>
                      </a:endParaRPr>
                    </a:p>
                  </a:txBody>
                  <a:tcPr>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r>
                        <a:rPr lang="en-US" dirty="0" smtClean="0">
                          <a:latin typeface="Times New Roman" pitchFamily="18" charset="0"/>
                          <a:cs typeface="Times New Roman" pitchFamily="18" charset="0"/>
                        </a:rPr>
                        <a:t>C</a:t>
                      </a:r>
                      <a:endParaRPr lang="en-IN" dirty="0">
                        <a:latin typeface="Times New Roman" pitchFamily="18" charset="0"/>
                        <a:cs typeface="Times New Roman" pitchFamily="18" charset="0"/>
                      </a:endParaRPr>
                    </a:p>
                  </a:txBody>
                  <a:tcPr>
                    <a:lnB w="12700" cap="flat" cmpd="sng" algn="ctr">
                      <a:solidFill>
                        <a:schemeClr val="tx1"/>
                      </a:solidFill>
                      <a:prstDash val="solid"/>
                      <a:round/>
                      <a:headEnd type="none" w="med" len="med"/>
                      <a:tailEnd type="none" w="med" len="med"/>
                    </a:lnB>
                    <a:solidFill>
                      <a:schemeClr val="tx2">
                        <a:lumMod val="60000"/>
                        <a:lumOff val="40000"/>
                      </a:schemeClr>
                    </a:solidFill>
                  </a:tcPr>
                </a:tc>
                <a:tc vMerge="1">
                  <a:txBody>
                    <a:bodyPr/>
                    <a:lstStyle/>
                    <a:p>
                      <a:endParaRPr lang="en-IN" dirty="0"/>
                    </a:p>
                  </a:txBody>
                  <a:tcPr/>
                </a:tc>
                <a:tc vMerge="1">
                  <a:txBody>
                    <a:bodyPr/>
                    <a:lstStyle/>
                    <a:p>
                      <a:endParaRPr lang="en-IN" dirty="0"/>
                    </a:p>
                  </a:txBody>
                  <a:tcPr/>
                </a:tc>
              </a:tr>
              <a:tr h="370840">
                <a:tc>
                  <a:txBody>
                    <a:bodyPr/>
                    <a:lstStyle/>
                    <a:p>
                      <a:r>
                        <a:rPr lang="en-US" dirty="0" smtClean="0">
                          <a:latin typeface="Times New Roman" pitchFamily="18" charset="0"/>
                          <a:cs typeface="Times New Roman" pitchFamily="18" charset="0"/>
                        </a:rPr>
                        <a:t>0</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Times New Roman" pitchFamily="18" charset="0"/>
                          <a:cs typeface="Times New Roman" pitchFamily="18" charset="0"/>
                        </a:rPr>
                        <a:t>0</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Times New Roman" pitchFamily="18" charset="0"/>
                          <a:cs typeface="Times New Roman" pitchFamily="18" charset="0"/>
                        </a:rPr>
                        <a:t>0</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Times New Roman" pitchFamily="18" charset="0"/>
                          <a:cs typeface="Times New Roman" pitchFamily="18" charset="0"/>
                        </a:rPr>
                        <a:t>A’B’C’=m0</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Times New Roman" pitchFamily="18" charset="0"/>
                          <a:cs typeface="Times New Roman" pitchFamily="18" charset="0"/>
                        </a:rPr>
                        <a:t>A+B+C=M0</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latin typeface="Times New Roman" pitchFamily="18" charset="0"/>
                          <a:cs typeface="Times New Roman" pitchFamily="18" charset="0"/>
                        </a:rPr>
                        <a:t>0</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Times New Roman" pitchFamily="18" charset="0"/>
                          <a:cs typeface="Times New Roman" pitchFamily="18" charset="0"/>
                        </a:rPr>
                        <a:t>0</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Times New Roman" pitchFamily="18" charset="0"/>
                          <a:cs typeface="Times New Roman" pitchFamily="18" charset="0"/>
                        </a:rPr>
                        <a:t>1</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Times New Roman" pitchFamily="18" charset="0"/>
                          <a:cs typeface="Times New Roman" pitchFamily="18" charset="0"/>
                        </a:rPr>
                        <a:t>A’B’C=m1</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Times New Roman" pitchFamily="18" charset="0"/>
                          <a:cs typeface="Times New Roman" pitchFamily="18" charset="0"/>
                        </a:rPr>
                        <a:t>A+B+C’=M1</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latin typeface="Times New Roman" pitchFamily="18" charset="0"/>
                          <a:cs typeface="Times New Roman" pitchFamily="18" charset="0"/>
                        </a:rPr>
                        <a:t>0</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Times New Roman" pitchFamily="18" charset="0"/>
                          <a:cs typeface="Times New Roman" pitchFamily="18" charset="0"/>
                        </a:rPr>
                        <a:t>1</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Times New Roman" pitchFamily="18" charset="0"/>
                          <a:cs typeface="Times New Roman" pitchFamily="18" charset="0"/>
                        </a:rPr>
                        <a:t>0</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Times New Roman" pitchFamily="18" charset="0"/>
                          <a:cs typeface="Times New Roman" pitchFamily="18" charset="0"/>
                        </a:rPr>
                        <a:t>A’BC’=m2</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Times New Roman" pitchFamily="18" charset="0"/>
                          <a:cs typeface="Times New Roman" pitchFamily="18" charset="0"/>
                        </a:rPr>
                        <a:t>A+B’+C=M2</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latin typeface="Times New Roman" pitchFamily="18" charset="0"/>
                          <a:cs typeface="Times New Roman" pitchFamily="18" charset="0"/>
                        </a:rPr>
                        <a:t>0</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Times New Roman" pitchFamily="18" charset="0"/>
                          <a:cs typeface="Times New Roman" pitchFamily="18" charset="0"/>
                        </a:rPr>
                        <a:t>1</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Times New Roman" pitchFamily="18" charset="0"/>
                          <a:cs typeface="Times New Roman" pitchFamily="18" charset="0"/>
                        </a:rPr>
                        <a:t>1</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Times New Roman" pitchFamily="18" charset="0"/>
                          <a:cs typeface="Times New Roman" pitchFamily="18" charset="0"/>
                        </a:rPr>
                        <a:t>A’BC=m3</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Times New Roman" pitchFamily="18" charset="0"/>
                          <a:cs typeface="Times New Roman" pitchFamily="18" charset="0"/>
                        </a:rPr>
                        <a:t>A+B’C’=M3</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latin typeface="Times New Roman" pitchFamily="18" charset="0"/>
                          <a:cs typeface="Times New Roman" pitchFamily="18" charset="0"/>
                        </a:rPr>
                        <a:t>1</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Times New Roman" pitchFamily="18" charset="0"/>
                          <a:cs typeface="Times New Roman" pitchFamily="18" charset="0"/>
                        </a:rPr>
                        <a:t>0</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Times New Roman" pitchFamily="18" charset="0"/>
                          <a:cs typeface="Times New Roman" pitchFamily="18" charset="0"/>
                        </a:rPr>
                        <a:t>0</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Times New Roman" pitchFamily="18" charset="0"/>
                          <a:cs typeface="Times New Roman" pitchFamily="18" charset="0"/>
                        </a:rPr>
                        <a:t>AB’C’=m4</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Times New Roman" pitchFamily="18" charset="0"/>
                          <a:cs typeface="Times New Roman" pitchFamily="18" charset="0"/>
                        </a:rPr>
                        <a:t>A’+B+C=M4</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latin typeface="Times New Roman" pitchFamily="18" charset="0"/>
                          <a:cs typeface="Times New Roman" pitchFamily="18" charset="0"/>
                        </a:rPr>
                        <a:t>1</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Times New Roman" pitchFamily="18" charset="0"/>
                          <a:cs typeface="Times New Roman" pitchFamily="18" charset="0"/>
                        </a:rPr>
                        <a:t>0</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Times New Roman" pitchFamily="18" charset="0"/>
                          <a:cs typeface="Times New Roman" pitchFamily="18" charset="0"/>
                        </a:rPr>
                        <a:t>1</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Times New Roman" pitchFamily="18" charset="0"/>
                          <a:cs typeface="Times New Roman" pitchFamily="18" charset="0"/>
                        </a:rPr>
                        <a:t>AB’C=m5</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Times New Roman" pitchFamily="18" charset="0"/>
                          <a:cs typeface="Times New Roman" pitchFamily="18" charset="0"/>
                        </a:rPr>
                        <a:t>A’+B+C’=M5</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latin typeface="Times New Roman" pitchFamily="18" charset="0"/>
                          <a:cs typeface="Times New Roman" pitchFamily="18" charset="0"/>
                        </a:rPr>
                        <a:t>1</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Times New Roman" pitchFamily="18" charset="0"/>
                          <a:cs typeface="Times New Roman" pitchFamily="18" charset="0"/>
                        </a:rPr>
                        <a:t>1</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Times New Roman" pitchFamily="18" charset="0"/>
                          <a:cs typeface="Times New Roman" pitchFamily="18" charset="0"/>
                        </a:rPr>
                        <a:t>0</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Times New Roman" pitchFamily="18" charset="0"/>
                          <a:cs typeface="Times New Roman" pitchFamily="18" charset="0"/>
                        </a:rPr>
                        <a:t>ABC’=m6</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Times New Roman" pitchFamily="18" charset="0"/>
                          <a:cs typeface="Times New Roman" pitchFamily="18" charset="0"/>
                        </a:rPr>
                        <a:t>A’+B’+C=M6</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latin typeface="Times New Roman" pitchFamily="18" charset="0"/>
                          <a:cs typeface="Times New Roman" pitchFamily="18" charset="0"/>
                        </a:rPr>
                        <a:t>1</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Times New Roman" pitchFamily="18" charset="0"/>
                          <a:cs typeface="Times New Roman" pitchFamily="18" charset="0"/>
                        </a:rPr>
                        <a:t>1</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Times New Roman" pitchFamily="18" charset="0"/>
                          <a:cs typeface="Times New Roman" pitchFamily="18" charset="0"/>
                        </a:rPr>
                        <a:t>1</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Times New Roman" pitchFamily="18" charset="0"/>
                          <a:cs typeface="Times New Roman" pitchFamily="18" charset="0"/>
                        </a:rPr>
                        <a:t>ABC=m7</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latin typeface="Times New Roman" pitchFamily="18" charset="0"/>
                          <a:cs typeface="Times New Roman" pitchFamily="18" charset="0"/>
                        </a:rPr>
                        <a:t>A’+B’+C’=m7</a:t>
                      </a:r>
                      <a:endParaRPr lang="en-IN"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910021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Standard Form</a:t>
            </a:r>
          </a:p>
        </p:txBody>
      </p:sp>
      <p:sp>
        <p:nvSpPr>
          <p:cNvPr id="3" name="Content Placeholder 2"/>
          <p:cNvSpPr>
            <a:spLocks noGrp="1"/>
          </p:cNvSpPr>
          <p:nvPr>
            <p:ph idx="1"/>
          </p:nvPr>
        </p:nvSpPr>
        <p:spPr/>
        <p:txBody>
          <a:bodyPr>
            <a:normAutofit fontScale="92500"/>
          </a:bodyPr>
          <a:lstStyle/>
          <a:p>
            <a:pPr marL="0" indent="0" algn="just">
              <a:buNone/>
            </a:pPr>
            <a:r>
              <a:rPr lang="en-IN" b="1" dirty="0"/>
              <a:t>Standard Form –</a:t>
            </a:r>
            <a:r>
              <a:rPr lang="en-IN" dirty="0"/>
              <a:t> A Boolean variable can be expressed in either true form or complemented form. In standard form Boolean function will contain all the variables in either true form or complemented form while in canonical number of variables depends on the output of SOP or POS. </a:t>
            </a:r>
            <a:endParaRPr lang="en-IN" dirty="0" smtClean="0"/>
          </a:p>
          <a:p>
            <a:pPr marL="0" indent="0" algn="just">
              <a:buNone/>
            </a:pPr>
            <a:r>
              <a:rPr lang="en-US" dirty="0" smtClean="0"/>
              <a:t>Y(A,B,C)= ABC’+AB +B’C</a:t>
            </a:r>
          </a:p>
          <a:p>
            <a:pPr marL="0" indent="0" algn="just">
              <a:buNone/>
            </a:pPr>
            <a:endParaRPr lang="en-US" dirty="0" smtClean="0"/>
          </a:p>
          <a:p>
            <a:pPr marL="0" indent="0" algn="just">
              <a:buNone/>
            </a:pPr>
            <a:r>
              <a:rPr lang="en-US" dirty="0"/>
              <a:t> </a:t>
            </a:r>
            <a:r>
              <a:rPr lang="en-US" dirty="0" smtClean="0"/>
              <a:t>Y(A,B,C)=A’BC +ABC+A’B’C’</a:t>
            </a:r>
            <a:endParaRPr lang="en-IN" dirty="0"/>
          </a:p>
        </p:txBody>
      </p:sp>
    </p:spTree>
    <p:extLst>
      <p:ext uri="{BB962C8B-B14F-4D97-AF65-F5344CB8AC3E}">
        <p14:creationId xmlns:p14="http://schemas.microsoft.com/office/powerpoint/2010/main" val="3444987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t>
            </a:r>
            <a:r>
              <a:rPr lang="en-US" dirty="0" err="1" smtClean="0"/>
              <a:t>interm</a:t>
            </a:r>
            <a:endParaRPr lang="en-IN"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If each term in the sum of products form contains all the variable (literals), then the expression is known as standard sum of products form or canonical sum of products form, and each individual term in standard sum of product form is called as </a:t>
            </a:r>
            <a:r>
              <a:rPr lang="en-US" dirty="0" err="1" smtClean="0">
                <a:latin typeface="Times New Roman" pitchFamily="18" charset="0"/>
                <a:cs typeface="Times New Roman" pitchFamily="18" charset="0"/>
              </a:rPr>
              <a:t>minterm</a:t>
            </a:r>
            <a:r>
              <a:rPr lang="en-US" dirty="0" smtClean="0">
                <a:latin typeface="Times New Roman" pitchFamily="18" charset="0"/>
                <a:cs typeface="Times New Roman" pitchFamily="18" charset="0"/>
              </a:rPr>
              <a:t>.</a:t>
            </a:r>
          </a:p>
          <a:p>
            <a:pPr marL="0" indent="0" algn="just">
              <a:buNone/>
            </a:pPr>
            <a:r>
              <a:rPr lang="en-US" b="1" dirty="0"/>
              <a:t>Y=AB +ABC’ +B</a:t>
            </a:r>
            <a:endParaRPr lang="en-IN" b="1" dirty="0"/>
          </a:p>
          <a:p>
            <a:pPr marL="0" indent="0" algn="just">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290168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Maxterm</a:t>
            </a:r>
            <a:endParaRPr lang="en-IN" dirty="0"/>
          </a:p>
        </p:txBody>
      </p:sp>
      <p:sp>
        <p:nvSpPr>
          <p:cNvPr id="3" name="Content Placeholder 2"/>
          <p:cNvSpPr>
            <a:spLocks noGrp="1"/>
          </p:cNvSpPr>
          <p:nvPr>
            <p:ph idx="1"/>
          </p:nvPr>
        </p:nvSpPr>
        <p:spPr/>
        <p:txBody>
          <a:bodyPr/>
          <a:lstStyle/>
          <a:p>
            <a:pPr marL="0" indent="0" algn="just">
              <a:buNone/>
            </a:pPr>
            <a:r>
              <a:rPr lang="en-US" dirty="0">
                <a:latin typeface="Times New Roman" pitchFamily="18" charset="0"/>
                <a:cs typeface="Times New Roman" pitchFamily="18" charset="0"/>
              </a:rPr>
              <a:t>If each </a:t>
            </a:r>
            <a:r>
              <a:rPr lang="en-US" dirty="0" smtClean="0">
                <a:latin typeface="Times New Roman" pitchFamily="18" charset="0"/>
                <a:cs typeface="Times New Roman" pitchFamily="18" charset="0"/>
              </a:rPr>
              <a:t>term of the  product of sums  </a:t>
            </a:r>
            <a:r>
              <a:rPr lang="en-US" dirty="0">
                <a:latin typeface="Times New Roman" pitchFamily="18" charset="0"/>
                <a:cs typeface="Times New Roman" pitchFamily="18" charset="0"/>
              </a:rPr>
              <a:t>contains all the variable (literals), then the expression is known as </a:t>
            </a:r>
            <a:r>
              <a:rPr lang="en-US" dirty="0" smtClean="0">
                <a:latin typeface="Times New Roman" pitchFamily="18" charset="0"/>
                <a:cs typeface="Times New Roman" pitchFamily="18" charset="0"/>
              </a:rPr>
              <a:t>standard </a:t>
            </a:r>
            <a:r>
              <a:rPr lang="en-US" dirty="0">
                <a:latin typeface="Times New Roman" pitchFamily="18" charset="0"/>
                <a:cs typeface="Times New Roman" pitchFamily="18" charset="0"/>
              </a:rPr>
              <a:t>product of sums</a:t>
            </a:r>
            <a:r>
              <a:rPr lang="en-US" dirty="0" smtClean="0">
                <a:latin typeface="Times New Roman" pitchFamily="18" charset="0"/>
                <a:cs typeface="Times New Roman" pitchFamily="18" charset="0"/>
              </a:rPr>
              <a:t> form </a:t>
            </a:r>
            <a:r>
              <a:rPr lang="en-US" dirty="0">
                <a:latin typeface="Times New Roman" pitchFamily="18" charset="0"/>
                <a:cs typeface="Times New Roman" pitchFamily="18" charset="0"/>
              </a:rPr>
              <a:t>or canonical product of </a:t>
            </a:r>
            <a:r>
              <a:rPr lang="en-US" dirty="0" smtClean="0">
                <a:latin typeface="Times New Roman" pitchFamily="18" charset="0"/>
                <a:cs typeface="Times New Roman" pitchFamily="18" charset="0"/>
              </a:rPr>
              <a:t>sum form, </a:t>
            </a:r>
            <a:r>
              <a:rPr lang="en-US" dirty="0">
                <a:latin typeface="Times New Roman" pitchFamily="18" charset="0"/>
                <a:cs typeface="Times New Roman" pitchFamily="18" charset="0"/>
              </a:rPr>
              <a:t>and each individual term in standard product of sums</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form is called as </a:t>
            </a:r>
            <a:r>
              <a:rPr lang="en-US" dirty="0" err="1" smtClean="0">
                <a:latin typeface="Times New Roman" pitchFamily="18" charset="0"/>
                <a:cs typeface="Times New Roman" pitchFamily="18" charset="0"/>
              </a:rPr>
              <a:t>maxterm</a:t>
            </a:r>
            <a:r>
              <a:rPr lang="en-US" dirty="0" smtClean="0">
                <a:latin typeface="Times New Roman" pitchFamily="18" charset="0"/>
                <a:cs typeface="Times New Roman" pitchFamily="18" charset="0"/>
              </a:rPr>
              <a:t>.</a:t>
            </a:r>
          </a:p>
          <a:p>
            <a:pPr marL="0" indent="0" algn="just">
              <a:buNone/>
            </a:pPr>
            <a:r>
              <a:rPr lang="en-US" b="1" dirty="0" smtClean="0">
                <a:latin typeface="Times New Roman" pitchFamily="18" charset="0"/>
                <a:cs typeface="Times New Roman" pitchFamily="18" charset="0"/>
              </a:rPr>
              <a:t>Y(A,B,C) =(A+B’)(A+B+C’)</a:t>
            </a:r>
            <a:endParaRPr lang="en-IN" b="1" dirty="0">
              <a:latin typeface="Times New Roman" pitchFamily="18" charset="0"/>
              <a:cs typeface="Times New Roman" pitchFamily="18" charset="0"/>
            </a:endParaRPr>
          </a:p>
          <a:p>
            <a:pPr marL="0" indent="0" algn="just">
              <a:buNone/>
            </a:pPr>
            <a:endParaRPr lang="en-IN" dirty="0"/>
          </a:p>
        </p:txBody>
      </p:sp>
    </p:spTree>
    <p:extLst>
      <p:ext uri="{BB962C8B-B14F-4D97-AF65-F5344CB8AC3E}">
        <p14:creationId xmlns:p14="http://schemas.microsoft.com/office/powerpoint/2010/main" val="40895718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Y(A,B,C)=A’B +ABC+ A’C (SOP but not standard sop)</a:t>
            </a:r>
          </a:p>
          <a:p>
            <a:pPr marL="0" indent="0">
              <a:buNone/>
            </a:pPr>
            <a:r>
              <a:rPr lang="en-US" dirty="0" smtClean="0"/>
              <a:t>Y(A,B,C)=A’BC +ABC+A’B’C’(standard sop)</a:t>
            </a:r>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39199222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E:\Chirag\SEM-3\Digital Electronics\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2365" y="1600200"/>
            <a:ext cx="7539269"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424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Rot="1" noChangeArrowheads="1"/>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smtClean="0">
                <a:ln>
                  <a:noFill/>
                </a:ln>
                <a:solidFill>
                  <a:schemeClr val="tx1"/>
                </a:solidFill>
                <a:effectLst/>
                <a:uLnTx/>
                <a:uFillTx/>
                <a:latin typeface="+mj-lt"/>
                <a:ea typeface="+mj-ea"/>
                <a:cs typeface="+mj-cs"/>
              </a:rPr>
              <a:t>Basic Logic Gates</a:t>
            </a:r>
          </a:p>
        </p:txBody>
      </p:sp>
      <p:sp>
        <p:nvSpPr>
          <p:cNvPr id="3" name="Rectangle 3"/>
          <p:cNvSpPr txBox="1">
            <a:spLocks noChangeArrowheads="1"/>
          </p:cNvSpPr>
          <p:nvPr/>
        </p:nvSpPr>
        <p:spPr>
          <a:xfrm>
            <a:off x="457200" y="1600200"/>
            <a:ext cx="8229600" cy="4525963"/>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800" b="0" i="0" u="none" strike="noStrike" kern="1200" cap="none" spc="0" normalizeH="0" baseline="0" noProof="0" smtClean="0">
                <a:ln>
                  <a:noFill/>
                </a:ln>
                <a:solidFill>
                  <a:schemeClr val="tx1"/>
                </a:solidFill>
                <a:effectLst/>
                <a:uLnTx/>
                <a:uFillTx/>
                <a:latin typeface="+mn-lt"/>
                <a:ea typeface="+mn-ea"/>
                <a:cs typeface="+mn-cs"/>
              </a:rPr>
              <a:t>Logic gates are abstractions of electronic circuit components that operate on one or more input signals to produce an output signal.</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 name="Date Placeholder 3"/>
          <p:cNvSpPr>
            <a:spLocks noGrp="1"/>
          </p:cNvSpPr>
          <p:nvPr>
            <p:ph type="dt" sz="quarter" idx="10"/>
          </p:nvPr>
        </p:nvSpPr>
        <p:spPr>
          <a:xfrm>
            <a:off x="457200" y="6356350"/>
            <a:ext cx="2133600" cy="365125"/>
          </a:xfrm>
        </p:spPr>
        <p:txBody>
          <a:bodyPr/>
          <a:lstStyle/>
          <a:p>
            <a:pPr>
              <a:defRPr/>
            </a:pPr>
            <a:fld id="{A83F4DE3-9093-4D4B-B1B6-53344DC9D82A}" type="datetime5">
              <a:rPr lang="zh-CN" altLang="en-US"/>
              <a:pPr>
                <a:defRPr/>
              </a:pPr>
              <a:t>2020/8/27</a:t>
            </a:fld>
            <a:endParaRPr lang="en-US" altLang="zh-CN"/>
          </a:p>
        </p:txBody>
      </p:sp>
      <p:sp>
        <p:nvSpPr>
          <p:cNvPr id="5" name="Footer Placeholder 5"/>
          <p:cNvSpPr>
            <a:spLocks noGrp="1"/>
          </p:cNvSpPr>
          <p:nvPr>
            <p:ph type="ftr" sz="quarter" idx="11"/>
          </p:nvPr>
        </p:nvSpPr>
        <p:spPr>
          <a:xfrm>
            <a:off x="3124200" y="6356350"/>
            <a:ext cx="2895600" cy="365125"/>
          </a:xfrm>
        </p:spPr>
        <p:txBody>
          <a:bodyPr/>
          <a:lstStyle/>
          <a:p>
            <a:pPr>
              <a:defRPr/>
            </a:pPr>
            <a:r>
              <a:rPr lang="zh-CN" altLang="en-US"/>
              <a:t>Boolean Algebra</a:t>
            </a:r>
            <a:endParaRPr lang="en-US" altLang="zh-CN"/>
          </a:p>
        </p:txBody>
      </p:sp>
      <p:sp>
        <p:nvSpPr>
          <p:cNvPr id="6" name="Slide Number Placeholder 4"/>
          <p:cNvSpPr>
            <a:spLocks noGrp="1"/>
          </p:cNvSpPr>
          <p:nvPr>
            <p:ph type="sldNum" sz="quarter" idx="12"/>
          </p:nvPr>
        </p:nvSpPr>
        <p:spPr>
          <a:xfrm>
            <a:off x="6553200" y="6356350"/>
            <a:ext cx="2133600" cy="365125"/>
          </a:xfrm>
        </p:spPr>
        <p:txBody>
          <a:bodyPr/>
          <a:lstStyle/>
          <a:p>
            <a:pPr>
              <a:defRPr/>
            </a:pPr>
            <a:r>
              <a:rPr lang="zh-CN" altLang="en-US"/>
              <a:t> </a:t>
            </a:r>
            <a:r>
              <a:rPr lang="en-US" altLang="zh-CN"/>
              <a:t>PJF - </a:t>
            </a:r>
            <a:fld id="{25122614-D40D-4987-AC74-89C3D29B37DA}" type="slidenum">
              <a:rPr lang="en-US" altLang="zh-CN"/>
              <a:pPr>
                <a:defRPr/>
              </a:pPr>
              <a:t>4</a:t>
            </a:fld>
            <a:endParaRPr lang="en-US" altLang="zh-CN"/>
          </a:p>
        </p:txBody>
      </p:sp>
      <p:sp>
        <p:nvSpPr>
          <p:cNvPr id="7" name="Rectangle 38"/>
          <p:cNvSpPr>
            <a:spLocks noChangeArrowheads="1"/>
          </p:cNvSpPr>
          <p:nvPr/>
        </p:nvSpPr>
        <p:spPr bwMode="auto">
          <a:xfrm>
            <a:off x="6172200" y="3886200"/>
            <a:ext cx="2667000" cy="1828800"/>
          </a:xfrm>
          <a:prstGeom prst="rect">
            <a:avLst/>
          </a:prstGeom>
          <a:solidFill>
            <a:schemeClr val="accent1"/>
          </a:solidFill>
          <a:ln w="9525">
            <a:solidFill>
              <a:schemeClr val="bg2"/>
            </a:solidFill>
            <a:miter lim="800000"/>
            <a:headEnd/>
            <a:tailEnd/>
          </a:ln>
        </p:spPr>
        <p:txBody>
          <a:bodyPr wrap="none" anchor="ctr"/>
          <a:lstStyle/>
          <a:p>
            <a:endParaRPr lang="en-US"/>
          </a:p>
        </p:txBody>
      </p:sp>
      <p:sp>
        <p:nvSpPr>
          <p:cNvPr id="8" name="Rectangle 37"/>
          <p:cNvSpPr>
            <a:spLocks noChangeArrowheads="1"/>
          </p:cNvSpPr>
          <p:nvPr/>
        </p:nvSpPr>
        <p:spPr bwMode="auto">
          <a:xfrm>
            <a:off x="3276600" y="3886200"/>
            <a:ext cx="2667000" cy="1828800"/>
          </a:xfrm>
          <a:prstGeom prst="rect">
            <a:avLst/>
          </a:prstGeom>
          <a:solidFill>
            <a:schemeClr val="accent1"/>
          </a:solidFill>
          <a:ln w="9525">
            <a:solidFill>
              <a:schemeClr val="bg2"/>
            </a:solidFill>
            <a:miter lim="800000"/>
            <a:headEnd/>
            <a:tailEnd/>
          </a:ln>
        </p:spPr>
        <p:txBody>
          <a:bodyPr wrap="none" anchor="ctr"/>
          <a:lstStyle/>
          <a:p>
            <a:endParaRPr lang="en-US"/>
          </a:p>
        </p:txBody>
      </p:sp>
      <p:sp>
        <p:nvSpPr>
          <p:cNvPr id="9" name="Rectangle 36"/>
          <p:cNvSpPr>
            <a:spLocks noChangeArrowheads="1"/>
          </p:cNvSpPr>
          <p:nvPr/>
        </p:nvSpPr>
        <p:spPr bwMode="auto">
          <a:xfrm>
            <a:off x="381000" y="3886200"/>
            <a:ext cx="2667000" cy="1828800"/>
          </a:xfrm>
          <a:prstGeom prst="rect">
            <a:avLst/>
          </a:prstGeom>
          <a:solidFill>
            <a:schemeClr val="accent1"/>
          </a:solidFill>
          <a:ln w="9525">
            <a:solidFill>
              <a:schemeClr val="bg2"/>
            </a:solidFill>
            <a:miter lim="800000"/>
            <a:headEnd/>
            <a:tailEnd/>
          </a:ln>
        </p:spPr>
        <p:txBody>
          <a:bodyPr wrap="none" anchor="ctr"/>
          <a:lstStyle/>
          <a:p>
            <a:endParaRPr lang="en-US"/>
          </a:p>
        </p:txBody>
      </p:sp>
      <p:sp>
        <p:nvSpPr>
          <p:cNvPr id="10" name="Text Box 4"/>
          <p:cNvSpPr txBox="1">
            <a:spLocks noChangeArrowheads="1"/>
          </p:cNvSpPr>
          <p:nvPr/>
        </p:nvSpPr>
        <p:spPr bwMode="auto">
          <a:xfrm>
            <a:off x="685800" y="3429000"/>
            <a:ext cx="2065338" cy="457200"/>
          </a:xfrm>
          <a:prstGeom prst="rect">
            <a:avLst/>
          </a:prstGeom>
          <a:noFill/>
          <a:ln w="9525">
            <a:noFill/>
            <a:miter lim="800000"/>
            <a:headEnd/>
            <a:tailEnd/>
          </a:ln>
        </p:spPr>
        <p:txBody>
          <a:bodyPr wrap="none">
            <a:spAutoFit/>
          </a:bodyPr>
          <a:lstStyle/>
          <a:p>
            <a:r>
              <a:rPr lang="zh-CN" altLang="en-US" sz="2400"/>
              <a:t>2-</a:t>
            </a:r>
            <a:r>
              <a:rPr lang="en-US" altLang="zh-CN" sz="2400"/>
              <a:t>Input AND</a:t>
            </a:r>
          </a:p>
        </p:txBody>
      </p:sp>
      <p:sp>
        <p:nvSpPr>
          <p:cNvPr id="11" name="Text Box 5"/>
          <p:cNvSpPr txBox="1">
            <a:spLocks noChangeArrowheads="1"/>
          </p:cNvSpPr>
          <p:nvPr/>
        </p:nvSpPr>
        <p:spPr bwMode="auto">
          <a:xfrm>
            <a:off x="3581400" y="3429000"/>
            <a:ext cx="1905000" cy="457200"/>
          </a:xfrm>
          <a:prstGeom prst="rect">
            <a:avLst/>
          </a:prstGeom>
          <a:noFill/>
          <a:ln w="9525">
            <a:noFill/>
            <a:miter lim="800000"/>
            <a:headEnd/>
            <a:tailEnd/>
          </a:ln>
        </p:spPr>
        <p:txBody>
          <a:bodyPr wrap="none">
            <a:spAutoFit/>
          </a:bodyPr>
          <a:lstStyle/>
          <a:p>
            <a:r>
              <a:rPr lang="zh-CN" altLang="en-US" sz="2400"/>
              <a:t> 2-</a:t>
            </a:r>
            <a:r>
              <a:rPr lang="en-US" altLang="zh-CN" sz="2400"/>
              <a:t>Input OR</a:t>
            </a:r>
          </a:p>
        </p:txBody>
      </p:sp>
      <p:sp>
        <p:nvSpPr>
          <p:cNvPr id="12" name="Text Box 6"/>
          <p:cNvSpPr txBox="1">
            <a:spLocks noChangeArrowheads="1"/>
          </p:cNvSpPr>
          <p:nvPr/>
        </p:nvSpPr>
        <p:spPr bwMode="auto">
          <a:xfrm>
            <a:off x="6329363" y="3429000"/>
            <a:ext cx="2433637" cy="457200"/>
          </a:xfrm>
          <a:prstGeom prst="rect">
            <a:avLst/>
          </a:prstGeom>
          <a:noFill/>
          <a:ln w="9525">
            <a:noFill/>
            <a:miter lim="800000"/>
            <a:headEnd/>
            <a:tailEnd/>
          </a:ln>
        </p:spPr>
        <p:txBody>
          <a:bodyPr wrap="none">
            <a:spAutoFit/>
          </a:bodyPr>
          <a:lstStyle/>
          <a:p>
            <a:r>
              <a:rPr lang="en-US" altLang="zh-CN" sz="2400"/>
              <a:t>NOT (Inverter)</a:t>
            </a:r>
          </a:p>
        </p:txBody>
      </p:sp>
      <p:grpSp>
        <p:nvGrpSpPr>
          <p:cNvPr id="13" name="Group 41"/>
          <p:cNvGrpSpPr>
            <a:grpSpLocks/>
          </p:cNvGrpSpPr>
          <p:nvPr/>
        </p:nvGrpSpPr>
        <p:grpSpPr bwMode="auto">
          <a:xfrm>
            <a:off x="533400" y="4267200"/>
            <a:ext cx="2362200" cy="806450"/>
            <a:chOff x="336" y="2688"/>
            <a:chExt cx="1488" cy="508"/>
          </a:xfrm>
        </p:grpSpPr>
        <p:sp>
          <p:nvSpPr>
            <p:cNvPr id="14" name="AutoShape 7"/>
            <p:cNvSpPr>
              <a:spLocks noChangeArrowheads="1"/>
            </p:cNvSpPr>
            <p:nvPr/>
          </p:nvSpPr>
          <p:spPr bwMode="auto">
            <a:xfrm>
              <a:off x="796" y="2688"/>
              <a:ext cx="562" cy="508"/>
            </a:xfrm>
            <a:prstGeom prst="flowChartDelay">
              <a:avLst/>
            </a:prstGeom>
            <a:noFill/>
            <a:ln w="28575">
              <a:solidFill>
                <a:schemeClr val="bg2"/>
              </a:solidFill>
              <a:miter lim="800000"/>
              <a:headEnd/>
              <a:tailEnd/>
            </a:ln>
          </p:spPr>
          <p:txBody>
            <a:bodyPr wrap="none" anchor="ctr"/>
            <a:lstStyle/>
            <a:p>
              <a:endParaRPr lang="en-US"/>
            </a:p>
          </p:txBody>
        </p:sp>
        <p:sp>
          <p:nvSpPr>
            <p:cNvPr id="15" name="Line 8"/>
            <p:cNvSpPr>
              <a:spLocks noChangeShapeType="1"/>
            </p:cNvSpPr>
            <p:nvPr/>
          </p:nvSpPr>
          <p:spPr bwMode="auto">
            <a:xfrm>
              <a:off x="336" y="2800"/>
              <a:ext cx="460" cy="0"/>
            </a:xfrm>
            <a:prstGeom prst="line">
              <a:avLst/>
            </a:prstGeom>
            <a:noFill/>
            <a:ln w="28575">
              <a:solidFill>
                <a:schemeClr val="bg2"/>
              </a:solidFill>
              <a:round/>
              <a:headEnd/>
              <a:tailEnd/>
            </a:ln>
          </p:spPr>
          <p:txBody>
            <a:bodyPr wrap="none" anchor="ctr"/>
            <a:lstStyle/>
            <a:p>
              <a:endParaRPr lang="en-US"/>
            </a:p>
          </p:txBody>
        </p:sp>
        <p:sp>
          <p:nvSpPr>
            <p:cNvPr id="16" name="Line 9"/>
            <p:cNvSpPr>
              <a:spLocks noChangeShapeType="1"/>
            </p:cNvSpPr>
            <p:nvPr/>
          </p:nvSpPr>
          <p:spPr bwMode="auto">
            <a:xfrm>
              <a:off x="336" y="3024"/>
              <a:ext cx="460" cy="0"/>
            </a:xfrm>
            <a:prstGeom prst="line">
              <a:avLst/>
            </a:prstGeom>
            <a:noFill/>
            <a:ln w="28575">
              <a:solidFill>
                <a:schemeClr val="bg2"/>
              </a:solidFill>
              <a:round/>
              <a:headEnd/>
              <a:tailEnd/>
            </a:ln>
          </p:spPr>
          <p:txBody>
            <a:bodyPr wrap="none" anchor="ctr"/>
            <a:lstStyle/>
            <a:p>
              <a:endParaRPr lang="en-US"/>
            </a:p>
          </p:txBody>
        </p:sp>
        <p:sp>
          <p:nvSpPr>
            <p:cNvPr id="17" name="Line 10"/>
            <p:cNvSpPr>
              <a:spLocks noChangeShapeType="1"/>
            </p:cNvSpPr>
            <p:nvPr/>
          </p:nvSpPr>
          <p:spPr bwMode="auto">
            <a:xfrm>
              <a:off x="1364" y="2950"/>
              <a:ext cx="460" cy="0"/>
            </a:xfrm>
            <a:prstGeom prst="line">
              <a:avLst/>
            </a:prstGeom>
            <a:noFill/>
            <a:ln w="28575">
              <a:solidFill>
                <a:schemeClr val="bg2"/>
              </a:solidFill>
              <a:round/>
              <a:headEnd/>
              <a:tailEnd/>
            </a:ln>
          </p:spPr>
          <p:txBody>
            <a:bodyPr wrap="none" anchor="ctr"/>
            <a:lstStyle/>
            <a:p>
              <a:endParaRPr lang="en-US"/>
            </a:p>
          </p:txBody>
        </p:sp>
      </p:grpSp>
      <p:sp>
        <p:nvSpPr>
          <p:cNvPr id="18" name="AutoShape 12"/>
          <p:cNvSpPr>
            <a:spLocks noChangeArrowheads="1"/>
          </p:cNvSpPr>
          <p:nvPr/>
        </p:nvSpPr>
        <p:spPr bwMode="auto">
          <a:xfrm flipH="1">
            <a:off x="4108450" y="4267200"/>
            <a:ext cx="882650" cy="852488"/>
          </a:xfrm>
          <a:prstGeom prst="moon">
            <a:avLst>
              <a:gd name="adj" fmla="val 83847"/>
            </a:avLst>
          </a:prstGeom>
          <a:noFill/>
          <a:ln w="28575">
            <a:solidFill>
              <a:schemeClr val="bg2"/>
            </a:solidFill>
            <a:miter lim="800000"/>
            <a:headEnd/>
            <a:tailEnd/>
          </a:ln>
        </p:spPr>
        <p:txBody>
          <a:bodyPr wrap="none" anchor="ctr"/>
          <a:lstStyle/>
          <a:p>
            <a:endParaRPr lang="en-US"/>
          </a:p>
        </p:txBody>
      </p:sp>
      <p:sp>
        <p:nvSpPr>
          <p:cNvPr id="19" name="Line 13"/>
          <p:cNvSpPr>
            <a:spLocks noChangeShapeType="1"/>
          </p:cNvSpPr>
          <p:nvPr/>
        </p:nvSpPr>
        <p:spPr bwMode="auto">
          <a:xfrm>
            <a:off x="3429000" y="4495800"/>
            <a:ext cx="800100" cy="0"/>
          </a:xfrm>
          <a:prstGeom prst="line">
            <a:avLst/>
          </a:prstGeom>
          <a:noFill/>
          <a:ln w="28575">
            <a:solidFill>
              <a:schemeClr val="bg2"/>
            </a:solidFill>
            <a:round/>
            <a:headEnd/>
            <a:tailEnd/>
          </a:ln>
        </p:spPr>
        <p:txBody>
          <a:bodyPr wrap="none" anchor="ctr"/>
          <a:lstStyle/>
          <a:p>
            <a:endParaRPr lang="en-US"/>
          </a:p>
        </p:txBody>
      </p:sp>
      <p:sp>
        <p:nvSpPr>
          <p:cNvPr id="20" name="Line 14"/>
          <p:cNvSpPr>
            <a:spLocks noChangeShapeType="1"/>
          </p:cNvSpPr>
          <p:nvPr/>
        </p:nvSpPr>
        <p:spPr bwMode="auto">
          <a:xfrm>
            <a:off x="3429000" y="4876800"/>
            <a:ext cx="800100" cy="0"/>
          </a:xfrm>
          <a:prstGeom prst="line">
            <a:avLst/>
          </a:prstGeom>
          <a:noFill/>
          <a:ln w="28575">
            <a:solidFill>
              <a:schemeClr val="bg2"/>
            </a:solidFill>
            <a:round/>
            <a:headEnd/>
            <a:tailEnd/>
          </a:ln>
        </p:spPr>
        <p:txBody>
          <a:bodyPr wrap="none" anchor="ctr"/>
          <a:lstStyle/>
          <a:p>
            <a:endParaRPr lang="en-US"/>
          </a:p>
        </p:txBody>
      </p:sp>
      <p:sp>
        <p:nvSpPr>
          <p:cNvPr id="21" name="Line 15"/>
          <p:cNvSpPr>
            <a:spLocks noChangeShapeType="1"/>
          </p:cNvSpPr>
          <p:nvPr/>
        </p:nvSpPr>
        <p:spPr bwMode="auto">
          <a:xfrm>
            <a:off x="4991100" y="4648200"/>
            <a:ext cx="800100" cy="0"/>
          </a:xfrm>
          <a:prstGeom prst="line">
            <a:avLst/>
          </a:prstGeom>
          <a:noFill/>
          <a:ln w="28575">
            <a:solidFill>
              <a:schemeClr val="bg2"/>
            </a:solidFill>
            <a:round/>
            <a:headEnd/>
            <a:tailEnd/>
          </a:ln>
        </p:spPr>
        <p:txBody>
          <a:bodyPr wrap="none" anchor="ctr"/>
          <a:lstStyle/>
          <a:p>
            <a:endParaRPr lang="en-US"/>
          </a:p>
        </p:txBody>
      </p:sp>
      <p:sp>
        <p:nvSpPr>
          <p:cNvPr id="22" name="AutoShape 18"/>
          <p:cNvSpPr>
            <a:spLocks noChangeArrowheads="1"/>
          </p:cNvSpPr>
          <p:nvPr/>
        </p:nvSpPr>
        <p:spPr bwMode="auto">
          <a:xfrm rot="5400000">
            <a:off x="7063582" y="4366418"/>
            <a:ext cx="762000" cy="563563"/>
          </a:xfrm>
          <a:prstGeom prst="triangle">
            <a:avLst>
              <a:gd name="adj" fmla="val 50000"/>
            </a:avLst>
          </a:prstGeom>
          <a:noFill/>
          <a:ln w="28575">
            <a:solidFill>
              <a:schemeClr val="bg2"/>
            </a:solidFill>
            <a:miter lim="800000"/>
            <a:headEnd/>
            <a:tailEnd/>
          </a:ln>
        </p:spPr>
        <p:txBody>
          <a:bodyPr wrap="none" anchor="ctr"/>
          <a:lstStyle/>
          <a:p>
            <a:endParaRPr lang="en-US"/>
          </a:p>
        </p:txBody>
      </p:sp>
      <p:sp>
        <p:nvSpPr>
          <p:cNvPr id="23" name="Oval 19"/>
          <p:cNvSpPr>
            <a:spLocks noChangeArrowheads="1"/>
          </p:cNvSpPr>
          <p:nvPr/>
        </p:nvSpPr>
        <p:spPr bwMode="auto">
          <a:xfrm>
            <a:off x="7696200" y="4572000"/>
            <a:ext cx="152400" cy="152400"/>
          </a:xfrm>
          <a:prstGeom prst="ellipse">
            <a:avLst/>
          </a:prstGeom>
          <a:noFill/>
          <a:ln w="28575">
            <a:solidFill>
              <a:schemeClr val="bg2"/>
            </a:solidFill>
            <a:round/>
            <a:headEnd/>
            <a:tailEnd/>
          </a:ln>
        </p:spPr>
        <p:txBody>
          <a:bodyPr wrap="none" anchor="ctr"/>
          <a:lstStyle/>
          <a:p>
            <a:endParaRPr lang="en-US"/>
          </a:p>
        </p:txBody>
      </p:sp>
      <p:sp>
        <p:nvSpPr>
          <p:cNvPr id="24" name="Line 23"/>
          <p:cNvSpPr>
            <a:spLocks noChangeShapeType="1"/>
          </p:cNvSpPr>
          <p:nvPr/>
        </p:nvSpPr>
        <p:spPr bwMode="auto">
          <a:xfrm>
            <a:off x="6432550" y="4648200"/>
            <a:ext cx="730250" cy="0"/>
          </a:xfrm>
          <a:prstGeom prst="line">
            <a:avLst/>
          </a:prstGeom>
          <a:noFill/>
          <a:ln w="28575">
            <a:solidFill>
              <a:schemeClr val="bg2"/>
            </a:solidFill>
            <a:round/>
            <a:headEnd/>
            <a:tailEnd/>
          </a:ln>
        </p:spPr>
        <p:txBody>
          <a:bodyPr wrap="none" anchor="ctr"/>
          <a:lstStyle/>
          <a:p>
            <a:endParaRPr lang="en-US"/>
          </a:p>
        </p:txBody>
      </p:sp>
      <p:sp>
        <p:nvSpPr>
          <p:cNvPr id="25" name="Line 24"/>
          <p:cNvSpPr>
            <a:spLocks noChangeShapeType="1"/>
          </p:cNvSpPr>
          <p:nvPr/>
        </p:nvSpPr>
        <p:spPr bwMode="auto">
          <a:xfrm>
            <a:off x="7848600" y="4648200"/>
            <a:ext cx="730250" cy="0"/>
          </a:xfrm>
          <a:prstGeom prst="line">
            <a:avLst/>
          </a:prstGeom>
          <a:noFill/>
          <a:ln w="28575">
            <a:solidFill>
              <a:schemeClr val="bg2"/>
            </a:solidFill>
            <a:round/>
            <a:headEnd/>
            <a:tailEnd/>
          </a:ln>
        </p:spPr>
        <p:txBody>
          <a:bodyPr wrap="none" anchor="ctr"/>
          <a:lstStyle/>
          <a:p>
            <a:endParaRPr lang="en-US"/>
          </a:p>
        </p:txBody>
      </p:sp>
      <p:sp>
        <p:nvSpPr>
          <p:cNvPr id="26" name="Text Box 25"/>
          <p:cNvSpPr txBox="1">
            <a:spLocks noChangeArrowheads="1"/>
          </p:cNvSpPr>
          <p:nvPr/>
        </p:nvSpPr>
        <p:spPr bwMode="auto">
          <a:xfrm>
            <a:off x="457200" y="4038600"/>
            <a:ext cx="457200" cy="457200"/>
          </a:xfrm>
          <a:prstGeom prst="rect">
            <a:avLst/>
          </a:prstGeom>
          <a:noFill/>
          <a:ln w="9525">
            <a:noFill/>
            <a:miter lim="800000"/>
            <a:headEnd/>
            <a:tailEnd/>
          </a:ln>
        </p:spPr>
        <p:txBody>
          <a:bodyPr>
            <a:spAutoFit/>
          </a:bodyPr>
          <a:lstStyle/>
          <a:p>
            <a:r>
              <a:rPr lang="en-US" altLang="zh-CN" sz="2400">
                <a:solidFill>
                  <a:schemeClr val="bg2"/>
                </a:solidFill>
              </a:rPr>
              <a:t>A</a:t>
            </a:r>
          </a:p>
        </p:txBody>
      </p:sp>
      <p:sp>
        <p:nvSpPr>
          <p:cNvPr id="27" name="Text Box 26"/>
          <p:cNvSpPr txBox="1">
            <a:spLocks noChangeArrowheads="1"/>
          </p:cNvSpPr>
          <p:nvPr/>
        </p:nvSpPr>
        <p:spPr bwMode="auto">
          <a:xfrm>
            <a:off x="3352800" y="4114800"/>
            <a:ext cx="457200" cy="457200"/>
          </a:xfrm>
          <a:prstGeom prst="rect">
            <a:avLst/>
          </a:prstGeom>
          <a:noFill/>
          <a:ln w="9525">
            <a:noFill/>
            <a:miter lim="800000"/>
            <a:headEnd/>
            <a:tailEnd/>
          </a:ln>
        </p:spPr>
        <p:txBody>
          <a:bodyPr>
            <a:spAutoFit/>
          </a:bodyPr>
          <a:lstStyle/>
          <a:p>
            <a:r>
              <a:rPr lang="en-US" altLang="zh-CN" sz="2400">
                <a:solidFill>
                  <a:schemeClr val="bg2"/>
                </a:solidFill>
              </a:rPr>
              <a:t>A</a:t>
            </a:r>
          </a:p>
        </p:txBody>
      </p:sp>
      <p:sp>
        <p:nvSpPr>
          <p:cNvPr id="28" name="Text Box 27"/>
          <p:cNvSpPr txBox="1">
            <a:spLocks noChangeArrowheads="1"/>
          </p:cNvSpPr>
          <p:nvPr/>
        </p:nvSpPr>
        <p:spPr bwMode="auto">
          <a:xfrm>
            <a:off x="6400800" y="4267200"/>
            <a:ext cx="457200" cy="457200"/>
          </a:xfrm>
          <a:prstGeom prst="rect">
            <a:avLst/>
          </a:prstGeom>
          <a:noFill/>
          <a:ln w="9525">
            <a:noFill/>
            <a:miter lim="800000"/>
            <a:headEnd/>
            <a:tailEnd/>
          </a:ln>
        </p:spPr>
        <p:txBody>
          <a:bodyPr>
            <a:spAutoFit/>
          </a:bodyPr>
          <a:lstStyle/>
          <a:p>
            <a:r>
              <a:rPr lang="en-US" altLang="zh-CN" sz="2400">
                <a:solidFill>
                  <a:schemeClr val="bg2"/>
                </a:solidFill>
              </a:rPr>
              <a:t>A</a:t>
            </a:r>
          </a:p>
        </p:txBody>
      </p:sp>
      <p:sp>
        <p:nvSpPr>
          <p:cNvPr id="29" name="Text Box 28"/>
          <p:cNvSpPr txBox="1">
            <a:spLocks noChangeArrowheads="1"/>
          </p:cNvSpPr>
          <p:nvPr/>
        </p:nvSpPr>
        <p:spPr bwMode="auto">
          <a:xfrm>
            <a:off x="457200" y="4419600"/>
            <a:ext cx="457200" cy="457200"/>
          </a:xfrm>
          <a:prstGeom prst="rect">
            <a:avLst/>
          </a:prstGeom>
          <a:noFill/>
          <a:ln w="9525">
            <a:noFill/>
            <a:miter lim="800000"/>
            <a:headEnd/>
            <a:tailEnd/>
          </a:ln>
        </p:spPr>
        <p:txBody>
          <a:bodyPr>
            <a:spAutoFit/>
          </a:bodyPr>
          <a:lstStyle/>
          <a:p>
            <a:r>
              <a:rPr lang="en-US" altLang="zh-CN" sz="2400">
                <a:solidFill>
                  <a:schemeClr val="bg2"/>
                </a:solidFill>
              </a:rPr>
              <a:t>B</a:t>
            </a:r>
          </a:p>
        </p:txBody>
      </p:sp>
      <p:sp>
        <p:nvSpPr>
          <p:cNvPr id="30" name="Text Box 29"/>
          <p:cNvSpPr txBox="1">
            <a:spLocks noChangeArrowheads="1"/>
          </p:cNvSpPr>
          <p:nvPr/>
        </p:nvSpPr>
        <p:spPr bwMode="auto">
          <a:xfrm>
            <a:off x="3352800" y="4495800"/>
            <a:ext cx="457200" cy="457200"/>
          </a:xfrm>
          <a:prstGeom prst="rect">
            <a:avLst/>
          </a:prstGeom>
          <a:noFill/>
          <a:ln w="9525">
            <a:noFill/>
            <a:miter lim="800000"/>
            <a:headEnd/>
            <a:tailEnd/>
          </a:ln>
        </p:spPr>
        <p:txBody>
          <a:bodyPr>
            <a:spAutoFit/>
          </a:bodyPr>
          <a:lstStyle/>
          <a:p>
            <a:r>
              <a:rPr lang="en-US" altLang="zh-CN" sz="2400">
                <a:solidFill>
                  <a:schemeClr val="bg2"/>
                </a:solidFill>
              </a:rPr>
              <a:t>B</a:t>
            </a:r>
          </a:p>
        </p:txBody>
      </p:sp>
      <p:sp>
        <p:nvSpPr>
          <p:cNvPr id="31" name="Text Box 30"/>
          <p:cNvSpPr txBox="1">
            <a:spLocks noChangeArrowheads="1"/>
          </p:cNvSpPr>
          <p:nvPr/>
        </p:nvSpPr>
        <p:spPr bwMode="auto">
          <a:xfrm>
            <a:off x="2286000" y="4267200"/>
            <a:ext cx="457200" cy="457200"/>
          </a:xfrm>
          <a:prstGeom prst="rect">
            <a:avLst/>
          </a:prstGeom>
          <a:noFill/>
          <a:ln w="9525">
            <a:noFill/>
            <a:miter lim="800000"/>
            <a:headEnd/>
            <a:tailEnd/>
          </a:ln>
        </p:spPr>
        <p:txBody>
          <a:bodyPr>
            <a:spAutoFit/>
          </a:bodyPr>
          <a:lstStyle/>
          <a:p>
            <a:r>
              <a:rPr lang="en-US" altLang="zh-CN" sz="2400">
                <a:solidFill>
                  <a:schemeClr val="bg2"/>
                </a:solidFill>
              </a:rPr>
              <a:t>F</a:t>
            </a:r>
          </a:p>
        </p:txBody>
      </p:sp>
      <p:sp>
        <p:nvSpPr>
          <p:cNvPr id="32" name="Text Box 31"/>
          <p:cNvSpPr txBox="1">
            <a:spLocks noChangeArrowheads="1"/>
          </p:cNvSpPr>
          <p:nvPr/>
        </p:nvSpPr>
        <p:spPr bwMode="auto">
          <a:xfrm>
            <a:off x="5181600" y="4267200"/>
            <a:ext cx="457200" cy="457200"/>
          </a:xfrm>
          <a:prstGeom prst="rect">
            <a:avLst/>
          </a:prstGeom>
          <a:noFill/>
          <a:ln w="9525">
            <a:noFill/>
            <a:miter lim="800000"/>
            <a:headEnd/>
            <a:tailEnd/>
          </a:ln>
        </p:spPr>
        <p:txBody>
          <a:bodyPr>
            <a:spAutoFit/>
          </a:bodyPr>
          <a:lstStyle/>
          <a:p>
            <a:r>
              <a:rPr lang="en-US" altLang="zh-CN" sz="2400">
                <a:solidFill>
                  <a:schemeClr val="bg2"/>
                </a:solidFill>
              </a:rPr>
              <a:t>G</a:t>
            </a:r>
          </a:p>
        </p:txBody>
      </p:sp>
      <p:sp>
        <p:nvSpPr>
          <p:cNvPr id="33" name="Text Box 32"/>
          <p:cNvSpPr txBox="1">
            <a:spLocks noChangeArrowheads="1"/>
          </p:cNvSpPr>
          <p:nvPr/>
        </p:nvSpPr>
        <p:spPr bwMode="auto">
          <a:xfrm>
            <a:off x="8001000" y="4267200"/>
            <a:ext cx="457200" cy="457200"/>
          </a:xfrm>
          <a:prstGeom prst="rect">
            <a:avLst/>
          </a:prstGeom>
          <a:noFill/>
          <a:ln w="9525">
            <a:noFill/>
            <a:miter lim="800000"/>
            <a:headEnd/>
            <a:tailEnd/>
          </a:ln>
        </p:spPr>
        <p:txBody>
          <a:bodyPr>
            <a:spAutoFit/>
          </a:bodyPr>
          <a:lstStyle/>
          <a:p>
            <a:r>
              <a:rPr lang="en-US" altLang="zh-CN" sz="2400">
                <a:solidFill>
                  <a:schemeClr val="bg2"/>
                </a:solidFill>
              </a:rPr>
              <a:t>H</a:t>
            </a:r>
          </a:p>
        </p:txBody>
      </p:sp>
      <p:sp>
        <p:nvSpPr>
          <p:cNvPr id="34" name="Text Box 33"/>
          <p:cNvSpPr txBox="1">
            <a:spLocks noChangeArrowheads="1"/>
          </p:cNvSpPr>
          <p:nvPr/>
        </p:nvSpPr>
        <p:spPr bwMode="auto">
          <a:xfrm>
            <a:off x="990600" y="5181600"/>
            <a:ext cx="1416050" cy="519113"/>
          </a:xfrm>
          <a:prstGeom prst="rect">
            <a:avLst/>
          </a:prstGeom>
          <a:noFill/>
          <a:ln w="9525">
            <a:noFill/>
            <a:miter lim="800000"/>
            <a:headEnd/>
            <a:tailEnd/>
          </a:ln>
          <a:effectLst/>
        </p:spPr>
        <p:txBody>
          <a:bodyPr wrap="none">
            <a:spAutoFit/>
          </a:bodyPr>
          <a:lstStyle/>
          <a:p>
            <a:pPr>
              <a:defRPr/>
            </a:pPr>
            <a:r>
              <a:rPr lang="en-US" altLang="zh-CN" sz="2800">
                <a:solidFill>
                  <a:schemeClr val="bg2"/>
                </a:solidFill>
                <a:effectLst>
                  <a:outerShdw blurRad="38100" dist="38100" dir="2700000" algn="tl">
                    <a:srgbClr val="000000"/>
                  </a:outerShdw>
                </a:effectLst>
              </a:rPr>
              <a:t>F = A</a:t>
            </a:r>
            <a:r>
              <a:rPr lang="en-US" altLang="zh-CN" sz="2800">
                <a:solidFill>
                  <a:schemeClr val="bg2"/>
                </a:solidFill>
                <a:effectLst>
                  <a:outerShdw blurRad="38100" dist="38100" dir="2700000" algn="tl">
                    <a:srgbClr val="000000"/>
                  </a:outerShdw>
                </a:effectLst>
                <a:cs typeface="Times New Roman" charset="0"/>
              </a:rPr>
              <a:t>•</a:t>
            </a:r>
            <a:r>
              <a:rPr lang="en-US" altLang="zh-CN" sz="2800">
                <a:solidFill>
                  <a:schemeClr val="bg2"/>
                </a:solidFill>
                <a:effectLst>
                  <a:outerShdw blurRad="38100" dist="38100" dir="2700000" algn="tl">
                    <a:srgbClr val="000000"/>
                  </a:outerShdw>
                </a:effectLst>
              </a:rPr>
              <a:t>B</a:t>
            </a:r>
          </a:p>
        </p:txBody>
      </p:sp>
      <p:sp>
        <p:nvSpPr>
          <p:cNvPr id="35" name="Text Box 34"/>
          <p:cNvSpPr txBox="1">
            <a:spLocks noChangeArrowheads="1"/>
          </p:cNvSpPr>
          <p:nvPr/>
        </p:nvSpPr>
        <p:spPr bwMode="auto">
          <a:xfrm>
            <a:off x="3765550" y="5195888"/>
            <a:ext cx="1474788" cy="519112"/>
          </a:xfrm>
          <a:prstGeom prst="rect">
            <a:avLst/>
          </a:prstGeom>
          <a:noFill/>
          <a:ln w="9525">
            <a:noFill/>
            <a:miter lim="800000"/>
            <a:headEnd/>
            <a:tailEnd/>
          </a:ln>
          <a:effectLst/>
        </p:spPr>
        <p:txBody>
          <a:bodyPr wrap="none">
            <a:spAutoFit/>
          </a:bodyPr>
          <a:lstStyle/>
          <a:p>
            <a:pPr>
              <a:defRPr/>
            </a:pPr>
            <a:r>
              <a:rPr lang="en-US" altLang="zh-CN" sz="2800">
                <a:solidFill>
                  <a:schemeClr val="bg2"/>
                </a:solidFill>
                <a:effectLst>
                  <a:outerShdw blurRad="38100" dist="38100" dir="2700000" algn="tl">
                    <a:srgbClr val="000000"/>
                  </a:outerShdw>
                </a:effectLst>
              </a:rPr>
              <a:t>G = A+B</a:t>
            </a:r>
          </a:p>
        </p:txBody>
      </p:sp>
      <p:sp>
        <p:nvSpPr>
          <p:cNvPr id="36" name="Text Box 35"/>
          <p:cNvSpPr txBox="1">
            <a:spLocks noChangeArrowheads="1"/>
          </p:cNvSpPr>
          <p:nvPr/>
        </p:nvSpPr>
        <p:spPr bwMode="auto">
          <a:xfrm>
            <a:off x="6907213" y="5043488"/>
            <a:ext cx="1174750" cy="519112"/>
          </a:xfrm>
          <a:prstGeom prst="rect">
            <a:avLst/>
          </a:prstGeom>
          <a:noFill/>
          <a:ln w="9525">
            <a:noFill/>
            <a:miter lim="800000"/>
            <a:headEnd/>
            <a:tailEnd/>
          </a:ln>
          <a:effectLst/>
        </p:spPr>
        <p:txBody>
          <a:bodyPr wrap="none">
            <a:spAutoFit/>
          </a:bodyPr>
          <a:lstStyle/>
          <a:p>
            <a:pPr>
              <a:defRPr/>
            </a:pPr>
            <a:r>
              <a:rPr lang="en-US" altLang="zh-CN" sz="2800">
                <a:solidFill>
                  <a:schemeClr val="bg2"/>
                </a:solidFill>
                <a:effectLst>
                  <a:outerShdw blurRad="38100" dist="38100" dir="2700000" algn="tl">
                    <a:srgbClr val="000000"/>
                  </a:outerShdw>
                </a:effectLst>
              </a:rPr>
              <a:t>H = 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descr="E:\Chirag\SEM-3\Digital Electronics\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600200"/>
            <a:ext cx="8839200"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74963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descr="E:\Chirag\SEM-3\Digital Electronics\3.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20194"/>
            <a:ext cx="8229600" cy="428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9966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Simplification of Boolean Expression</a:t>
            </a:r>
            <a:endParaRPr lang="en-IN" dirty="0"/>
          </a:p>
        </p:txBody>
      </p:sp>
      <p:sp>
        <p:nvSpPr>
          <p:cNvPr id="3" name="Content Placeholder 2"/>
          <p:cNvSpPr>
            <a:spLocks noGrp="1"/>
          </p:cNvSpPr>
          <p:nvPr>
            <p:ph idx="1"/>
          </p:nvPr>
        </p:nvSpPr>
        <p:spPr/>
        <p:txBody>
          <a:bodyPr/>
          <a:lstStyle/>
          <a:p>
            <a:r>
              <a:rPr lang="en-US" dirty="0" smtClean="0"/>
              <a:t>Algebraic simplification</a:t>
            </a:r>
          </a:p>
          <a:p>
            <a:r>
              <a:rPr lang="en-US" dirty="0" err="1" smtClean="0"/>
              <a:t>Karnaugh</a:t>
            </a:r>
            <a:r>
              <a:rPr lang="en-US" dirty="0" smtClean="0"/>
              <a:t> map method(k-map)</a:t>
            </a:r>
          </a:p>
          <a:p>
            <a:r>
              <a:rPr lang="en-US" dirty="0" err="1" smtClean="0"/>
              <a:t>Quine</a:t>
            </a:r>
            <a:r>
              <a:rPr lang="en-US" dirty="0" smtClean="0"/>
              <a:t> –</a:t>
            </a:r>
            <a:r>
              <a:rPr lang="en-US" dirty="0" err="1" smtClean="0"/>
              <a:t>Mc</a:t>
            </a:r>
            <a:r>
              <a:rPr lang="en-US" dirty="0" smtClean="0"/>
              <a:t> </a:t>
            </a:r>
            <a:r>
              <a:rPr lang="en-US" dirty="0" err="1" smtClean="0"/>
              <a:t>Cluskey</a:t>
            </a:r>
            <a:r>
              <a:rPr lang="en-US" dirty="0" smtClean="0"/>
              <a:t> method(</a:t>
            </a:r>
            <a:r>
              <a:rPr lang="en-US" dirty="0"/>
              <a:t>T</a:t>
            </a:r>
            <a:r>
              <a:rPr lang="en-US" dirty="0" smtClean="0"/>
              <a:t>abulation Method)</a:t>
            </a:r>
            <a:endParaRPr lang="en-IN" dirty="0"/>
          </a:p>
        </p:txBody>
      </p:sp>
    </p:spTree>
    <p:extLst>
      <p:ext uri="{BB962C8B-B14F-4D97-AF65-F5344CB8AC3E}">
        <p14:creationId xmlns:p14="http://schemas.microsoft.com/office/powerpoint/2010/main" val="25911952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Karnaugh</a:t>
            </a:r>
            <a:r>
              <a:rPr lang="en-US" dirty="0" smtClean="0"/>
              <a:t> map method</a:t>
            </a:r>
            <a:endParaRPr lang="en-IN" dirty="0"/>
          </a:p>
        </p:txBody>
      </p:sp>
      <p:sp>
        <p:nvSpPr>
          <p:cNvPr id="3" name="Content Placeholder 2"/>
          <p:cNvSpPr>
            <a:spLocks noGrp="1"/>
          </p:cNvSpPr>
          <p:nvPr>
            <p:ph idx="1"/>
          </p:nvPr>
        </p:nvSpPr>
        <p:spPr/>
        <p:txBody>
          <a:bodyPr/>
          <a:lstStyle/>
          <a:p>
            <a:pPr marL="0" indent="0" algn="just">
              <a:buNone/>
            </a:pPr>
            <a:r>
              <a:rPr lang="en-IN" dirty="0"/>
              <a:t>This method is known as </a:t>
            </a:r>
            <a:r>
              <a:rPr lang="en-IN" dirty="0" err="1"/>
              <a:t>Karnaugh</a:t>
            </a:r>
            <a:r>
              <a:rPr lang="en-IN" dirty="0"/>
              <a:t> map method or K-map method. It is a graphical method, which consists of 2</a:t>
            </a:r>
            <a:r>
              <a:rPr lang="en-IN" baseline="30000" dirty="0"/>
              <a:t>n</a:t>
            </a:r>
            <a:r>
              <a:rPr lang="en-IN" dirty="0"/>
              <a:t> cells for ‘n’ variables. The adjacent cells are differed only in single bit position.</a:t>
            </a:r>
            <a:endParaRPr lang="en-IN" dirty="0"/>
          </a:p>
        </p:txBody>
      </p:sp>
    </p:spTree>
    <p:extLst>
      <p:ext uri="{BB962C8B-B14F-4D97-AF65-F5344CB8AC3E}">
        <p14:creationId xmlns:p14="http://schemas.microsoft.com/office/powerpoint/2010/main" val="13306252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2 </a:t>
            </a:r>
            <a:r>
              <a:rPr lang="en-IN" dirty="0"/>
              <a:t>Variable K-Map</a:t>
            </a:r>
            <a:br>
              <a:rPr lang="en-IN" dirty="0"/>
            </a:br>
            <a:endParaRPr lang="en-IN" dirty="0"/>
          </a:p>
        </p:txBody>
      </p:sp>
      <p:sp>
        <p:nvSpPr>
          <p:cNvPr id="3" name="Content Placeholder 2"/>
          <p:cNvSpPr>
            <a:spLocks noGrp="1"/>
          </p:cNvSpPr>
          <p:nvPr>
            <p:ph idx="1"/>
          </p:nvPr>
        </p:nvSpPr>
        <p:spPr/>
        <p:txBody>
          <a:bodyPr/>
          <a:lstStyle/>
          <a:p>
            <a:pPr algn="just"/>
            <a:r>
              <a:rPr lang="en-IN" dirty="0" smtClean="0"/>
              <a:t>The </a:t>
            </a:r>
            <a:r>
              <a:rPr lang="en-IN" dirty="0"/>
              <a:t>number of cells in 2 variable K-map is four, since the number of variables is two. The following figure shows </a:t>
            </a:r>
            <a:r>
              <a:rPr lang="en-IN" b="1" dirty="0"/>
              <a:t>2 variable K-Map</a:t>
            </a:r>
            <a:r>
              <a:rPr lang="en-IN" dirty="0"/>
              <a:t>.</a:t>
            </a:r>
          </a:p>
          <a:p>
            <a:pPr marL="0" indent="0">
              <a:buNone/>
            </a:pPr>
            <a:endParaRPr lang="en-IN" dirty="0"/>
          </a:p>
        </p:txBody>
      </p:sp>
      <p:pic>
        <p:nvPicPr>
          <p:cNvPr id="5123" name="Picture 3" descr="E:\Chirag\SEM-3\Digital Electronics\2-k-ma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505200"/>
            <a:ext cx="3868737" cy="2820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5445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Simplify the expression using k-map</a:t>
            </a:r>
          </a:p>
          <a:p>
            <a:pPr marL="514350" indent="-514350">
              <a:buAutoNum type="arabicParenBoth"/>
            </a:pPr>
            <a:r>
              <a:rPr lang="en-US" dirty="0" smtClean="0"/>
              <a:t>Y(A,B)= A’B + AB   =B</a:t>
            </a:r>
          </a:p>
          <a:p>
            <a:pPr marL="514350" indent="-514350">
              <a:buAutoNum type="arabicParenBoth"/>
            </a:pPr>
            <a:r>
              <a:rPr lang="en-US" dirty="0" smtClean="0"/>
              <a:t>Y(A,B)=A’B’ +A’B</a:t>
            </a:r>
          </a:p>
          <a:p>
            <a:pPr marL="514350" indent="-514350">
              <a:buAutoNum type="arabicParenBoth"/>
            </a:pPr>
            <a:r>
              <a:rPr lang="en-US" dirty="0" smtClean="0"/>
              <a:t>Y(A,B)=A’B +AB’</a:t>
            </a:r>
          </a:p>
          <a:p>
            <a:pPr marL="514350" indent="-514350">
              <a:buAutoNum type="arabicParenBoth"/>
            </a:pPr>
            <a:r>
              <a:rPr lang="en-US" dirty="0" smtClean="0"/>
              <a:t>Y(A,B)= AB</a:t>
            </a:r>
            <a:endParaRPr lang="en-IN" dirty="0"/>
          </a:p>
        </p:txBody>
      </p:sp>
    </p:spTree>
    <p:extLst>
      <p:ext uri="{BB962C8B-B14F-4D97-AF65-F5344CB8AC3E}">
        <p14:creationId xmlns:p14="http://schemas.microsoft.com/office/powerpoint/2010/main" val="12676400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The number of cells in 3 variable K-map is eight, since the number of variables is three. The following figure </a:t>
            </a:r>
            <a:r>
              <a:rPr lang="en-IN" dirty="0" smtClean="0"/>
              <a:t>shows</a:t>
            </a:r>
            <a:r>
              <a:rPr lang="en-IN" dirty="0"/>
              <a:t> </a:t>
            </a:r>
            <a:r>
              <a:rPr lang="en-IN" b="1" dirty="0"/>
              <a:t>3 variable K-Map</a:t>
            </a:r>
            <a:r>
              <a:rPr lang="en-IN" dirty="0"/>
              <a:t>.</a:t>
            </a:r>
            <a:endParaRPr lang="en-IN" dirty="0"/>
          </a:p>
        </p:txBody>
      </p:sp>
      <p:pic>
        <p:nvPicPr>
          <p:cNvPr id="6146" name="Picture 2" descr="E:\Chirag\SEM-3\Digital Electronics\2-kam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581400"/>
            <a:ext cx="4364037" cy="2820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1299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Simplify using K-map</a:t>
            </a:r>
            <a:endParaRPr lang="en-IN" dirty="0"/>
          </a:p>
        </p:txBody>
      </p:sp>
      <p:sp>
        <p:nvSpPr>
          <p:cNvPr id="3" name="Content Placeholder 2"/>
          <p:cNvSpPr>
            <a:spLocks noGrp="1"/>
          </p:cNvSpPr>
          <p:nvPr>
            <p:ph idx="1"/>
          </p:nvPr>
        </p:nvSpPr>
        <p:spPr/>
        <p:txBody>
          <a:bodyPr/>
          <a:lstStyle/>
          <a:p>
            <a:pPr marL="0" indent="0">
              <a:buNone/>
            </a:pPr>
            <a:r>
              <a:rPr lang="en-US" dirty="0" smtClean="0"/>
              <a:t>(1)F=A’C + A’B + AB’C +BC</a:t>
            </a:r>
          </a:p>
          <a:p>
            <a:pPr marL="0" indent="0">
              <a:buNone/>
            </a:pPr>
            <a:r>
              <a:rPr lang="en-US" dirty="0" smtClean="0"/>
              <a:t>(2)F(X,Y,Z)=</a:t>
            </a:r>
            <a:r>
              <a:rPr lang="en-US" dirty="0" err="1" smtClean="0"/>
              <a:t>Σm</a:t>
            </a:r>
            <a:r>
              <a:rPr lang="en-US" dirty="0" smtClean="0"/>
              <a:t>(0,2,4,5,6)</a:t>
            </a:r>
          </a:p>
          <a:p>
            <a:pPr marL="0" indent="0">
              <a:buNone/>
            </a:pPr>
            <a:r>
              <a:rPr lang="en-US" dirty="0" smtClean="0"/>
              <a:t>(3)F(X,Y,Z</a:t>
            </a:r>
            <a:r>
              <a:rPr lang="en-US" dirty="0"/>
              <a:t>)=</a:t>
            </a:r>
            <a:r>
              <a:rPr lang="en-US" dirty="0" err="1" smtClean="0"/>
              <a:t>Σm</a:t>
            </a:r>
            <a:r>
              <a:rPr lang="en-US" dirty="0" smtClean="0"/>
              <a:t>(2,3,6,7)</a:t>
            </a:r>
          </a:p>
          <a:p>
            <a:pPr marL="0" indent="0">
              <a:buNone/>
            </a:pPr>
            <a:r>
              <a:rPr lang="en-US" dirty="0" smtClean="0"/>
              <a:t>(4)</a:t>
            </a:r>
            <a:r>
              <a:rPr lang="en-US" dirty="0"/>
              <a:t> </a:t>
            </a:r>
            <a:r>
              <a:rPr lang="en-US" dirty="0" smtClean="0"/>
              <a:t>F(A,B,C)=</a:t>
            </a:r>
            <a:r>
              <a:rPr lang="en-US" dirty="0" err="1" smtClean="0"/>
              <a:t>Σm</a:t>
            </a:r>
            <a:r>
              <a:rPr lang="en-US" dirty="0" smtClean="0"/>
              <a:t>(0,1,3,4,5,7)</a:t>
            </a:r>
            <a:endParaRPr lang="en-US" dirty="0"/>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1167740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Gates</a:t>
            </a:r>
            <a:endParaRPr lang="en-US" dirty="0"/>
          </a:p>
        </p:txBody>
      </p:sp>
      <p:pic>
        <p:nvPicPr>
          <p:cNvPr id="2050" name="Picture 2" descr="F:\JULY-DEC 2020\SEM-3\Digital Electronics\Basic Gates.gif"/>
          <p:cNvPicPr>
            <a:picLocks noGrp="1" noChangeAspect="1" noChangeArrowheads="1"/>
          </p:cNvPicPr>
          <p:nvPr>
            <p:ph idx="1"/>
          </p:nvPr>
        </p:nvPicPr>
        <p:blipFill>
          <a:blip r:embed="rId2" cstate="print"/>
          <a:srcRect/>
          <a:stretch>
            <a:fillRect/>
          </a:stretch>
        </p:blipFill>
        <p:spPr bwMode="auto">
          <a:xfrm>
            <a:off x="0" y="1752600"/>
            <a:ext cx="8839200" cy="4648199"/>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XOR GATE</a:t>
            </a:r>
            <a:endParaRPr lang="en-US" dirty="0"/>
          </a:p>
        </p:txBody>
      </p:sp>
      <p:pic>
        <p:nvPicPr>
          <p:cNvPr id="1026" name="Picture 2" descr="F:\JULY-DEC 2020\SEM-3\Digital Electronics\xor.png"/>
          <p:cNvPicPr>
            <a:picLocks noGrp="1" noChangeAspect="1" noChangeArrowheads="1"/>
          </p:cNvPicPr>
          <p:nvPr>
            <p:ph idx="1"/>
          </p:nvPr>
        </p:nvPicPr>
        <p:blipFill>
          <a:blip r:embed="rId2" cstate="print"/>
          <a:srcRect/>
          <a:stretch>
            <a:fillRect/>
          </a:stretch>
        </p:blipFill>
        <p:spPr bwMode="auto">
          <a:xfrm>
            <a:off x="1905000" y="1676400"/>
            <a:ext cx="6095999" cy="44958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 Gate</a:t>
            </a:r>
            <a:endParaRPr lang="en-US" dirty="0"/>
          </a:p>
        </p:txBody>
      </p:sp>
      <p:pic>
        <p:nvPicPr>
          <p:cNvPr id="5122" name="Picture 2" descr="F:\JULY-DEC 2020\SEM-3\Digital Electronics\NOR gate.png"/>
          <p:cNvPicPr>
            <a:picLocks noGrp="1" noChangeAspect="1" noChangeArrowheads="1"/>
          </p:cNvPicPr>
          <p:nvPr>
            <p:ph idx="1"/>
          </p:nvPr>
        </p:nvPicPr>
        <p:blipFill>
          <a:blip r:embed="rId2" cstate="print"/>
          <a:srcRect/>
          <a:stretch>
            <a:fillRect/>
          </a:stretch>
        </p:blipFill>
        <p:spPr bwMode="auto">
          <a:xfrm>
            <a:off x="1219200" y="1752600"/>
            <a:ext cx="7086599" cy="41910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NAND Gate</a:t>
            </a:r>
            <a:endParaRPr lang="en-US" dirty="0"/>
          </a:p>
        </p:txBody>
      </p:sp>
      <p:pic>
        <p:nvPicPr>
          <p:cNvPr id="3074" name="Picture 2" descr="F:\JULY-DEC 2020\SEM-3\Digital Electronics\NAND Gate.png"/>
          <p:cNvPicPr>
            <a:picLocks noGrp="1" noChangeAspect="1" noChangeArrowheads="1"/>
          </p:cNvPicPr>
          <p:nvPr>
            <p:ph idx="1"/>
          </p:nvPr>
        </p:nvPicPr>
        <p:blipFill>
          <a:blip r:embed="rId2" cstate="print"/>
          <a:srcRect/>
          <a:stretch>
            <a:fillRect/>
          </a:stretch>
        </p:blipFill>
        <p:spPr bwMode="auto">
          <a:xfrm>
            <a:off x="990600" y="1905000"/>
            <a:ext cx="7696200" cy="41148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NAND and NOR Universal gate?</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NAND</a:t>
            </a:r>
            <a:r>
              <a:rPr lang="en-US" dirty="0" smtClean="0"/>
              <a:t> &amp; </a:t>
            </a:r>
            <a:r>
              <a:rPr lang="en-US" b="1" dirty="0" smtClean="0"/>
              <a:t>NOR gates</a:t>
            </a:r>
            <a:r>
              <a:rPr lang="en-US" dirty="0" smtClean="0"/>
              <a:t> are called </a:t>
            </a:r>
            <a:r>
              <a:rPr lang="en-US" b="1" dirty="0" smtClean="0"/>
              <a:t>universal gates</a:t>
            </a:r>
            <a:r>
              <a:rPr lang="en-US" dirty="0" smtClean="0"/>
              <a:t> because they perform all the logical operations of basis </a:t>
            </a:r>
            <a:r>
              <a:rPr lang="en-US" b="1" dirty="0" smtClean="0"/>
              <a:t>gates</a:t>
            </a:r>
            <a:r>
              <a:rPr lang="en-US" dirty="0" smtClean="0"/>
              <a:t> like AND, OR, NOT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571</TotalTime>
  <Words>1071</Words>
  <Application>Microsoft Office PowerPoint</Application>
  <PresentationFormat>On-screen Show (4:3)</PresentationFormat>
  <Paragraphs>202</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Boolean Algebra &amp; Logic Gates: </vt:lpstr>
      <vt:lpstr>BASIC GATES</vt:lpstr>
      <vt:lpstr>Logic Gates</vt:lpstr>
      <vt:lpstr>PowerPoint Presentation</vt:lpstr>
      <vt:lpstr>Basic Gates</vt:lpstr>
      <vt:lpstr>XOR GATE</vt:lpstr>
      <vt:lpstr>NOR Gate</vt:lpstr>
      <vt:lpstr>NAND Gate</vt:lpstr>
      <vt:lpstr>Why NAND and NOR Universal gate?</vt:lpstr>
      <vt:lpstr>NAND as a Universal Gate</vt:lpstr>
      <vt:lpstr>What is boolean algebra</vt:lpstr>
      <vt:lpstr>Rule in Boolean Algebra </vt:lpstr>
      <vt:lpstr>Basic laws of Boolean Algebra</vt:lpstr>
      <vt:lpstr>PowerPoint Presentation</vt:lpstr>
      <vt:lpstr>Boolean Theorems</vt:lpstr>
      <vt:lpstr>Simplification of boolean expression</vt:lpstr>
      <vt:lpstr> Simplify boolean expression using boolean algebra </vt:lpstr>
      <vt:lpstr> Simplify boolean expression using boolean algebra </vt:lpstr>
      <vt:lpstr> Simplify boolean expression using boolean algebra </vt:lpstr>
      <vt:lpstr>PowerPoint Presentation</vt:lpstr>
      <vt:lpstr> Simplify boolean expression using boolean algebra </vt:lpstr>
      <vt:lpstr> Simplify boolean expression using boolean algebra </vt:lpstr>
      <vt:lpstr> Simplify boolean expression using boolean algebra </vt:lpstr>
      <vt:lpstr> Simplify boolean expression using boolean algebra </vt:lpstr>
      <vt:lpstr>De Morgan's Theorems </vt:lpstr>
      <vt:lpstr>De Morgan's Theorems (Theorem-1)</vt:lpstr>
      <vt:lpstr>De Morgan's Theorems (Theorem-1)</vt:lpstr>
      <vt:lpstr>De Morgan's Theorems (Theorem-2)</vt:lpstr>
      <vt:lpstr>De Morgan's Theorems (Theorem-2)</vt:lpstr>
      <vt:lpstr>PowerPoint Presentation</vt:lpstr>
      <vt:lpstr>Sum of product form</vt:lpstr>
      <vt:lpstr>Product of Sum form</vt:lpstr>
      <vt:lpstr>Canonical and Standard Form </vt:lpstr>
      <vt:lpstr>Minterm and Maxterm of three variable</vt:lpstr>
      <vt:lpstr>Standard Form</vt:lpstr>
      <vt:lpstr>Minterm</vt:lpstr>
      <vt:lpstr>Maxterm</vt:lpstr>
      <vt:lpstr>PowerPoint Presentation</vt:lpstr>
      <vt:lpstr>PowerPoint Presentation</vt:lpstr>
      <vt:lpstr>PowerPoint Presentation</vt:lpstr>
      <vt:lpstr>PowerPoint Presentation</vt:lpstr>
      <vt:lpstr>Simplification of Boolean Expression</vt:lpstr>
      <vt:lpstr>Karnaugh map method</vt:lpstr>
      <vt:lpstr> 2 Variable K-Map </vt:lpstr>
      <vt:lpstr>PowerPoint Presentation</vt:lpstr>
      <vt:lpstr>PowerPoint Presentation</vt:lpstr>
      <vt:lpstr>Simplify using K-map</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Boolean Algebra &amp; Logic Gates: </dc:title>
  <dc:creator>chirag</dc:creator>
  <cp:lastModifiedBy>Dell</cp:lastModifiedBy>
  <cp:revision>33</cp:revision>
  <dcterms:created xsi:type="dcterms:W3CDTF">2006-08-16T00:00:00Z</dcterms:created>
  <dcterms:modified xsi:type="dcterms:W3CDTF">2020-08-27T06:19:51Z</dcterms:modified>
</cp:coreProperties>
</file>