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259" r:id="rId3"/>
    <p:sldId id="262" r:id="rId4"/>
    <p:sldId id="261" r:id="rId5"/>
    <p:sldId id="317" r:id="rId6"/>
    <p:sldId id="272" r:id="rId7"/>
    <p:sldId id="322" r:id="rId8"/>
    <p:sldId id="323" r:id="rId9"/>
    <p:sldId id="326" r:id="rId10"/>
    <p:sldId id="335" r:id="rId11"/>
    <p:sldId id="334" r:id="rId12"/>
    <p:sldId id="325" r:id="rId13"/>
    <p:sldId id="330" r:id="rId14"/>
    <p:sldId id="328" r:id="rId15"/>
    <p:sldId id="332" r:id="rId16"/>
    <p:sldId id="336" r:id="rId17"/>
    <p:sldId id="337" r:id="rId18"/>
    <p:sldId id="338" r:id="rId19"/>
    <p:sldId id="324" r:id="rId20"/>
    <p:sldId id="329" r:id="rId21"/>
    <p:sldId id="339" r:id="rId22"/>
    <p:sldId id="327" r:id="rId23"/>
    <p:sldId id="331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54" r:id="rId34"/>
    <p:sldId id="349" r:id="rId35"/>
    <p:sldId id="355" r:id="rId36"/>
    <p:sldId id="350" r:id="rId37"/>
    <p:sldId id="356" r:id="rId38"/>
    <p:sldId id="357" r:id="rId39"/>
    <p:sldId id="351" r:id="rId40"/>
    <p:sldId id="358" r:id="rId41"/>
    <p:sldId id="352" r:id="rId42"/>
    <p:sldId id="359" r:id="rId43"/>
    <p:sldId id="353" r:id="rId44"/>
    <p:sldId id="280" r:id="rId45"/>
    <p:sldId id="363" r:id="rId46"/>
    <p:sldId id="364" r:id="rId47"/>
    <p:sldId id="365" r:id="rId48"/>
    <p:sldId id="366" r:id="rId49"/>
    <p:sldId id="369" r:id="rId50"/>
    <p:sldId id="367" r:id="rId51"/>
    <p:sldId id="284" r:id="rId52"/>
    <p:sldId id="372" r:id="rId53"/>
    <p:sldId id="285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292" r:id="rId63"/>
    <p:sldId id="386" r:id="rId64"/>
    <p:sldId id="293" r:id="rId65"/>
    <p:sldId id="296" r:id="rId66"/>
    <p:sldId id="381" r:id="rId67"/>
    <p:sldId id="383" r:id="rId68"/>
    <p:sldId id="385" r:id="rId69"/>
    <p:sldId id="384" r:id="rId70"/>
    <p:sldId id="288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5" autoAdjust="0"/>
    <p:restoredTop sz="94660"/>
  </p:normalViewPr>
  <p:slideViewPr>
    <p:cSldViewPr>
      <p:cViewPr varScale="1">
        <p:scale>
          <a:sx n="84" d="100"/>
          <a:sy n="84" d="100"/>
        </p:scale>
        <p:origin x="547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CEC75-2BC0-412E-8EB0-0D463E03293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5CE41-ED1E-417F-8DB9-8BAE6CEA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356" indent="-285521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086" indent="-228417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8920" indent="-228417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5754" indent="-228417" defTabSz="908910" eaLnBrk="0" hangingPunct="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2588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69423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6257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3091" indent="-228417" defTabSz="90891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5F81011-72AA-4E81-BED0-C97FC00BE6BB}" type="slidenum">
              <a:rPr lang="zh-TW" altLang="en-US" sz="1000" u="none">
                <a:solidFill>
                  <a:schemeClr val="tx1"/>
                </a:solidFill>
              </a:rPr>
              <a:pPr/>
              <a:t>1</a:t>
            </a:fld>
            <a:endParaRPr lang="en-US" altLang="zh-TW" sz="1000" u="none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41" y="4343559"/>
            <a:ext cx="5027720" cy="411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BE10A-F6A5-4D2A-A743-AA7DD2C7A93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586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166" y="4343559"/>
            <a:ext cx="5487669" cy="411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223474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166" y="4343559"/>
            <a:ext cx="5487669" cy="411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197188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166" y="4343559"/>
            <a:ext cx="5487669" cy="411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smtClean="0"/>
          </a:p>
        </p:txBody>
      </p:sp>
    </p:spTree>
    <p:extLst>
      <p:ext uri="{BB962C8B-B14F-4D97-AF65-F5344CB8AC3E}">
        <p14:creationId xmlns:p14="http://schemas.microsoft.com/office/powerpoint/2010/main" val="48267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1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1801-7660-4F60-9C72-B9FE1C33E41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02A1-3D60-465E-A46A-07B75DD9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zh-TW" sz="4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Chapter 1</a:t>
            </a:r>
            <a:br>
              <a:rPr lang="en-US" altLang="zh-TW" sz="4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Binary Systems </a:t>
            </a:r>
            <a:endParaRPr lang="en-US" altLang="zh-TW" sz="4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Pooja </a:t>
            </a:r>
            <a:r>
              <a:rPr lang="en-US" sz="1800" b="1" dirty="0" smtClean="0"/>
              <a:t>Thakkar</a:t>
            </a:r>
            <a:endParaRPr lang="en-US" sz="1800" dirty="0"/>
          </a:p>
          <a:p>
            <a:r>
              <a:rPr lang="en-US" sz="1800" dirty="0"/>
              <a:t>Assistant </a:t>
            </a:r>
            <a:r>
              <a:rPr lang="en-US" sz="1800" dirty="0" smtClean="0"/>
              <a:t>Professor, CE/IT</a:t>
            </a:r>
            <a:endParaRPr lang="en-US" sz="1800" dirty="0"/>
          </a:p>
          <a:p>
            <a:r>
              <a:rPr lang="en-US" sz="1800" dirty="0"/>
              <a:t>U. V. Patel College of Engineering(UVPCE), </a:t>
            </a:r>
            <a:r>
              <a:rPr lang="en-US" sz="1800" dirty="0" err="1"/>
              <a:t>Ganpat</a:t>
            </a:r>
            <a:r>
              <a:rPr lang="en-US" sz="1800" dirty="0"/>
              <a:t> University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8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69005"/>
              </p:ext>
            </p:extLst>
          </p:nvPr>
        </p:nvGraphicFramePr>
        <p:xfrm>
          <a:off x="1295400" y="1981200"/>
          <a:ext cx="23431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4">
                  <a:extLst>
                    <a:ext uri="{9D8B030D-6E8A-4147-A177-3AD203B41FA5}">
                      <a16:colId xmlns:a16="http://schemas.microsoft.com/office/drawing/2014/main" val="3598022131"/>
                    </a:ext>
                  </a:extLst>
                </a:gridCol>
                <a:gridCol w="1171574">
                  <a:extLst>
                    <a:ext uri="{9D8B030D-6E8A-4147-A177-3AD203B41FA5}">
                      <a16:colId xmlns:a16="http://schemas.microsoft.com/office/drawing/2014/main" val="401492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99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28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28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00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28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9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9762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30827"/>
              </p:ext>
            </p:extLst>
          </p:nvPr>
        </p:nvGraphicFramePr>
        <p:xfrm>
          <a:off x="5257800" y="1981200"/>
          <a:ext cx="23431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4">
                  <a:extLst>
                    <a:ext uri="{9D8B030D-6E8A-4147-A177-3AD203B41FA5}">
                      <a16:colId xmlns:a16="http://schemas.microsoft.com/office/drawing/2014/main" val="3217539397"/>
                    </a:ext>
                  </a:extLst>
                </a:gridCol>
                <a:gridCol w="1171574">
                  <a:extLst>
                    <a:ext uri="{9D8B030D-6E8A-4147-A177-3AD203B41FA5}">
                      <a16:colId xmlns:a16="http://schemas.microsoft.com/office/drawing/2014/main" val="400364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66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1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8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52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84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14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7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90973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06815" y="3689380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0011</a:t>
            </a:r>
            <a:endParaRPr lang="en-IN" sz="3200" dirty="0"/>
          </a:p>
        </p:txBody>
      </p:sp>
      <p:sp>
        <p:nvSpPr>
          <p:cNvPr id="12" name="Rectangle 11"/>
          <p:cNvSpPr/>
          <p:nvPr/>
        </p:nvSpPr>
        <p:spPr>
          <a:xfrm>
            <a:off x="2506815" y="2539849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0001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506815" y="3141192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0010</a:t>
            </a:r>
            <a:endParaRPr lang="en-IN" sz="3200" dirty="0"/>
          </a:p>
        </p:txBody>
      </p:sp>
      <p:sp>
        <p:nvSpPr>
          <p:cNvPr id="14" name="Rectangle 13"/>
          <p:cNvSpPr/>
          <p:nvPr/>
        </p:nvSpPr>
        <p:spPr>
          <a:xfrm>
            <a:off x="2517265" y="2008229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0000</a:t>
            </a:r>
            <a:endParaRPr lang="en-IN" sz="3200" dirty="0"/>
          </a:p>
        </p:txBody>
      </p:sp>
      <p:sp>
        <p:nvSpPr>
          <p:cNvPr id="15" name="Rectangle 14"/>
          <p:cNvSpPr/>
          <p:nvPr/>
        </p:nvSpPr>
        <p:spPr>
          <a:xfrm>
            <a:off x="2486568" y="4271420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0100</a:t>
            </a:r>
            <a:endParaRPr lang="en-IN" sz="3200" dirty="0"/>
          </a:p>
        </p:txBody>
      </p:sp>
      <p:sp>
        <p:nvSpPr>
          <p:cNvPr id="16" name="Rectangle 15"/>
          <p:cNvSpPr/>
          <p:nvPr/>
        </p:nvSpPr>
        <p:spPr>
          <a:xfrm>
            <a:off x="2502025" y="4883224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0101</a:t>
            </a:r>
            <a:endParaRPr lang="en-IN" sz="3200" dirty="0"/>
          </a:p>
        </p:txBody>
      </p:sp>
      <p:sp>
        <p:nvSpPr>
          <p:cNvPr id="17" name="Rectangle 16"/>
          <p:cNvSpPr/>
          <p:nvPr/>
        </p:nvSpPr>
        <p:spPr>
          <a:xfrm>
            <a:off x="2517265" y="5495028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0110</a:t>
            </a:r>
            <a:endParaRPr lang="en-IN" sz="3200" dirty="0"/>
          </a:p>
        </p:txBody>
      </p:sp>
      <p:sp>
        <p:nvSpPr>
          <p:cNvPr id="18" name="Rectangle 17"/>
          <p:cNvSpPr/>
          <p:nvPr/>
        </p:nvSpPr>
        <p:spPr>
          <a:xfrm>
            <a:off x="2502025" y="6028018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0111</a:t>
            </a:r>
            <a:endParaRPr lang="en-IN" sz="3200" dirty="0"/>
          </a:p>
        </p:txBody>
      </p:sp>
      <p:sp>
        <p:nvSpPr>
          <p:cNvPr id="19" name="Rectangle 18"/>
          <p:cNvSpPr/>
          <p:nvPr/>
        </p:nvSpPr>
        <p:spPr>
          <a:xfrm>
            <a:off x="6477000" y="1981200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1</a:t>
            </a:r>
            <a:r>
              <a:rPr lang="en-US" sz="3200" dirty="0" smtClean="0"/>
              <a:t>000</a:t>
            </a:r>
            <a:endParaRPr lang="en-IN" sz="3200" dirty="0"/>
          </a:p>
        </p:txBody>
      </p:sp>
      <p:sp>
        <p:nvSpPr>
          <p:cNvPr id="20" name="Rectangle 19"/>
          <p:cNvSpPr/>
          <p:nvPr/>
        </p:nvSpPr>
        <p:spPr>
          <a:xfrm>
            <a:off x="6477000" y="2569386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1001</a:t>
            </a:r>
            <a:endParaRPr lang="en-IN" sz="3200" dirty="0"/>
          </a:p>
        </p:txBody>
      </p:sp>
      <p:sp>
        <p:nvSpPr>
          <p:cNvPr id="21" name="Rectangle 20"/>
          <p:cNvSpPr/>
          <p:nvPr/>
        </p:nvSpPr>
        <p:spPr>
          <a:xfrm>
            <a:off x="6477000" y="3141191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1010</a:t>
            </a:r>
            <a:endParaRPr lang="en-IN" sz="3200" dirty="0"/>
          </a:p>
        </p:txBody>
      </p:sp>
      <p:sp>
        <p:nvSpPr>
          <p:cNvPr id="22" name="Rectangle 21"/>
          <p:cNvSpPr/>
          <p:nvPr/>
        </p:nvSpPr>
        <p:spPr>
          <a:xfrm>
            <a:off x="6459854" y="4845017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1101</a:t>
            </a:r>
            <a:endParaRPr lang="en-IN" sz="3200" dirty="0"/>
          </a:p>
        </p:txBody>
      </p:sp>
      <p:sp>
        <p:nvSpPr>
          <p:cNvPr id="23" name="Rectangle 22"/>
          <p:cNvSpPr/>
          <p:nvPr/>
        </p:nvSpPr>
        <p:spPr>
          <a:xfrm>
            <a:off x="6477000" y="4298449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</a:t>
            </a:r>
            <a:r>
              <a:rPr lang="en-US" sz="3200" dirty="0"/>
              <a:t>1</a:t>
            </a:r>
            <a:r>
              <a:rPr lang="en-US" sz="3200" dirty="0" smtClean="0"/>
              <a:t>00</a:t>
            </a:r>
            <a:endParaRPr lang="en-IN" sz="3200" dirty="0"/>
          </a:p>
        </p:txBody>
      </p:sp>
      <p:sp>
        <p:nvSpPr>
          <p:cNvPr id="24" name="Rectangle 23"/>
          <p:cNvSpPr/>
          <p:nvPr/>
        </p:nvSpPr>
        <p:spPr>
          <a:xfrm>
            <a:off x="6472917" y="3750077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1011</a:t>
            </a:r>
            <a:endParaRPr lang="en-IN" sz="3200" dirty="0"/>
          </a:p>
        </p:txBody>
      </p:sp>
      <p:sp>
        <p:nvSpPr>
          <p:cNvPr id="25" name="Rectangle 24"/>
          <p:cNvSpPr/>
          <p:nvPr/>
        </p:nvSpPr>
        <p:spPr>
          <a:xfrm>
            <a:off x="6477000" y="5416356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1110</a:t>
            </a:r>
            <a:endParaRPr lang="en-IN" sz="3200" dirty="0"/>
          </a:p>
        </p:txBody>
      </p:sp>
      <p:sp>
        <p:nvSpPr>
          <p:cNvPr id="26" name="Rectangle 25"/>
          <p:cNvSpPr/>
          <p:nvPr/>
        </p:nvSpPr>
        <p:spPr>
          <a:xfrm>
            <a:off x="6459854" y="6012094"/>
            <a:ext cx="1018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1111</a:t>
            </a:r>
            <a:endParaRPr lang="en-IN" sz="3200" dirty="0"/>
          </a:p>
        </p:txBody>
      </p:sp>
      <p:sp>
        <p:nvSpPr>
          <p:cNvPr id="30" name="Rectangle 29"/>
          <p:cNvSpPr/>
          <p:nvPr/>
        </p:nvSpPr>
        <p:spPr>
          <a:xfrm>
            <a:off x="3213045" y="1614976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77604" y="1615910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66618" y="1616348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32813" y="1616348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52970" y="1631377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17529" y="1632311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6543" y="1632749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72738" y="1632749"/>
            <a:ext cx="40107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smtClean="0"/>
              <a:t>105)</a:t>
            </a:r>
            <a:r>
              <a:rPr lang="en-IN" baseline="-25000" dirty="0" smtClean="0"/>
              <a:t>10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362200" y="1600200"/>
            <a:ext cx="1497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(</a:t>
            </a:r>
            <a:r>
              <a:rPr lang="en-IN" sz="3200" dirty="0" smtClean="0"/>
              <a:t>151)</a:t>
            </a:r>
            <a:r>
              <a:rPr lang="en-IN" sz="3200" baseline="-25000" dirty="0" smtClean="0"/>
              <a:t>8</a:t>
            </a:r>
            <a:endParaRPr lang="en-IN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18840" y="2729714"/>
            <a:ext cx="0" cy="1537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84962"/>
              </p:ext>
            </p:extLst>
          </p:nvPr>
        </p:nvGraphicFramePr>
        <p:xfrm>
          <a:off x="2133600" y="2577608"/>
          <a:ext cx="2057400" cy="1761174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76582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47900" y="251855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364" y="2547111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4444" y="3092889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0657" y="3092586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11463" y="3729000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95898" y="3103329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smtClean="0"/>
              <a:t>10.25)</a:t>
            </a:r>
            <a:r>
              <a:rPr lang="en-IN" baseline="-25000" dirty="0" smtClean="0"/>
              <a:t>10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266406" y="5147052"/>
                <a:ext cx="3199722" cy="1558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3200" dirty="0" smtClean="0">
                    <a:solidFill>
                      <a:prstClr val="black"/>
                    </a:solidFill>
                  </a:rPr>
                  <a:t>Fractional Part:</a:t>
                </a:r>
                <a:endParaRPr lang="en-IN" sz="3200" dirty="0" smtClean="0"/>
              </a:p>
              <a:p>
                <a:r>
                  <a:rPr lang="en-IN" sz="3200" dirty="0" smtClean="0"/>
                  <a:t>0.25*8 = 2.00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3200" dirty="0"/>
                        <m:t>(</m:t>
                      </m:r>
                      <m:r>
                        <m:rPr>
                          <m:nor/>
                        </m:rPr>
                        <a:rPr lang="en-US" sz="3200" dirty="0"/>
                        <m:t>0.25</m:t>
                      </m:r>
                      <m:r>
                        <m:rPr>
                          <m:nor/>
                        </m:rPr>
                        <a:rPr lang="en-IN" sz="3200" dirty="0"/>
                        <m:t>)</m:t>
                      </m:r>
                      <m:r>
                        <m:rPr>
                          <m:nor/>
                        </m:rPr>
                        <a:rPr lang="en-US" sz="3200" baseline="-25000" dirty="0"/>
                        <m:t>10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 (0.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sz="3200" baseline="-25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406" y="5147052"/>
                <a:ext cx="3199722" cy="1558312"/>
              </a:xfrm>
              <a:prstGeom prst="rect">
                <a:avLst/>
              </a:prstGeom>
              <a:blipFill>
                <a:blip r:embed="rId2"/>
                <a:stretch>
                  <a:fillRect l="-4952" t="-5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2286000" y="4203412"/>
            <a:ext cx="2297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(</a:t>
            </a:r>
            <a:r>
              <a:rPr lang="en-IN" sz="3200" dirty="0" smtClean="0"/>
              <a:t>10)</a:t>
            </a:r>
            <a:r>
              <a:rPr lang="en-IN" sz="3200" baseline="-25000" dirty="0" smtClean="0"/>
              <a:t>10 </a:t>
            </a:r>
            <a:r>
              <a:rPr lang="en-IN" sz="3200" dirty="0" smtClean="0"/>
              <a:t>= (12)</a:t>
            </a:r>
            <a:r>
              <a:rPr lang="en-IN" sz="3200" baseline="-25000" dirty="0" smtClean="0"/>
              <a:t>8</a:t>
            </a:r>
            <a:endParaRPr lang="en-IN" sz="3200" dirty="0"/>
          </a:p>
        </p:txBody>
      </p:sp>
      <p:sp>
        <p:nvSpPr>
          <p:cNvPr id="25" name="Rectangle 24"/>
          <p:cNvSpPr/>
          <p:nvPr/>
        </p:nvSpPr>
        <p:spPr>
          <a:xfrm>
            <a:off x="2362200" y="1600200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(12.2)</a:t>
            </a:r>
            <a:r>
              <a:rPr lang="en-IN" sz="3200" baseline="-25000" dirty="0"/>
              <a:t>8</a:t>
            </a:r>
            <a:endParaRPr lang="en-IN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18840" y="2729714"/>
            <a:ext cx="0" cy="895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17203"/>
              </p:ext>
            </p:extLst>
          </p:nvPr>
        </p:nvGraphicFramePr>
        <p:xfrm>
          <a:off x="2133600" y="2577608"/>
          <a:ext cx="2057400" cy="1174116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47900" y="251855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499" y="251855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52948" y="305195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(37</a:t>
            </a:r>
            <a:r>
              <a:rPr lang="en-IN" dirty="0"/>
              <a:t>)</a:t>
            </a:r>
            <a:r>
              <a:rPr lang="en-IN" baseline="-25000" dirty="0"/>
              <a:t>10</a:t>
            </a:r>
            <a:endParaRPr lang="en-US" dirty="0" smtClean="0"/>
          </a:p>
          <a:p>
            <a:r>
              <a:rPr lang="en-US" dirty="0" smtClean="0"/>
              <a:t>(255.5</a:t>
            </a:r>
            <a:r>
              <a:rPr lang="en-IN" dirty="0"/>
              <a:t>)</a:t>
            </a:r>
            <a:r>
              <a:rPr lang="en-IN" baseline="-25000" dirty="0"/>
              <a:t>10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0" y="1600200"/>
            <a:ext cx="1289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</a:t>
            </a:r>
            <a:r>
              <a:rPr lang="en-IN" sz="3200" dirty="0" smtClean="0"/>
              <a:t>(45)</a:t>
            </a:r>
            <a:r>
              <a:rPr lang="en-IN" sz="3200" baseline="-25000" dirty="0" smtClean="0"/>
              <a:t>8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362200" y="2221986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</a:t>
            </a:r>
            <a:r>
              <a:rPr lang="en-IN" sz="3200" dirty="0" smtClean="0"/>
              <a:t>(</a:t>
            </a:r>
            <a:r>
              <a:rPr lang="en-IN" sz="3200" dirty="0"/>
              <a:t>377.4</a:t>
            </a:r>
            <a:r>
              <a:rPr lang="en-IN" sz="3200" dirty="0" smtClean="0"/>
              <a:t>)</a:t>
            </a:r>
            <a:r>
              <a:rPr lang="en-IN" sz="3200" baseline="-25000" dirty="0" smtClean="0"/>
              <a:t>8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56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 to </a:t>
            </a:r>
            <a:r>
              <a:rPr lang="en-US" dirty="0" smtClean="0"/>
              <a:t>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(86)</a:t>
            </a:r>
            <a:r>
              <a:rPr lang="en-IN" baseline="-25000" dirty="0" smtClean="0"/>
              <a:t>10</a:t>
            </a:r>
            <a:endParaRPr lang="en-IN" dirty="0"/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923807" y="1632117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= (56)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33040" y="2826071"/>
            <a:ext cx="0" cy="895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63378"/>
              </p:ext>
            </p:extLst>
          </p:nvPr>
        </p:nvGraphicFramePr>
        <p:xfrm>
          <a:off x="1447800" y="2673965"/>
          <a:ext cx="2057400" cy="1174116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445081" y="2614911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33699" y="2614911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67148" y="3148311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1675570"/>
            <a:ext cx="2566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0 to 9 &amp; A to F</a:t>
            </a:r>
          </a:p>
        </p:txBody>
      </p:sp>
    </p:spTree>
    <p:extLst>
      <p:ext uri="{BB962C8B-B14F-4D97-AF65-F5344CB8AC3E}">
        <p14:creationId xmlns:p14="http://schemas.microsoft.com/office/powerpoint/2010/main" val="28134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(193)</a:t>
            </a:r>
            <a:r>
              <a:rPr lang="en-IN" baseline="-25000" dirty="0" smtClean="0"/>
              <a:t>10</a:t>
            </a:r>
            <a:endParaRPr lang="en-IN" dirty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097824" y="1600200"/>
            <a:ext cx="1439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(C1)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6129"/>
              </p:ext>
            </p:extLst>
          </p:nvPr>
        </p:nvGraphicFramePr>
        <p:xfrm>
          <a:off x="6553200" y="2133600"/>
          <a:ext cx="234314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574">
                  <a:extLst>
                    <a:ext uri="{9D8B030D-6E8A-4147-A177-3AD203B41FA5}">
                      <a16:colId xmlns:a16="http://schemas.microsoft.com/office/drawing/2014/main" val="3598022131"/>
                    </a:ext>
                  </a:extLst>
                </a:gridCol>
                <a:gridCol w="1171574">
                  <a:extLst>
                    <a:ext uri="{9D8B030D-6E8A-4147-A177-3AD203B41FA5}">
                      <a16:colId xmlns:a16="http://schemas.microsoft.com/office/drawing/2014/main" val="401492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99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28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28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00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28884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33040" y="2826071"/>
            <a:ext cx="0" cy="895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65587"/>
              </p:ext>
            </p:extLst>
          </p:nvPr>
        </p:nvGraphicFramePr>
        <p:xfrm>
          <a:off x="1381577" y="2659062"/>
          <a:ext cx="2057400" cy="1174116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904423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467177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45081" y="2614911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7640" y="2614911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9557" y="3202169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6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smtClean="0"/>
              <a:t>1271.37)</a:t>
            </a:r>
            <a:r>
              <a:rPr lang="en-IN" baseline="-25000" dirty="0" smtClean="0"/>
              <a:t>10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89058" y="2057400"/>
            <a:ext cx="304442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Fractional Part</a:t>
            </a:r>
            <a:r>
              <a:rPr lang="en-US" sz="3200" dirty="0" smtClean="0">
                <a:solidFill>
                  <a:prstClr val="black"/>
                </a:solidFill>
              </a:rPr>
              <a:t>:</a:t>
            </a:r>
            <a:endParaRPr lang="en-IN" sz="3200" dirty="0" smtClean="0"/>
          </a:p>
          <a:p>
            <a:r>
              <a:rPr lang="en-IN" sz="3200" dirty="0" smtClean="0"/>
              <a:t>0.37*16 = 5.92</a:t>
            </a:r>
          </a:p>
          <a:p>
            <a:r>
              <a:rPr lang="en-US" sz="3200" dirty="0" smtClean="0"/>
              <a:t>0.92*16 = 14.72</a:t>
            </a:r>
          </a:p>
          <a:p>
            <a:r>
              <a:rPr lang="en-US" sz="3200" dirty="0" smtClean="0"/>
              <a:t>0.72*16 = 11.52</a:t>
            </a:r>
          </a:p>
          <a:p>
            <a:r>
              <a:rPr lang="en-US" sz="3200" dirty="0" smtClean="0"/>
              <a:t>0.52*16 = 8.32…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1060150" y="4338120"/>
            <a:ext cx="3042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(</a:t>
            </a:r>
            <a:r>
              <a:rPr lang="en-IN" sz="3200" dirty="0" smtClean="0"/>
              <a:t>1271)</a:t>
            </a:r>
            <a:r>
              <a:rPr lang="en-IN" sz="3200" baseline="-25000" dirty="0" smtClean="0"/>
              <a:t>10 </a:t>
            </a:r>
            <a:r>
              <a:rPr lang="en-IN" sz="3200" dirty="0" smtClean="0"/>
              <a:t>= (4F7)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91182" y="2648856"/>
            <a:ext cx="0" cy="134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30177"/>
              </p:ext>
            </p:extLst>
          </p:nvPr>
        </p:nvGraphicFramePr>
        <p:xfrm>
          <a:off x="1295400" y="2438400"/>
          <a:ext cx="2088001" cy="1761174"/>
        </p:xfrm>
        <a:graphic>
          <a:graphicData uri="http://schemas.openxmlformats.org/drawingml/2006/table">
            <a:tbl>
              <a:tblPr firstRow="1" firstCol="1" bandRow="1"/>
              <a:tblGrid>
                <a:gridCol w="541334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441843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04569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97425" y="2410281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9609" y="2396417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2141" y="2989569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79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2429" y="2989569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62857" y="3568857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2590" y="2997644"/>
            <a:ext cx="65274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90660" y="4724400"/>
            <a:ext cx="3381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(0.37)</a:t>
            </a:r>
            <a:r>
              <a:rPr lang="en-IN" sz="3200" baseline="-25000" dirty="0" smtClean="0"/>
              <a:t>10 </a:t>
            </a:r>
            <a:r>
              <a:rPr lang="en-IN" sz="3200" dirty="0" smtClean="0"/>
              <a:t>= (5EB8..)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  <p:sp>
        <p:nvSpPr>
          <p:cNvPr id="18" name="Rectangle 17"/>
          <p:cNvSpPr/>
          <p:nvPr/>
        </p:nvSpPr>
        <p:spPr>
          <a:xfrm>
            <a:off x="2823871" y="1597192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200" dirty="0">
                <a:solidFill>
                  <a:prstClr val="black"/>
                </a:solidFill>
              </a:rPr>
              <a:t>= </a:t>
            </a:r>
            <a:r>
              <a:rPr lang="en-IN" sz="3200" dirty="0" smtClean="0">
                <a:solidFill>
                  <a:prstClr val="black"/>
                </a:solidFill>
              </a:rPr>
              <a:t>(4F7.5EB8</a:t>
            </a:r>
            <a:r>
              <a:rPr lang="en-IN" sz="3200" dirty="0">
                <a:solidFill>
                  <a:prstClr val="black"/>
                </a:solidFill>
              </a:rPr>
              <a:t>..)</a:t>
            </a:r>
            <a:r>
              <a:rPr lang="en-IN" sz="3200" baseline="-25000" dirty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40464" y="2648856"/>
            <a:ext cx="0" cy="1578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65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(37</a:t>
            </a:r>
            <a:r>
              <a:rPr lang="en-IN" dirty="0"/>
              <a:t>)</a:t>
            </a:r>
            <a:r>
              <a:rPr lang="en-IN" baseline="-25000" dirty="0"/>
              <a:t>10</a:t>
            </a:r>
            <a:endParaRPr lang="en-US" dirty="0" smtClean="0"/>
          </a:p>
          <a:p>
            <a:r>
              <a:rPr lang="en-US" dirty="0" smtClean="0"/>
              <a:t>(255.5</a:t>
            </a:r>
            <a:r>
              <a:rPr lang="en-IN" dirty="0"/>
              <a:t>)</a:t>
            </a:r>
            <a:r>
              <a:rPr lang="en-IN" baseline="-25000" dirty="0"/>
              <a:t>10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0" y="1600200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</a:t>
            </a:r>
            <a:r>
              <a:rPr lang="en-IN" sz="3200" dirty="0" smtClean="0"/>
              <a:t>(25)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362200" y="2221986"/>
            <a:ext cx="1664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= </a:t>
            </a:r>
            <a:r>
              <a:rPr lang="en-IN" sz="3200" dirty="0" smtClean="0"/>
              <a:t>(FF.8)</a:t>
            </a:r>
            <a:r>
              <a:rPr lang="en-IN" sz="3200" baseline="-25000" dirty="0" smtClean="0"/>
              <a:t>16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732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to </a:t>
            </a:r>
            <a:r>
              <a:rPr lang="en-US" dirty="0" smtClean="0"/>
              <a:t>Decimal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38200" y="1600200"/>
            <a:ext cx="1555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(</a:t>
            </a:r>
            <a:r>
              <a:rPr lang="en-IN" sz="3600" dirty="0" smtClean="0"/>
              <a:t>1101)</a:t>
            </a:r>
            <a:r>
              <a:rPr lang="en-IN" sz="3600" baseline="-25000" dirty="0" smtClean="0"/>
              <a:t>2</a:t>
            </a:r>
            <a:endParaRPr lang="en-IN" sz="3600" dirty="0"/>
          </a:p>
        </p:txBody>
      </p:sp>
      <p:sp>
        <p:nvSpPr>
          <p:cNvPr id="15" name="Rectangle 14"/>
          <p:cNvSpPr/>
          <p:nvPr/>
        </p:nvSpPr>
        <p:spPr>
          <a:xfrm>
            <a:off x="628848" y="2279188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190928" y="2279187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753008" y="2279187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0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315088" y="2279186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4440" y="29255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61535" y="3230923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3682" y="29255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20777" y="3230923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15753" y="29255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2848" y="3230923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47824" y="29255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4919" y="3230923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71800" y="1630977"/>
            <a:ext cx="54296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= 1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2</a:t>
            </a:r>
            <a:r>
              <a:rPr lang="en-IN" sz="3200" baseline="30000" dirty="0" smtClean="0">
                <a:solidFill>
                  <a:prstClr val="black"/>
                </a:solidFill>
              </a:rPr>
              <a:t>3</a:t>
            </a:r>
            <a:r>
              <a:rPr lang="en-IN" sz="3200" dirty="0" smtClean="0">
                <a:solidFill>
                  <a:prstClr val="black"/>
                </a:solidFill>
              </a:rPr>
              <a:t> + </a:t>
            </a:r>
            <a:r>
              <a:rPr lang="en-IN" sz="3200" dirty="0">
                <a:solidFill>
                  <a:prstClr val="black"/>
                </a:solidFill>
              </a:rPr>
              <a:t>1 x </a:t>
            </a:r>
            <a:r>
              <a:rPr lang="en-IN" sz="3200" dirty="0" smtClean="0">
                <a:solidFill>
                  <a:prstClr val="black"/>
                </a:solidFill>
              </a:rPr>
              <a:t>2</a:t>
            </a:r>
            <a:r>
              <a:rPr lang="en-IN" sz="3200" baseline="30000" dirty="0" smtClean="0">
                <a:solidFill>
                  <a:prstClr val="black"/>
                </a:solidFill>
              </a:rPr>
              <a:t>2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0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2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1 x </a:t>
            </a:r>
            <a:r>
              <a:rPr lang="en-IN" sz="3200" dirty="0" smtClean="0">
                <a:solidFill>
                  <a:prstClr val="black"/>
                </a:solidFill>
              </a:rPr>
              <a:t>2</a:t>
            </a:r>
            <a:r>
              <a:rPr lang="en-IN" sz="3200" baseline="30000" dirty="0" smtClean="0">
                <a:solidFill>
                  <a:prstClr val="black"/>
                </a:solidFill>
              </a:rPr>
              <a:t>0</a:t>
            </a:r>
            <a:r>
              <a:rPr lang="en-IN" sz="32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= 8 + 4 + 0 + 1</a:t>
            </a:r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= (13</a:t>
            </a:r>
            <a:r>
              <a:rPr lang="en-IN" sz="3600" dirty="0" smtClean="0">
                <a:solidFill>
                  <a:prstClr val="black"/>
                </a:solidFill>
              </a:rPr>
              <a:t>)</a:t>
            </a:r>
            <a:r>
              <a:rPr lang="en-IN" sz="3600" baseline="-25000" dirty="0" smtClean="0">
                <a:solidFill>
                  <a:prstClr val="black"/>
                </a:solidFill>
              </a:rPr>
              <a:t>10</a:t>
            </a:r>
            <a:endParaRPr lang="en-I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2" grpId="0"/>
      <p:bldP spid="24" grpId="0"/>
      <p:bldP spid="26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to </a:t>
            </a:r>
            <a:r>
              <a:rPr lang="en-US" dirty="0" smtClean="0"/>
              <a:t>Decimal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69358" y="1619065"/>
            <a:ext cx="2140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(</a:t>
            </a:r>
            <a:r>
              <a:rPr lang="en-IN" sz="3600" dirty="0" smtClean="0"/>
              <a:t>1010.01)</a:t>
            </a:r>
            <a:r>
              <a:rPr lang="en-IN" sz="3600" baseline="-25000" dirty="0" smtClean="0"/>
              <a:t>2</a:t>
            </a:r>
            <a:endParaRPr lang="en-IN" sz="3600" dirty="0"/>
          </a:p>
        </p:txBody>
      </p:sp>
      <p:sp>
        <p:nvSpPr>
          <p:cNvPr id="13" name="Rectangle 12"/>
          <p:cNvSpPr/>
          <p:nvPr/>
        </p:nvSpPr>
        <p:spPr>
          <a:xfrm>
            <a:off x="152401" y="3464224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14481" y="346422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0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76561" y="346422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838641" y="346422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0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47993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85088" y="4415959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07235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4330" y="4415959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39306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6401" y="4415959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1377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8472" y="4415959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1600200"/>
            <a:ext cx="710322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= 1x2</a:t>
            </a:r>
            <a:r>
              <a:rPr lang="en-IN" sz="3200" baseline="30000" dirty="0" smtClean="0">
                <a:solidFill>
                  <a:prstClr val="black"/>
                </a:solidFill>
              </a:rPr>
              <a:t>3</a:t>
            </a:r>
            <a:r>
              <a:rPr lang="en-IN" sz="3200" dirty="0" smtClean="0">
                <a:solidFill>
                  <a:prstClr val="black"/>
                </a:solidFill>
              </a:rPr>
              <a:t> + 0x2</a:t>
            </a:r>
            <a:r>
              <a:rPr lang="en-IN" sz="3200" baseline="30000" dirty="0" smtClean="0">
                <a:solidFill>
                  <a:prstClr val="black"/>
                </a:solidFill>
              </a:rPr>
              <a:t>2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1x2</a:t>
            </a:r>
            <a:r>
              <a:rPr lang="en-IN" sz="3200" baseline="30000" dirty="0" smtClean="0">
                <a:solidFill>
                  <a:prstClr val="black"/>
                </a:solidFill>
              </a:rPr>
              <a:t>1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0x2</a:t>
            </a:r>
            <a:r>
              <a:rPr lang="en-IN" sz="3200" baseline="30000" dirty="0" smtClean="0">
                <a:solidFill>
                  <a:prstClr val="black"/>
                </a:solidFill>
              </a:rPr>
              <a:t>0</a:t>
            </a:r>
            <a:r>
              <a:rPr lang="en-IN" sz="3200" dirty="0" smtClean="0">
                <a:solidFill>
                  <a:prstClr val="black"/>
                </a:solidFill>
              </a:rPr>
              <a:t> + 0x2</a:t>
            </a:r>
            <a:r>
              <a:rPr lang="en-IN" sz="3200" baseline="30000" dirty="0" smtClean="0">
                <a:solidFill>
                  <a:prstClr val="black"/>
                </a:solidFill>
              </a:rPr>
              <a:t>-1</a:t>
            </a:r>
            <a:r>
              <a:rPr lang="en-IN" sz="3200" dirty="0" smtClean="0">
                <a:solidFill>
                  <a:prstClr val="black"/>
                </a:solidFill>
              </a:rPr>
              <a:t> + 1x2</a:t>
            </a:r>
            <a:r>
              <a:rPr lang="en-IN" sz="3200" baseline="30000" dirty="0" smtClean="0">
                <a:solidFill>
                  <a:prstClr val="black"/>
                </a:solidFill>
              </a:rPr>
              <a:t>-2</a:t>
            </a:r>
            <a:r>
              <a:rPr lang="en-IN" sz="32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= 8 + 0 + 2 + 0 + 0 + 0.25</a:t>
            </a:r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= (10.25</a:t>
            </a:r>
            <a:r>
              <a:rPr lang="en-IN" sz="3600" dirty="0" smtClean="0">
                <a:solidFill>
                  <a:prstClr val="black"/>
                </a:solidFill>
              </a:rPr>
              <a:t>)</a:t>
            </a:r>
            <a:r>
              <a:rPr lang="en-IN" sz="3600" baseline="-25000" dirty="0" smtClean="0">
                <a:solidFill>
                  <a:prstClr val="black"/>
                </a:solidFill>
              </a:rPr>
              <a:t>10</a:t>
            </a:r>
            <a:endParaRPr lang="en-IN" sz="3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62200" y="346422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0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71552" y="4110553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63615" y="4415959"/>
            <a:ext cx="61587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79210" y="3458969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88562" y="4105300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87636" y="4410706"/>
            <a:ext cx="61587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8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  <p:bldP spid="20" grpId="0"/>
      <p:bldP spid="22" grpId="0"/>
      <p:bldP spid="24" grpId="0"/>
      <p:bldP spid="26" grpId="0"/>
      <p:bldP spid="28" grpId="0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 of Chapter 1</a:t>
            </a:r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Digital Computers and Digital Systems</a:t>
            </a:r>
            <a:endParaRPr lang="en-US" altLang="zh-TW" dirty="0"/>
          </a:p>
          <a:p>
            <a:r>
              <a:rPr lang="en-US" altLang="zh-TW" dirty="0" smtClean="0"/>
              <a:t>Binary Numbers</a:t>
            </a:r>
          </a:p>
          <a:p>
            <a:r>
              <a:rPr lang="en-US" altLang="zh-TW" dirty="0" smtClean="0"/>
              <a:t>Number-base Conversions</a:t>
            </a:r>
          </a:p>
          <a:p>
            <a:r>
              <a:rPr lang="en-US" altLang="zh-TW" dirty="0" smtClean="0"/>
              <a:t>Octal and Hexadecimal Numbers</a:t>
            </a:r>
          </a:p>
          <a:p>
            <a:r>
              <a:rPr lang="en-US" altLang="zh-TW" dirty="0" smtClean="0"/>
              <a:t>Complements</a:t>
            </a:r>
          </a:p>
          <a:p>
            <a:r>
              <a:rPr lang="en-US" altLang="zh-TW" dirty="0" smtClean="0"/>
              <a:t>Signed Binary Numbers</a:t>
            </a:r>
          </a:p>
          <a:p>
            <a:r>
              <a:rPr lang="en-US" altLang="zh-TW" dirty="0" smtClean="0"/>
              <a:t>Binary Codes</a:t>
            </a:r>
          </a:p>
          <a:p>
            <a:r>
              <a:rPr lang="en-US" altLang="zh-TW" dirty="0" smtClean="0"/>
              <a:t>Binary Storage and Registers</a:t>
            </a:r>
          </a:p>
          <a:p>
            <a:r>
              <a:rPr lang="en-US" altLang="zh-TW" dirty="0" smtClean="0"/>
              <a:t>Binary Logic</a:t>
            </a:r>
          </a:p>
          <a:p>
            <a:pPr>
              <a:buFont typeface="Wingdings 2" pitchFamily="18" charset="2"/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(10101</a:t>
            </a:r>
            <a:r>
              <a:rPr lang="en-IN" dirty="0" smtClean="0"/>
              <a:t>)</a:t>
            </a:r>
            <a:r>
              <a:rPr lang="en-IN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(1111.11</a:t>
            </a:r>
            <a:r>
              <a:rPr lang="en-IN" dirty="0" smtClean="0"/>
              <a:t>)</a:t>
            </a:r>
            <a:r>
              <a:rPr lang="en-IN" baseline="-25000" dirty="0" smtClean="0"/>
              <a:t>2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62200" y="1600200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(21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184975"/>
            <a:ext cx="1949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(15.75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Octal to </a:t>
            </a:r>
            <a:r>
              <a:rPr lang="en-US" dirty="0" smtClean="0"/>
              <a:t>Decimal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7610" y="304800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3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319690" y="3048000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7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9042" y="36943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66137" y="3999737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88284" y="36943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5379" y="3999737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493" y="1448161"/>
            <a:ext cx="129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(37)</a:t>
            </a:r>
            <a:r>
              <a:rPr lang="en-IN" sz="3200" baseline="-25000" dirty="0" smtClean="0">
                <a:solidFill>
                  <a:prstClr val="black"/>
                </a:solidFill>
              </a:rPr>
              <a:t>8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200" y="1461224"/>
            <a:ext cx="4572000" cy="17666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3 </a:t>
            </a:r>
            <a:r>
              <a:rPr lang="en-IN" sz="3200" dirty="0">
                <a:solidFill>
                  <a:prstClr val="black"/>
                </a:solidFill>
              </a:rPr>
              <a:t>x 8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>
                <a:solidFill>
                  <a:prstClr val="black"/>
                </a:solidFill>
              </a:rPr>
              <a:t> + </a:t>
            </a:r>
            <a:r>
              <a:rPr lang="en-IN" sz="3200" dirty="0" smtClean="0">
                <a:solidFill>
                  <a:prstClr val="black"/>
                </a:solidFill>
              </a:rPr>
              <a:t>7 </a:t>
            </a:r>
            <a:r>
              <a:rPr lang="en-IN" sz="3200" dirty="0">
                <a:solidFill>
                  <a:prstClr val="black"/>
                </a:solidFill>
              </a:rPr>
              <a:t>x 8</a:t>
            </a:r>
            <a:r>
              <a:rPr lang="en-IN" sz="3200" baseline="30000" dirty="0">
                <a:solidFill>
                  <a:prstClr val="black"/>
                </a:solidFill>
              </a:rPr>
              <a:t>0</a:t>
            </a:r>
            <a:r>
              <a:rPr lang="en-IN" sz="3200" dirty="0">
                <a:solidFill>
                  <a:prstClr val="black"/>
                </a:solidFill>
              </a:rPr>
              <a:t>  </a:t>
            </a:r>
            <a:endParaRPr lang="en-IN" sz="3200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24 </a:t>
            </a:r>
            <a:r>
              <a:rPr lang="en-IN" sz="3200" dirty="0">
                <a:solidFill>
                  <a:prstClr val="black"/>
                </a:solidFill>
              </a:rPr>
              <a:t>+ </a:t>
            </a:r>
            <a:r>
              <a:rPr lang="en-IN" sz="3200" dirty="0" smtClean="0">
                <a:solidFill>
                  <a:prstClr val="black"/>
                </a:solidFill>
              </a:rPr>
              <a:t>7</a:t>
            </a:r>
            <a:endParaRPr lang="en-IN" sz="32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</a:t>
            </a:r>
            <a:r>
              <a:rPr lang="en-IN" sz="3200" dirty="0" smtClean="0">
                <a:solidFill>
                  <a:prstClr val="black"/>
                </a:solidFill>
              </a:rPr>
              <a:t>(31)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Octal to </a:t>
            </a:r>
            <a:r>
              <a:rPr lang="en-US" dirty="0" smtClean="0"/>
              <a:t>Decimal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90761" y="358140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152841" y="3581400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62193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99288" y="4533137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21435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8530" y="4533137"/>
            <a:ext cx="53251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6400" y="3581400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885752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77815" y="4533137"/>
            <a:ext cx="61587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493" y="1448161"/>
            <a:ext cx="129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>
                <a:solidFill>
                  <a:prstClr val="black"/>
                </a:solidFill>
              </a:rPr>
              <a:t>(</a:t>
            </a:r>
            <a:r>
              <a:rPr lang="en-IN" sz="3200" dirty="0" smtClean="0">
                <a:solidFill>
                  <a:prstClr val="black"/>
                </a:solidFill>
              </a:rPr>
              <a:t>12.2)</a:t>
            </a:r>
            <a:r>
              <a:rPr lang="en-IN" sz="3200" baseline="-25000" dirty="0" smtClean="0">
                <a:solidFill>
                  <a:prstClr val="black"/>
                </a:solidFill>
              </a:rPr>
              <a:t>8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200" y="1461224"/>
            <a:ext cx="4572000" cy="17666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1 </a:t>
            </a:r>
            <a:r>
              <a:rPr lang="en-IN" sz="3200" dirty="0">
                <a:solidFill>
                  <a:prstClr val="black"/>
                </a:solidFill>
              </a:rPr>
              <a:t>x 8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>
                <a:solidFill>
                  <a:prstClr val="black"/>
                </a:solidFill>
              </a:rPr>
              <a:t> + 2 x 8</a:t>
            </a:r>
            <a:r>
              <a:rPr lang="en-IN" sz="3200" baseline="30000" dirty="0">
                <a:solidFill>
                  <a:prstClr val="black"/>
                </a:solidFill>
              </a:rPr>
              <a:t>0</a:t>
            </a:r>
            <a:r>
              <a:rPr lang="en-IN" sz="3200" dirty="0">
                <a:solidFill>
                  <a:prstClr val="black"/>
                </a:solidFill>
              </a:rPr>
              <a:t> +2 x 8</a:t>
            </a:r>
            <a:r>
              <a:rPr lang="en-IN" sz="3200" baseline="30000" dirty="0">
                <a:solidFill>
                  <a:prstClr val="black"/>
                </a:solidFill>
              </a:rPr>
              <a:t>-1</a:t>
            </a:r>
            <a:r>
              <a:rPr lang="en-IN" sz="3200" dirty="0">
                <a:solidFill>
                  <a:prstClr val="black"/>
                </a:solidFill>
              </a:rPr>
              <a:t> </a:t>
            </a:r>
            <a:endParaRPr lang="en-IN" sz="3200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</a:t>
            </a:r>
            <a:r>
              <a:rPr lang="en-IN" sz="3200" dirty="0">
                <a:solidFill>
                  <a:prstClr val="black"/>
                </a:solidFill>
              </a:rPr>
              <a:t>8 + 2 + </a:t>
            </a:r>
            <a:r>
              <a:rPr lang="en-IN" sz="3200" dirty="0" smtClean="0">
                <a:solidFill>
                  <a:prstClr val="black"/>
                </a:solidFill>
              </a:rPr>
              <a:t>2(0.125)</a:t>
            </a:r>
            <a:endParaRPr lang="en-IN" sz="32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</a:t>
            </a:r>
            <a:r>
              <a:rPr lang="en-IN" sz="3200" dirty="0">
                <a:solidFill>
                  <a:prstClr val="black"/>
                </a:solidFill>
              </a:rPr>
              <a:t>(10.25)</a:t>
            </a:r>
            <a:r>
              <a:rPr lang="en-IN" sz="3200" baseline="-25000" dirty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5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(76</a:t>
            </a:r>
            <a:r>
              <a:rPr lang="en-IN" dirty="0"/>
              <a:t>)</a:t>
            </a:r>
            <a:r>
              <a:rPr lang="en-IN" baseline="-25000" dirty="0"/>
              <a:t>8</a:t>
            </a:r>
            <a:endParaRPr lang="en-US" dirty="0" smtClean="0"/>
          </a:p>
          <a:p>
            <a:r>
              <a:rPr lang="en-US" dirty="0" smtClean="0"/>
              <a:t>(41.26</a:t>
            </a:r>
            <a:r>
              <a:rPr lang="en-IN" dirty="0"/>
              <a:t>)</a:t>
            </a:r>
            <a:r>
              <a:rPr lang="en-IN" baseline="-25000" dirty="0"/>
              <a:t>8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2600" y="1600200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(62)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184975"/>
            <a:ext cx="2574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</a:t>
            </a:r>
            <a:r>
              <a:rPr lang="en-IN" sz="3200" dirty="0" smtClean="0"/>
              <a:t>33.34375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0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 to Decimal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46925" y="361243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311518" y="361243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16318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5864" y="4502614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56277" y="4225229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0751" y="4502614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1547" y="3578898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10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33600" y="422773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87464" y="4502614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6893" y="1445659"/>
            <a:ext cx="1495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>
                <a:solidFill>
                  <a:prstClr val="black"/>
                </a:solidFill>
              </a:rPr>
              <a:t>(</a:t>
            </a:r>
            <a:r>
              <a:rPr lang="en-IN" sz="3200" dirty="0" smtClean="0">
                <a:solidFill>
                  <a:prstClr val="black"/>
                </a:solidFill>
              </a:rPr>
              <a:t>12A)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200" y="1461224"/>
            <a:ext cx="533400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1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>
                <a:solidFill>
                  <a:prstClr val="black"/>
                </a:solidFill>
              </a:rPr>
              <a:t>2</a:t>
            </a:r>
            <a:r>
              <a:rPr lang="en-IN" sz="3200" dirty="0">
                <a:solidFill>
                  <a:prstClr val="black"/>
                </a:solidFill>
              </a:rPr>
              <a:t> + 2 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>
                <a:solidFill>
                  <a:prstClr val="black"/>
                </a:solidFill>
              </a:rPr>
              <a:t> </a:t>
            </a:r>
            <a:r>
              <a:rPr lang="en-IN" sz="3200" dirty="0" smtClean="0">
                <a:solidFill>
                  <a:prstClr val="black"/>
                </a:solidFill>
              </a:rPr>
              <a:t>+ 10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 smtClean="0">
                <a:solidFill>
                  <a:prstClr val="black"/>
                </a:solidFill>
              </a:rPr>
              <a:t>0</a:t>
            </a:r>
            <a:r>
              <a:rPr lang="en-IN" sz="3200" dirty="0">
                <a:solidFill>
                  <a:prstClr val="black"/>
                </a:solidFill>
              </a:rPr>
              <a:t> </a:t>
            </a:r>
            <a:endParaRPr lang="en-IN" sz="3200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256 </a:t>
            </a:r>
            <a:r>
              <a:rPr lang="en-IN" sz="3200" dirty="0">
                <a:solidFill>
                  <a:prstClr val="black"/>
                </a:solidFill>
              </a:rPr>
              <a:t>+ </a:t>
            </a:r>
            <a:r>
              <a:rPr lang="en-IN" sz="3200" dirty="0" smtClean="0">
                <a:solidFill>
                  <a:prstClr val="black"/>
                </a:solidFill>
              </a:rPr>
              <a:t>32 </a:t>
            </a:r>
            <a:r>
              <a:rPr lang="en-IN" sz="3200" dirty="0">
                <a:solidFill>
                  <a:prstClr val="black"/>
                </a:solidFill>
              </a:rPr>
              <a:t>+ </a:t>
            </a:r>
            <a:r>
              <a:rPr lang="en-IN" sz="32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</a:t>
            </a:r>
            <a:r>
              <a:rPr lang="en-IN" sz="3200" dirty="0" smtClean="0">
                <a:solidFill>
                  <a:prstClr val="black"/>
                </a:solidFill>
              </a:rPr>
              <a:t>(298)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5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8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 to Decimal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57200" y="1586184"/>
            <a:ext cx="1911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(AD2.4)</a:t>
            </a:r>
            <a:r>
              <a:rPr lang="en-IN" sz="3600" baseline="-25000" dirty="0" smtClean="0"/>
              <a:t>16</a:t>
            </a:r>
            <a:endParaRPr lang="en-IN" sz="3600" dirty="0"/>
          </a:p>
        </p:txBody>
      </p:sp>
      <p:sp>
        <p:nvSpPr>
          <p:cNvPr id="15" name="Rectangle 14"/>
          <p:cNvSpPr/>
          <p:nvPr/>
        </p:nvSpPr>
        <p:spPr>
          <a:xfrm>
            <a:off x="300596" y="3437600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prstClr val="black"/>
                </a:solidFill>
              </a:rPr>
              <a:t>10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60940" y="3438336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prstClr val="black"/>
                </a:solidFill>
              </a:rPr>
              <a:t>13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669047" y="3438336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313567" y="344787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2919" y="4041340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12307" y="4324674"/>
            <a:ext cx="824265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78399" y="404979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92977" y="4316223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35074" y="4049791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3992" y="4316480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8163" y="4041339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5101" y="4315744"/>
            <a:ext cx="74090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IN" sz="3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77010" y="1586184"/>
            <a:ext cx="676339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= 10 x 16</a:t>
            </a:r>
            <a:r>
              <a:rPr lang="en-IN" sz="3200" baseline="30000" dirty="0" smtClean="0">
                <a:solidFill>
                  <a:prstClr val="black"/>
                </a:solidFill>
              </a:rPr>
              <a:t>2</a:t>
            </a:r>
            <a:r>
              <a:rPr lang="en-IN" sz="3200" dirty="0" smtClean="0">
                <a:solidFill>
                  <a:prstClr val="black"/>
                </a:solidFill>
              </a:rPr>
              <a:t> + 13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>
                <a:solidFill>
                  <a:prstClr val="black"/>
                </a:solidFill>
              </a:rPr>
              <a:t>1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2</a:t>
            </a:r>
            <a:r>
              <a:rPr lang="en-IN" sz="3200" dirty="0" smtClean="0">
                <a:solidFill>
                  <a:prstClr val="black"/>
                </a:solidFill>
              </a:rPr>
              <a:t>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>
                <a:solidFill>
                  <a:prstClr val="black"/>
                </a:solidFill>
              </a:rPr>
              <a:t>0</a:t>
            </a:r>
            <a:r>
              <a:rPr lang="en-IN" sz="3200" dirty="0" smtClean="0">
                <a:solidFill>
                  <a:prstClr val="black"/>
                </a:solidFill>
              </a:rPr>
              <a:t> +</a:t>
            </a:r>
            <a:r>
              <a:rPr lang="en-IN" sz="3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4 </a:t>
            </a:r>
            <a:r>
              <a:rPr lang="en-IN" sz="3200" dirty="0">
                <a:solidFill>
                  <a:prstClr val="black"/>
                </a:solidFill>
              </a:rPr>
              <a:t>x </a:t>
            </a:r>
            <a:r>
              <a:rPr lang="en-IN" sz="3200" dirty="0" smtClean="0">
                <a:solidFill>
                  <a:prstClr val="black"/>
                </a:solidFill>
              </a:rPr>
              <a:t>16</a:t>
            </a:r>
            <a:r>
              <a:rPr lang="en-IN" sz="3200" baseline="30000" dirty="0" smtClean="0">
                <a:solidFill>
                  <a:prstClr val="black"/>
                </a:solidFill>
              </a:rPr>
              <a:t>-1</a:t>
            </a:r>
            <a:r>
              <a:rPr lang="en-IN" sz="32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= 2560 + 208 + 2 + 0.25</a:t>
            </a:r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= (2770.25</a:t>
            </a:r>
            <a:r>
              <a:rPr lang="en-IN" sz="3600" dirty="0" smtClean="0">
                <a:solidFill>
                  <a:prstClr val="black"/>
                </a:solidFill>
              </a:rPr>
              <a:t>)</a:t>
            </a:r>
            <a:r>
              <a:rPr lang="en-IN" sz="3600" baseline="-25000" dirty="0" smtClean="0">
                <a:solidFill>
                  <a:prstClr val="black"/>
                </a:solidFill>
              </a:rPr>
              <a:t>10</a:t>
            </a:r>
            <a:endParaRPr lang="en-I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2" grpId="0"/>
      <p:bldP spid="24" grpId="0"/>
      <p:bldP spid="26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(76</a:t>
            </a:r>
            <a:r>
              <a:rPr lang="en-IN" dirty="0" smtClean="0"/>
              <a:t>)</a:t>
            </a:r>
            <a:r>
              <a:rPr lang="en-IN" baseline="-25000" dirty="0" smtClean="0"/>
              <a:t>16</a:t>
            </a:r>
            <a:endParaRPr lang="en-US" dirty="0" smtClean="0"/>
          </a:p>
          <a:p>
            <a:r>
              <a:rPr lang="en-US" dirty="0" smtClean="0"/>
              <a:t>(4A.26</a:t>
            </a:r>
            <a:r>
              <a:rPr lang="en-IN" dirty="0" smtClean="0"/>
              <a:t>)</a:t>
            </a:r>
            <a:r>
              <a:rPr lang="en-IN" baseline="-25000" dirty="0" smtClean="0"/>
              <a:t>16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2600" y="1600200"/>
            <a:ext cx="1636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(118)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184975"/>
            <a:ext cx="2991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</a:t>
            </a:r>
            <a:r>
              <a:rPr lang="en-IN" sz="3200" dirty="0"/>
              <a:t>74.1484375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10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Binary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(67</a:t>
            </a:r>
            <a:r>
              <a:rPr lang="en-IN" dirty="0" smtClean="0"/>
              <a:t>)</a:t>
            </a:r>
            <a:r>
              <a:rPr lang="en-IN" baseline="-25000" dirty="0" smtClean="0"/>
              <a:t>8</a:t>
            </a:r>
          </a:p>
          <a:p>
            <a:endParaRPr lang="en-US" baseline="-25000" dirty="0"/>
          </a:p>
          <a:p>
            <a:r>
              <a:rPr lang="en-US" dirty="0" smtClean="0"/>
              <a:t>(25</a:t>
            </a:r>
            <a:r>
              <a:rPr lang="en-IN" dirty="0" smtClean="0"/>
              <a:t>)</a:t>
            </a:r>
            <a:r>
              <a:rPr lang="en-IN" baseline="-25000" dirty="0" smtClean="0"/>
              <a:t>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(42.254</a:t>
            </a:r>
            <a:r>
              <a:rPr lang="en-IN" dirty="0" smtClean="0"/>
              <a:t>)</a:t>
            </a:r>
            <a:r>
              <a:rPr lang="en-IN" baseline="-25000" dirty="0" smtClean="0"/>
              <a:t>8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2209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</a:t>
            </a:r>
            <a:r>
              <a:rPr lang="en-IN" sz="1200" dirty="0" smtClean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110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2847763" y="1600200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111</a:t>
            </a:r>
            <a:endParaRPr lang="en-IN" sz="3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0" y="2184975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52639" y="2188453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43891" y="2590800"/>
            <a:ext cx="2209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</a:t>
            </a:r>
            <a:r>
              <a:rPr lang="en-IN" sz="1200" dirty="0" smtClean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1091" y="2590800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010</a:t>
            </a:r>
            <a:endParaRPr lang="en-IN" sz="3200" dirty="0"/>
          </a:p>
        </p:txBody>
      </p:sp>
      <p:sp>
        <p:nvSpPr>
          <p:cNvPr id="15" name="Rectangle 14"/>
          <p:cNvSpPr/>
          <p:nvPr/>
        </p:nvSpPr>
        <p:spPr>
          <a:xfrm>
            <a:off x="2839054" y="2590800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101</a:t>
            </a:r>
            <a:endParaRPr lang="en-IN" sz="3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77291" y="3175575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43930" y="3179053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1540" y="4453797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(100010.0101011)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8850" y="3756871"/>
            <a:ext cx="4265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</a:t>
            </a:r>
            <a:r>
              <a:rPr lang="en-IN" sz="1200" dirty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.           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06050" y="3756871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100</a:t>
            </a:r>
            <a:endParaRPr lang="en-IN" sz="3200" dirty="0"/>
          </a:p>
        </p:txBody>
      </p:sp>
      <p:sp>
        <p:nvSpPr>
          <p:cNvPr id="25" name="Rectangle 24"/>
          <p:cNvSpPr/>
          <p:nvPr/>
        </p:nvSpPr>
        <p:spPr>
          <a:xfrm>
            <a:off x="3544013" y="3756871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010</a:t>
            </a:r>
            <a:endParaRPr lang="en-IN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982250" y="4341646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8889" y="4345124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77650" y="3749913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prstClr val="black"/>
                </a:solidFill>
              </a:rPr>
              <a:t>0</a:t>
            </a:r>
            <a:r>
              <a:rPr lang="en-IN" sz="3200" dirty="0" smtClean="0">
                <a:solidFill>
                  <a:prstClr val="black"/>
                </a:solidFill>
              </a:rPr>
              <a:t>10</a:t>
            </a:r>
            <a:endParaRPr lang="en-IN" sz="3200" dirty="0"/>
          </a:p>
        </p:txBody>
      </p:sp>
      <p:sp>
        <p:nvSpPr>
          <p:cNvPr id="29" name="Rectangle 28"/>
          <p:cNvSpPr/>
          <p:nvPr/>
        </p:nvSpPr>
        <p:spPr>
          <a:xfrm>
            <a:off x="4915613" y="3742953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101</a:t>
            </a:r>
            <a:endParaRPr lang="en-IN" sz="3200" dirty="0"/>
          </a:p>
        </p:txBody>
      </p:sp>
      <p:sp>
        <p:nvSpPr>
          <p:cNvPr id="30" name="Rectangle 29"/>
          <p:cNvSpPr/>
          <p:nvPr/>
        </p:nvSpPr>
        <p:spPr>
          <a:xfrm>
            <a:off x="5560971" y="3749912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100</a:t>
            </a:r>
            <a:endParaRPr lang="en-IN" sz="3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420848" y="432425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87487" y="4327728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25450" y="4334687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19706" y="2582101"/>
            <a:ext cx="1914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(10101)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3" grpId="0"/>
      <p:bldP spid="14" grpId="0"/>
      <p:bldP spid="15" grpId="0"/>
      <p:bldP spid="18" grpId="0"/>
      <p:bldP spid="23" grpId="0"/>
      <p:bldP spid="24" grpId="0"/>
      <p:bldP spid="25" grpId="0"/>
      <p:bldP spid="28" grpId="0"/>
      <p:bldP spid="29" grpId="0"/>
      <p:bldP spid="30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(111101)</a:t>
            </a:r>
            <a:r>
              <a:rPr lang="en-IN" baseline="-25000" dirty="0" smtClean="0"/>
              <a:t>2 </a:t>
            </a:r>
          </a:p>
          <a:p>
            <a:endParaRPr lang="en-IN" dirty="0" smtClean="0"/>
          </a:p>
          <a:p>
            <a:r>
              <a:rPr lang="en-IN" dirty="0" smtClean="0"/>
              <a:t>(11101)</a:t>
            </a:r>
            <a:r>
              <a:rPr lang="en-IN" baseline="-25000" dirty="0" smtClean="0"/>
              <a:t>2 </a:t>
            </a:r>
            <a:endParaRPr lang="en-IN" dirty="0"/>
          </a:p>
          <a:p>
            <a:endParaRPr lang="en-IN" dirty="0"/>
          </a:p>
          <a:p>
            <a:r>
              <a:rPr lang="en-IN" dirty="0"/>
              <a:t>(</a:t>
            </a:r>
            <a:r>
              <a:rPr lang="en-IN" dirty="0" smtClean="0"/>
              <a:t>1101101.11011)</a:t>
            </a:r>
            <a:r>
              <a:rPr lang="en-IN" baseline="-25000" dirty="0" smtClean="0"/>
              <a:t>2 </a:t>
            </a:r>
            <a:endParaRPr lang="en-IN" dirty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90800" y="1571897"/>
            <a:ext cx="143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     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>
                <a:solidFill>
                  <a:prstClr val="black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2156672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156672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00747" y="1593668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5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86802" y="1593667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7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76103" y="33528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3714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8400" y="2768025"/>
            <a:ext cx="2122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(011101)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983288" y="33528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57600" y="33528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61097" y="2768025"/>
            <a:ext cx="143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     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71044" y="278979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5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057099" y="278979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3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929321" y="3928865"/>
            <a:ext cx="4102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(001101101.110110)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457016" y="451364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36498" y="44196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255" y="451364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00800" y="44196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6600" y="451364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17689" y="4711987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(155.66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8</a:t>
            </a:r>
            <a:endParaRPr lang="en-IN" sz="32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7" grpId="0"/>
      <p:bldP spid="20" grpId="0"/>
      <p:bldP spid="21" grpId="0"/>
      <p:bldP spid="22" grpId="0"/>
      <p:bldP spid="23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Binary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(F8</a:t>
            </a:r>
            <a:r>
              <a:rPr lang="en-IN" dirty="0" smtClean="0"/>
              <a:t>)</a:t>
            </a:r>
            <a:r>
              <a:rPr lang="en-IN" baseline="-25000" dirty="0" smtClean="0"/>
              <a:t>16</a:t>
            </a:r>
          </a:p>
          <a:p>
            <a:endParaRPr lang="en-US" baseline="-25000" dirty="0"/>
          </a:p>
          <a:p>
            <a:r>
              <a:rPr lang="en-US" dirty="0" smtClean="0"/>
              <a:t>(A21.A4</a:t>
            </a:r>
            <a:r>
              <a:rPr lang="en-IN" dirty="0" smtClean="0"/>
              <a:t>)</a:t>
            </a:r>
            <a:r>
              <a:rPr lang="en-IN" baseline="-25000" dirty="0" smtClean="0"/>
              <a:t>16</a:t>
            </a:r>
          </a:p>
          <a:p>
            <a:endParaRPr lang="en-US" baseline="-25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(12.4</a:t>
            </a:r>
            <a:r>
              <a:rPr lang="en-IN" dirty="0"/>
              <a:t>)</a:t>
            </a:r>
            <a:r>
              <a:rPr lang="en-IN" baseline="-25000" dirty="0"/>
              <a:t>16</a:t>
            </a:r>
          </a:p>
          <a:p>
            <a:pPr marL="0" indent="0">
              <a:buNone/>
            </a:pPr>
            <a:endParaRPr lang="en-IN" baseline="-25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    </a:t>
            </a:r>
            <a:r>
              <a:rPr lang="en-IN" sz="1200" dirty="0" smtClean="0">
                <a:solidFill>
                  <a:prstClr val="black"/>
                </a:solidFill>
              </a:rPr>
              <a:t> 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1111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3043608" y="1596722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1000</a:t>
            </a:r>
            <a:endParaRPr lang="en-IN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2184975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28027" y="2181497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67000" y="2509330"/>
            <a:ext cx="5532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              .         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250933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1010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3958008" y="2505852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0010</a:t>
            </a:r>
            <a:endParaRPr lang="en-IN" sz="3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200400" y="3094105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427" y="3090627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10569" y="2502374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0001</a:t>
            </a:r>
            <a:endParaRPr lang="en-IN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994988" y="3087149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30457" y="250933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1</a:t>
            </a:r>
            <a:r>
              <a:rPr lang="en-IN" sz="3200" dirty="0" smtClean="0"/>
              <a:t>010</a:t>
            </a:r>
            <a:endParaRPr lang="en-IN" sz="3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914876" y="3094105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25008" y="2511437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0100</a:t>
            </a:r>
            <a:endParaRPr lang="en-IN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09427" y="3096212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13052" y="4666828"/>
            <a:ext cx="3858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                    .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70252" y="4666828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0001</a:t>
            </a:r>
            <a:endParaRPr lang="en-IN" sz="3200" dirty="0"/>
          </a:p>
        </p:txBody>
      </p:sp>
      <p:sp>
        <p:nvSpPr>
          <p:cNvPr id="24" name="Rectangle 23"/>
          <p:cNvSpPr/>
          <p:nvPr/>
        </p:nvSpPr>
        <p:spPr>
          <a:xfrm>
            <a:off x="3504060" y="466335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0010</a:t>
            </a:r>
            <a:endParaRPr lang="en-IN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746452" y="525160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88479" y="5248125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23168" y="4666828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0100</a:t>
            </a:r>
            <a:endParaRPr lang="en-IN" sz="3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807587" y="5251603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67000" y="3465309"/>
            <a:ext cx="4727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(101000100001.101001)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5452" y="5689434"/>
            <a:ext cx="2435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(10010.01)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3" grpId="0"/>
      <p:bldP spid="16" grpId="0"/>
      <p:bldP spid="18" grpId="0"/>
      <p:bldP spid="20" grpId="0"/>
      <p:bldP spid="22" grpId="0"/>
      <p:bldP spid="23" grpId="0"/>
      <p:bldP spid="24" grpId="0"/>
      <p:bldP spid="29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Digital Computer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88" y="1405072"/>
            <a:ext cx="6284889" cy="462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5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</a:t>
            </a:r>
            <a:r>
              <a:rPr lang="en-US" dirty="0" smtClean="0"/>
              <a:t>Hexadecimal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(1101101101111.01001011)</a:t>
            </a:r>
            <a:r>
              <a:rPr lang="en-IN" baseline="-25000" dirty="0" smtClean="0">
                <a:solidFill>
                  <a:prstClr val="black"/>
                </a:solidFill>
              </a:rPr>
              <a:t>2</a:t>
            </a:r>
            <a:endParaRPr lang="en-IN" dirty="0">
              <a:solidFill>
                <a:prstClr val="black"/>
              </a:solidFill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" y="1581030"/>
            <a:ext cx="3281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(                   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7365" y="158103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1111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1801173" y="1577552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0011</a:t>
            </a:r>
            <a:endParaRPr lang="en-IN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43565" y="2165805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5592" y="2162327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53734" y="1574074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0010</a:t>
            </a:r>
            <a:endParaRPr lang="en-IN" sz="3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38153" y="2158849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77303" y="1606731"/>
            <a:ext cx="1617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(F32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baseline="-250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2769958"/>
            <a:ext cx="5141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(                            .                   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7365" y="2769958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1001</a:t>
            </a:r>
            <a:endParaRPr lang="en-IN" sz="3200" dirty="0"/>
          </a:p>
        </p:txBody>
      </p:sp>
      <p:sp>
        <p:nvSpPr>
          <p:cNvPr id="20" name="Rectangle 19"/>
          <p:cNvSpPr/>
          <p:nvPr/>
        </p:nvSpPr>
        <p:spPr>
          <a:xfrm>
            <a:off x="1801173" y="2766480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0001</a:t>
            </a:r>
            <a:endParaRPr lang="en-IN" sz="3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3565" y="335473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5592" y="3351255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53734" y="2763002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0010</a:t>
            </a:r>
            <a:endParaRPr lang="en-IN" sz="3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838153" y="3347777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73622" y="2769958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1001</a:t>
            </a:r>
            <a:endParaRPr lang="en-IN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758041" y="3354733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68173" y="2772065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1</a:t>
            </a:r>
            <a:r>
              <a:rPr lang="en-IN" sz="3200" dirty="0" smtClean="0"/>
              <a:t>100</a:t>
            </a:r>
            <a:endParaRPr lang="en-IN" sz="3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652592" y="3356840"/>
            <a:ext cx="7771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92846" y="2795659"/>
            <a:ext cx="216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(912.9C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baseline="-250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89136" y="4724400"/>
            <a:ext cx="5977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(0001101101101111.01001011)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977303" y="51816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62847" y="52578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10286" y="51816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73138" y="52578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76800" y="51816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15000" y="5257800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89136" y="5519665"/>
            <a:ext cx="2337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= (1B6F.4B</a:t>
            </a:r>
            <a:r>
              <a:rPr lang="en-IN" sz="3200" dirty="0" smtClean="0">
                <a:solidFill>
                  <a:prstClr val="black"/>
                </a:solidFill>
              </a:rPr>
              <a:t>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5" grpId="0"/>
      <p:bldP spid="27" grpId="0"/>
      <p:bldP spid="29" grpId="0"/>
      <p:bldP spid="30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Octal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(A1</a:t>
            </a:r>
            <a:r>
              <a:rPr lang="en-IN" dirty="0" smtClean="0">
                <a:solidFill>
                  <a:prstClr val="black"/>
                </a:solidFill>
              </a:rPr>
              <a:t>)</a:t>
            </a:r>
            <a:r>
              <a:rPr lang="en-IN" baseline="-25000" dirty="0" smtClean="0">
                <a:solidFill>
                  <a:prstClr val="black"/>
                </a:solidFill>
              </a:rPr>
              <a:t>16 </a:t>
            </a:r>
          </a:p>
          <a:p>
            <a:pPr lvl="0"/>
            <a:endParaRPr lang="en-US" baseline="-25000" dirty="0">
              <a:solidFill>
                <a:prstClr val="black"/>
              </a:solidFill>
            </a:endParaRPr>
          </a:p>
          <a:p>
            <a:pPr lvl="0"/>
            <a:endParaRPr lang="en-US" baseline="-25000" dirty="0" smtClean="0">
              <a:solidFill>
                <a:prstClr val="black"/>
              </a:solidFill>
            </a:endParaRPr>
          </a:p>
          <a:p>
            <a:pPr lvl="0"/>
            <a:endParaRPr lang="en-US" baseline="-25000" dirty="0">
              <a:solidFill>
                <a:prstClr val="black"/>
              </a:solidFill>
            </a:endParaRPr>
          </a:p>
          <a:p>
            <a:pPr lvl="0"/>
            <a:endParaRPr lang="en-US" baseline="-25000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/>
              <a:t>(F2.01</a:t>
            </a:r>
            <a:r>
              <a:rPr lang="en-IN" dirty="0" smtClean="0">
                <a:solidFill>
                  <a:prstClr val="black"/>
                </a:solidFill>
              </a:rPr>
              <a:t>)</a:t>
            </a:r>
            <a:r>
              <a:rPr lang="en-IN" baseline="-25000" dirty="0" smtClean="0">
                <a:solidFill>
                  <a:prstClr val="black"/>
                </a:solidFill>
              </a:rPr>
              <a:t>16</a:t>
            </a:r>
            <a:endParaRPr lang="en-IN" baseline="-25000" dirty="0">
              <a:solidFill>
                <a:prstClr val="black"/>
              </a:solidFill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05600" y="1589314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Hexadecimal to Binary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705600" y="2971800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to Octal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7848600" y="2198914"/>
            <a:ext cx="0" cy="77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70681" y="1589314"/>
            <a:ext cx="2539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(10100001)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0681" y="2292969"/>
            <a:ext cx="2747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(010100001)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44615" y="2057400"/>
            <a:ext cx="7844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3408" y="2133600"/>
            <a:ext cx="821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23574" y="28194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23491" y="2743200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23408" y="2806337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70681" y="3053444"/>
            <a:ext cx="1497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(241)</a:t>
            </a:r>
            <a:r>
              <a:rPr lang="en-IN" sz="3200" baseline="-25000" dirty="0">
                <a:solidFill>
                  <a:prstClr val="black"/>
                </a:solidFill>
              </a:rPr>
              <a:t>8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3408" y="3704852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(11110010 . 00000001)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23408" y="4408507"/>
            <a:ext cx="4913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(011110010 . 000000010)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797342" y="4172938"/>
            <a:ext cx="7844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76135" y="4249138"/>
            <a:ext cx="821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76301" y="4934938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76218" y="4858738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76135" y="4921875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23408" y="5168982"/>
            <a:ext cx="2226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(362.002)</a:t>
            </a:r>
            <a:r>
              <a:rPr lang="en-IN" sz="3200" baseline="-25000" dirty="0" smtClean="0">
                <a:solidFill>
                  <a:prstClr val="black"/>
                </a:solidFill>
              </a:rPr>
              <a:t>8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876800" y="4172938"/>
            <a:ext cx="7844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5000" y="4178825"/>
            <a:ext cx="7844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14917" y="4886396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15000" y="4921875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20069" y="4858738"/>
            <a:ext cx="6000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7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6" grpId="0"/>
      <p:bldP spid="19" grpId="0"/>
      <p:bldP spid="20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Hexadecimal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(573</a:t>
            </a:r>
            <a:r>
              <a:rPr lang="en-IN" dirty="0" smtClean="0">
                <a:solidFill>
                  <a:prstClr val="black"/>
                </a:solidFill>
              </a:rPr>
              <a:t>)</a:t>
            </a:r>
            <a:r>
              <a:rPr lang="en-IN" baseline="-25000" dirty="0">
                <a:solidFill>
                  <a:prstClr val="black"/>
                </a:solidFill>
              </a:rPr>
              <a:t>8</a:t>
            </a:r>
            <a:r>
              <a:rPr lang="en-IN" baseline="-25000" dirty="0" smtClean="0">
                <a:solidFill>
                  <a:prstClr val="black"/>
                </a:solidFill>
              </a:rPr>
              <a:t> </a:t>
            </a:r>
          </a:p>
          <a:p>
            <a:pPr lvl="0"/>
            <a:endParaRPr lang="en-US" baseline="-25000" dirty="0">
              <a:solidFill>
                <a:prstClr val="black"/>
              </a:solidFill>
            </a:endParaRPr>
          </a:p>
          <a:p>
            <a:pPr lvl="0"/>
            <a:endParaRPr lang="en-US" baseline="-25000" dirty="0" smtClean="0">
              <a:solidFill>
                <a:prstClr val="black"/>
              </a:solidFill>
            </a:endParaRPr>
          </a:p>
          <a:p>
            <a:pPr lvl="0"/>
            <a:endParaRPr lang="en-US" baseline="-25000" dirty="0">
              <a:solidFill>
                <a:prstClr val="black"/>
              </a:solidFill>
            </a:endParaRPr>
          </a:p>
          <a:p>
            <a:pPr lvl="0"/>
            <a:endParaRPr lang="en-US" baseline="-25000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/>
              <a:t>(1.01</a:t>
            </a:r>
            <a:r>
              <a:rPr lang="en-IN" dirty="0" smtClean="0">
                <a:solidFill>
                  <a:prstClr val="black"/>
                </a:solidFill>
              </a:rPr>
              <a:t>)</a:t>
            </a:r>
            <a:r>
              <a:rPr lang="en-IN" baseline="-25000" dirty="0">
                <a:solidFill>
                  <a:prstClr val="black"/>
                </a:solidFill>
              </a:rPr>
              <a:t>8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705600" y="1589314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Octal to Binary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705600" y="2971800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to Hexadecimal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7848600" y="2198914"/>
            <a:ext cx="0" cy="77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76532" y="1589314"/>
            <a:ext cx="2747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(101111011)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6532" y="2292969"/>
            <a:ext cx="3373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(000101111011)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23408" y="2133600"/>
            <a:ext cx="7007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76301" y="2749731"/>
            <a:ext cx="7973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2800" y="2806337"/>
            <a:ext cx="823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80160" y="2791097"/>
            <a:ext cx="796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76532" y="3053444"/>
            <a:ext cx="1651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(17B)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080243" y="2057400"/>
            <a:ext cx="653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81035" y="2133600"/>
            <a:ext cx="5592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54012" y="3761881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(001.000001)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54012" y="4465536"/>
            <a:ext cx="3477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(0001.00000100)</a:t>
            </a:r>
            <a:r>
              <a:rPr lang="en-IN" sz="3200" baseline="-25000" dirty="0" smtClean="0">
                <a:solidFill>
                  <a:prstClr val="black"/>
                </a:solidFill>
              </a:rPr>
              <a:t>2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652008" y="4301591"/>
            <a:ext cx="7007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52176" y="4983036"/>
            <a:ext cx="7973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6062" y="4963664"/>
            <a:ext cx="8235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57640" y="4963664"/>
            <a:ext cx="796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54012" y="5226011"/>
            <a:ext cx="174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 smtClean="0">
                <a:solidFill>
                  <a:prstClr val="black"/>
                </a:solidFill>
              </a:rPr>
              <a:t>= (1.04)</a:t>
            </a:r>
            <a:r>
              <a:rPr lang="en-IN" sz="3200" baseline="-25000" dirty="0" smtClean="0">
                <a:solidFill>
                  <a:prstClr val="black"/>
                </a:solidFill>
              </a:rPr>
              <a:t>16</a:t>
            </a:r>
            <a:endParaRPr lang="en-IN" sz="3200" dirty="0">
              <a:solidFill>
                <a:prstClr val="black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454256" y="4267200"/>
            <a:ext cx="653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65122" y="4301591"/>
            <a:ext cx="5592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6" grpId="0"/>
      <p:bldP spid="38" grpId="0"/>
      <p:bldP spid="39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Base Conversions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Decimal to Binary</a:t>
            </a:r>
          </a:p>
          <a:p>
            <a:r>
              <a:rPr lang="en-US" dirty="0" smtClean="0"/>
              <a:t>Decimal to Octal</a:t>
            </a:r>
          </a:p>
          <a:p>
            <a:r>
              <a:rPr lang="en-US" dirty="0" smtClean="0"/>
              <a:t>Decimal to Hexadecimal</a:t>
            </a:r>
          </a:p>
          <a:p>
            <a:r>
              <a:rPr lang="en-US" dirty="0" smtClean="0"/>
              <a:t>Binary to Decimal</a:t>
            </a:r>
          </a:p>
          <a:p>
            <a:r>
              <a:rPr lang="en-US" dirty="0" smtClean="0"/>
              <a:t>Octal to Decimal</a:t>
            </a:r>
          </a:p>
          <a:p>
            <a:r>
              <a:rPr lang="en-US" dirty="0" smtClean="0"/>
              <a:t>Hexadecimal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to Hexadecimal</a:t>
            </a:r>
          </a:p>
          <a:p>
            <a:r>
              <a:rPr lang="en-US" dirty="0" smtClean="0"/>
              <a:t>Hexadecimal to Binary </a:t>
            </a:r>
          </a:p>
          <a:p>
            <a:r>
              <a:rPr lang="en-US" dirty="0" smtClean="0"/>
              <a:t>Binary to Octal</a:t>
            </a:r>
          </a:p>
          <a:p>
            <a:r>
              <a:rPr lang="en-US" dirty="0" smtClean="0"/>
              <a:t>Octal to Binary</a:t>
            </a:r>
          </a:p>
          <a:p>
            <a:r>
              <a:rPr lang="en-US" dirty="0"/>
              <a:t>Hexadecimal to </a:t>
            </a:r>
            <a:r>
              <a:rPr lang="en-US" dirty="0" smtClean="0"/>
              <a:t>Octal</a:t>
            </a:r>
          </a:p>
          <a:p>
            <a:r>
              <a:rPr lang="en-US" dirty="0" smtClean="0"/>
              <a:t>Octal to Hexadecimal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Operations on Binary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Addition</a:t>
            </a:r>
          </a:p>
          <a:p>
            <a:r>
              <a:rPr lang="en-US" dirty="0"/>
              <a:t>Binary </a:t>
            </a:r>
            <a:r>
              <a:rPr lang="en-US" dirty="0" smtClean="0"/>
              <a:t>Subtraction</a:t>
            </a:r>
          </a:p>
          <a:p>
            <a:r>
              <a:rPr lang="en-US" dirty="0"/>
              <a:t>Binary </a:t>
            </a:r>
            <a:r>
              <a:rPr lang="en-US" dirty="0" smtClean="0"/>
              <a:t>Multiplication</a:t>
            </a:r>
          </a:p>
          <a:p>
            <a:r>
              <a:rPr lang="en-US" dirty="0"/>
              <a:t>Binary </a:t>
            </a:r>
            <a:r>
              <a:rPr lang="en-US" dirty="0" smtClean="0"/>
              <a:t>Division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1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1 1 0 1 1 1 </a:t>
            </a:r>
          </a:p>
          <a:p>
            <a:pPr marL="0" indent="0">
              <a:buNone/>
            </a:pPr>
            <a:r>
              <a:rPr lang="en-US" dirty="0" smtClean="0"/>
              <a:t>+     1 0 1 0 1 </a:t>
            </a:r>
            <a:r>
              <a:rPr lang="en-US" dirty="0"/>
              <a:t>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34000" y="1752600"/>
          <a:ext cx="3168000" cy="3524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200">
                  <a:extLst>
                    <a:ext uri="{9D8B030D-6E8A-4147-A177-3AD203B41FA5}">
                      <a16:colId xmlns:a16="http://schemas.microsoft.com/office/drawing/2014/main" val="1931811800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62000" y="2209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0" y="3352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1 1 1 1 0 1 </a:t>
            </a:r>
          </a:p>
          <a:p>
            <a:pPr marL="0" indent="0">
              <a:buNone/>
            </a:pPr>
            <a:r>
              <a:rPr lang="en-US" dirty="0" smtClean="0"/>
              <a:t>+        1 0 1 1 1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2209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444846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3"/>
          <p:cNvSpPr txBox="1">
            <a:spLocks/>
          </p:cNvSpPr>
          <p:nvPr/>
        </p:nvSpPr>
        <p:spPr>
          <a:xfrm>
            <a:off x="5257800" y="1600200"/>
            <a:ext cx="4343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1 1 1 1 1 1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    1 1 1 0 1 1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650971" y="2209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50971" y="34290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1 1 1 . 1 0 1 </a:t>
            </a:r>
          </a:p>
          <a:p>
            <a:pPr marL="0" indent="0">
              <a:buNone/>
            </a:pPr>
            <a:r>
              <a:rPr lang="en-US" dirty="0" smtClean="0"/>
              <a:t>+     1 1 0 . 1 1 1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21336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3435702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3"/>
          <p:cNvSpPr txBox="1">
            <a:spLocks/>
          </p:cNvSpPr>
          <p:nvPr/>
        </p:nvSpPr>
        <p:spPr>
          <a:xfrm>
            <a:off x="5257800" y="1600200"/>
            <a:ext cx="4343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1 0 1 1 0 1 . 1 0 1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   1 1 1 0 1 . 1 0 1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562600" y="21336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50971" y="3435702"/>
            <a:ext cx="2807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1 1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0 1 </a:t>
            </a:r>
          </a:p>
          <a:p>
            <a:pPr marL="0" indent="0">
              <a:buNone/>
            </a:pPr>
            <a:r>
              <a:rPr lang="en-US" dirty="0" smtClean="0"/>
              <a:t>-    1 0 1 0 1</a:t>
            </a: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5334000" y="1752600"/>
          <a:ext cx="3276600" cy="3524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Borrow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38200" y="2209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3352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0 0 1 </a:t>
            </a:r>
            <a:r>
              <a:rPr lang="en-US" dirty="0"/>
              <a:t>1 0 1 </a:t>
            </a:r>
          </a:p>
          <a:p>
            <a:pPr marL="0" indent="0">
              <a:buNone/>
            </a:pPr>
            <a:r>
              <a:rPr lang="en-US" dirty="0" smtClean="0"/>
              <a:t>-          1 0 </a:t>
            </a:r>
            <a:r>
              <a:rPr lang="en-US" dirty="0"/>
              <a:t>1 1 1</a:t>
            </a: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2098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33528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3"/>
          <p:cNvSpPr txBox="1">
            <a:spLocks/>
          </p:cNvSpPr>
          <p:nvPr/>
        </p:nvSpPr>
        <p:spPr>
          <a:xfrm>
            <a:off x="4958292" y="1600200"/>
            <a:ext cx="4343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1 0 0 1 0 1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-         1 1 0 1 0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351463" y="22098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51463" y="34290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Binary Digital Signal</a:t>
            </a:r>
            <a:endParaRPr lang="zh-TW" altLang="en-US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 </a:t>
            </a:r>
            <a:r>
              <a:rPr lang="en-US" b="1" dirty="0"/>
              <a:t>digital signal</a:t>
            </a:r>
            <a:r>
              <a:rPr lang="en-US" dirty="0"/>
              <a:t> is a </a:t>
            </a:r>
            <a:r>
              <a:rPr lang="en-US" b="1" dirty="0"/>
              <a:t>signal</a:t>
            </a:r>
            <a:r>
              <a:rPr lang="en-US" dirty="0"/>
              <a:t> that is being used to represent data as a sequence of discrete values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These values are binary values </a:t>
            </a:r>
          </a:p>
          <a:p>
            <a:pPr algn="just"/>
            <a:r>
              <a:rPr lang="en-US" altLang="zh-TW" dirty="0" smtClean="0"/>
              <a:t>Binary values are represented abstractly by:</a:t>
            </a:r>
          </a:p>
          <a:p>
            <a:pPr lvl="1" algn="just" eaLnBrk="1" hangingPunct="1"/>
            <a:r>
              <a:rPr lang="en-US" altLang="zh-TW" dirty="0" smtClean="0"/>
              <a:t>0 and 1</a:t>
            </a:r>
          </a:p>
          <a:p>
            <a:pPr lvl="1" algn="just" eaLnBrk="1" hangingPunct="1"/>
            <a:r>
              <a:rPr lang="en-US" altLang="zh-TW" dirty="0" smtClean="0"/>
              <a:t>False (F) and True (T)</a:t>
            </a:r>
          </a:p>
          <a:p>
            <a:pPr lvl="1" algn="just" eaLnBrk="1" hangingPunct="1"/>
            <a:r>
              <a:rPr lang="en-US" altLang="zh-TW" dirty="0" smtClean="0"/>
              <a:t>Low (L) and High (H) </a:t>
            </a:r>
          </a:p>
          <a:p>
            <a:pPr lvl="1" algn="just" eaLnBrk="1" hangingPunct="1"/>
            <a:r>
              <a:rPr lang="en-US" altLang="zh-TW" dirty="0" smtClean="0"/>
              <a:t>On and Off</a:t>
            </a:r>
          </a:p>
        </p:txBody>
      </p:sp>
    </p:spTree>
    <p:extLst>
      <p:ext uri="{BB962C8B-B14F-4D97-AF65-F5344CB8AC3E}">
        <p14:creationId xmlns:p14="http://schemas.microsoft.com/office/powerpoint/2010/main" val="257765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1 </a:t>
            </a:r>
            <a:r>
              <a:rPr lang="en-US" dirty="0"/>
              <a:t>1 </a:t>
            </a:r>
            <a:r>
              <a:rPr lang="en-US" dirty="0" smtClean="0"/>
              <a:t>. 0 </a:t>
            </a:r>
            <a:r>
              <a:rPr lang="en-US" dirty="0"/>
              <a:t>1 </a:t>
            </a:r>
          </a:p>
          <a:p>
            <a:pPr marL="0" indent="0">
              <a:buNone/>
            </a:pPr>
            <a:r>
              <a:rPr lang="en-US" dirty="0" smtClean="0"/>
              <a:t>-    1 0 1 . 1 0</a:t>
            </a:r>
            <a:endParaRPr lang="en-IN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209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3352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3"/>
          <p:cNvSpPr txBox="1">
            <a:spLocks/>
          </p:cNvSpPr>
          <p:nvPr/>
        </p:nvSpPr>
        <p:spPr>
          <a:xfrm>
            <a:off x="4419600" y="1676400"/>
            <a:ext cx="4343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1 0 0 1 1 0 1 . 0 1 0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-      1 1 0 1 0 1 . 1 1 1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800600" y="2209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39399" y="3505200"/>
            <a:ext cx="316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1 0 1 1 1 </a:t>
            </a:r>
          </a:p>
          <a:p>
            <a:pPr marL="0" indent="0">
              <a:buNone/>
            </a:pPr>
            <a:r>
              <a:rPr lang="en-US" dirty="0" smtClean="0"/>
              <a:t>*           1 0 1 0</a:t>
            </a:r>
          </a:p>
          <a:p>
            <a:pPr marL="0" indent="0">
              <a:buNone/>
            </a:pPr>
            <a:r>
              <a:rPr lang="en-US" dirty="0" smtClean="0"/>
              <a:t>1 0 1 1 1 0 0 0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0 0 0 0 0 0 0</a:t>
            </a:r>
          </a:p>
          <a:p>
            <a:pPr marL="0" indent="0">
              <a:buNone/>
            </a:pPr>
            <a:r>
              <a:rPr lang="en-US" dirty="0" smtClean="0"/>
              <a:t>      1 0 1 1 1 0</a:t>
            </a:r>
          </a:p>
          <a:p>
            <a:pPr marL="0" indent="0">
              <a:buNone/>
            </a:pPr>
            <a:r>
              <a:rPr lang="en-US" dirty="0" smtClean="0"/>
              <a:t>         0 0 0 0 0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6019800" y="1676400"/>
          <a:ext cx="2819400" cy="3524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33400" y="27432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51054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66270" y="507492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185040" y="5074921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 </a:t>
            </a:r>
            <a:endParaRPr lang="en-IN" sz="3200" dirty="0"/>
          </a:p>
        </p:txBody>
      </p:sp>
      <p:sp>
        <p:nvSpPr>
          <p:cNvPr id="10" name="Rectangle 9"/>
          <p:cNvSpPr/>
          <p:nvPr/>
        </p:nvSpPr>
        <p:spPr>
          <a:xfrm>
            <a:off x="1881289" y="5081175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 </a:t>
            </a:r>
            <a:endParaRPr lang="en-IN" sz="3200" dirty="0"/>
          </a:p>
        </p:txBody>
      </p:sp>
      <p:sp>
        <p:nvSpPr>
          <p:cNvPr id="11" name="Rectangle 10"/>
          <p:cNvSpPr/>
          <p:nvPr/>
        </p:nvSpPr>
        <p:spPr>
          <a:xfrm>
            <a:off x="1583367" y="5074921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 </a:t>
            </a:r>
            <a:endParaRPr lang="en-IN" sz="3200" dirty="0"/>
          </a:p>
        </p:txBody>
      </p:sp>
      <p:sp>
        <p:nvSpPr>
          <p:cNvPr id="12" name="Rectangle 11"/>
          <p:cNvSpPr/>
          <p:nvPr/>
        </p:nvSpPr>
        <p:spPr>
          <a:xfrm>
            <a:off x="1292134" y="507492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 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972251" y="507492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 </a:t>
            </a:r>
            <a:endParaRPr lang="en-IN" sz="3200" dirty="0"/>
          </a:p>
        </p:txBody>
      </p:sp>
      <p:sp>
        <p:nvSpPr>
          <p:cNvPr id="14" name="Rectangle 13"/>
          <p:cNvSpPr/>
          <p:nvPr/>
        </p:nvSpPr>
        <p:spPr>
          <a:xfrm>
            <a:off x="646087" y="507492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15" name="Rectangle 14"/>
          <p:cNvSpPr/>
          <p:nvPr/>
        </p:nvSpPr>
        <p:spPr>
          <a:xfrm>
            <a:off x="345606" y="507492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82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1 1 0 1 1 </a:t>
            </a:r>
          </a:p>
          <a:p>
            <a:pPr marL="0" indent="0">
              <a:buNone/>
            </a:pPr>
            <a:r>
              <a:rPr lang="en-US" dirty="0" smtClean="0"/>
              <a:t>*              1 0 1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27432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/>
          <p:cNvSpPr txBox="1">
            <a:spLocks/>
          </p:cNvSpPr>
          <p:nvPr/>
        </p:nvSpPr>
        <p:spPr>
          <a:xfrm>
            <a:off x="4724400" y="1600201"/>
            <a:ext cx="3657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1 0 1 1 0 1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*              1 1 0 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486400" y="27432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Division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4733" y="212054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4733" y="212054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16655" y="2124894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1 1 1 1 1 </a:t>
            </a:r>
            <a:endParaRPr lang="en-IN" sz="3200" dirty="0"/>
          </a:p>
        </p:txBody>
      </p:sp>
      <p:sp>
        <p:nvSpPr>
          <p:cNvPr id="9" name="Rectangle 8"/>
          <p:cNvSpPr/>
          <p:nvPr/>
        </p:nvSpPr>
        <p:spPr>
          <a:xfrm>
            <a:off x="338287" y="2129247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9718" y="154447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1624192" y="1548825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14" name="Rectangle 13"/>
          <p:cNvSpPr/>
          <p:nvPr/>
        </p:nvSpPr>
        <p:spPr>
          <a:xfrm>
            <a:off x="1919384" y="1548176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15" name="Rectangle 14"/>
          <p:cNvSpPr/>
          <p:nvPr/>
        </p:nvSpPr>
        <p:spPr>
          <a:xfrm>
            <a:off x="1316655" y="2579546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412980" y="3142084"/>
            <a:ext cx="1282642" cy="1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38576" y="3142084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0 1 1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2209592" y="313738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25" name="Rectangle 24"/>
          <p:cNvSpPr/>
          <p:nvPr/>
        </p:nvSpPr>
        <p:spPr>
          <a:xfrm>
            <a:off x="1624192" y="3624256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341091" y="4170632"/>
            <a:ext cx="1477642" cy="1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14087" y="4182644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0 1 1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2485103" y="4177940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endParaRPr lang="en-IN" sz="3200" dirty="0"/>
          </a:p>
        </p:txBody>
      </p:sp>
      <p:sp>
        <p:nvSpPr>
          <p:cNvPr id="33" name="Rectangle 32"/>
          <p:cNvSpPr/>
          <p:nvPr/>
        </p:nvSpPr>
        <p:spPr>
          <a:xfrm>
            <a:off x="1887083" y="4615995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1 0 0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493491" y="5169679"/>
            <a:ext cx="1477642" cy="1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87167" y="5092527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0 1 1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6007568" y="2129247"/>
            <a:ext cx="2502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</a:t>
            </a:r>
            <a:r>
              <a:rPr lang="en-US" sz="3200" dirty="0" smtClean="0"/>
              <a:t>0 0 1 0 1 1 1</a:t>
            </a:r>
            <a:endParaRPr lang="en-IN" sz="3200" dirty="0"/>
          </a:p>
        </p:txBody>
      </p:sp>
      <p:sp>
        <p:nvSpPr>
          <p:cNvPr id="26" name="Rectangle 25"/>
          <p:cNvSpPr/>
          <p:nvPr/>
        </p:nvSpPr>
        <p:spPr>
          <a:xfrm>
            <a:off x="5029200" y="2133600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1 0 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07568" y="2044340"/>
            <a:ext cx="250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24985" y="204434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3" grpId="0"/>
      <p:bldP spid="24" grpId="0"/>
      <p:bldP spid="25" grpId="0"/>
      <p:bldP spid="31" grpId="0"/>
      <p:bldP spid="32" grpId="0"/>
      <p:bldP spid="33" grpId="0"/>
      <p:bldP spid="35" grpId="0"/>
      <p:bldP spid="22" grpId="0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Complements</a:t>
            </a:r>
            <a:endParaRPr lang="zh-TW" altLang="en-US" sz="2000" dirty="0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307975" y="1200150"/>
            <a:ext cx="8570913" cy="5202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There are two types of complements for each base-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system: </a:t>
            </a:r>
          </a:p>
          <a:p>
            <a:pPr lvl="1"/>
            <a:r>
              <a:rPr lang="en-US" altLang="zh-TW" dirty="0" smtClean="0"/>
              <a:t>Diminished radix complement - </a:t>
            </a:r>
            <a:r>
              <a:rPr lang="en-IN" altLang="zh-TW" dirty="0" smtClean="0"/>
              <a:t>(</a:t>
            </a:r>
            <a:r>
              <a:rPr lang="en-IN" altLang="zh-TW" dirty="0"/>
              <a:t>r-1)</a:t>
            </a:r>
            <a:r>
              <a:rPr lang="tr-TR" altLang="zh-TW" dirty="0"/>
              <a:t>’s</a:t>
            </a:r>
            <a:r>
              <a:rPr lang="en-US" altLang="zh-TW" dirty="0"/>
              <a:t> </a:t>
            </a:r>
            <a:r>
              <a:rPr lang="en-US" altLang="zh-TW" dirty="0" smtClean="0"/>
              <a:t>Complement</a:t>
            </a:r>
            <a:endParaRPr lang="en-US" altLang="zh-TW" dirty="0"/>
          </a:p>
          <a:p>
            <a:pPr lvl="1"/>
            <a:r>
              <a:rPr lang="en-US" altLang="zh-TW" dirty="0" smtClean="0"/>
              <a:t>Radix complement - </a:t>
            </a:r>
            <a:r>
              <a:rPr lang="en-IN" altLang="zh-TW" dirty="0" smtClean="0"/>
              <a:t>r</a:t>
            </a:r>
            <a:r>
              <a:rPr lang="tr-TR" altLang="zh-TW" dirty="0" smtClean="0"/>
              <a:t>’s</a:t>
            </a:r>
            <a:r>
              <a:rPr lang="en-US" altLang="zh-TW" dirty="0" smtClean="0"/>
              <a:t> Complement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64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1’s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00100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10010111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endParaRPr lang="en-US" dirty="0" smtClean="0"/>
          </a:p>
          <a:p>
            <a:r>
              <a:rPr lang="en-US" dirty="0" smtClean="0"/>
              <a:t>100101.010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4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1101101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10101 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1001001.01 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101.101 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8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10’s Complement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Formula - </a:t>
                </a:r>
                <a:r>
                  <a:rPr lang="en-US" dirty="0"/>
                  <a:t>(</a:t>
                </a:r>
                <a:r>
                  <a:rPr lang="en-US" dirty="0" err="1"/>
                  <a:t>r</a:t>
                </a:r>
                <a:r>
                  <a:rPr lang="en-US" baseline="30000" dirty="0" err="1"/>
                  <a:t>n</a:t>
                </a:r>
                <a:r>
                  <a:rPr lang="en-US" baseline="30000" dirty="0"/>
                  <a:t> </a:t>
                </a:r>
                <a:r>
                  <a:rPr lang="en-US" dirty="0" smtClean="0"/>
                  <a:t>- N)</a:t>
                </a:r>
              </a:p>
              <a:p>
                <a:r>
                  <a:rPr lang="en-US" dirty="0" smtClean="0"/>
                  <a:t>r = Base of Number system, n = No. of digits,                    N = Number to be find complement of </a:t>
                </a:r>
              </a:p>
              <a:p>
                <a:pPr lvl="0"/>
                <a:r>
                  <a:rPr lang="en-IN" dirty="0" smtClean="0">
                    <a:solidFill>
                      <a:prstClr val="black"/>
                    </a:solidFill>
                  </a:rPr>
                  <a:t>(239)</a:t>
                </a:r>
                <a:r>
                  <a:rPr lang="en-IN" baseline="-25000" dirty="0" smtClean="0">
                    <a:solidFill>
                      <a:prstClr val="black"/>
                    </a:solidFill>
                  </a:rPr>
                  <a:t>10</a:t>
                </a:r>
                <a:endParaRPr lang="en-IN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sz="3200" dirty="0" smtClean="0"/>
                  <a:t>r = 10 , n = 3, N = 239</a:t>
                </a:r>
              </a:p>
              <a:p>
                <a:pPr marL="457200" lvl="1" indent="0">
                  <a:buNone/>
                </a:pPr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- 239 </a:t>
                </a:r>
              </a:p>
              <a:p>
                <a:pPr marL="457200" lvl="1" indent="0">
                  <a:buNone/>
                </a:pPr>
                <a:r>
                  <a:rPr lang="en-US" sz="3200" dirty="0" smtClean="0"/>
                  <a:t>= 1000 – 239 = 761</a:t>
                </a:r>
              </a:p>
              <a:p>
                <a:pPr marL="357188" indent="-300038"/>
                <a:r>
                  <a:rPr lang="en-IN" dirty="0" smtClean="0">
                    <a:solidFill>
                      <a:prstClr val="black"/>
                    </a:solidFill>
                  </a:rPr>
                  <a:t>(012398)</a:t>
                </a:r>
                <a:r>
                  <a:rPr lang="en-IN" baseline="-25000" dirty="0" smtClean="0">
                    <a:solidFill>
                      <a:prstClr val="black"/>
                    </a:solidFill>
                  </a:rPr>
                  <a:t>10 </a:t>
                </a:r>
              </a:p>
              <a:p>
                <a:pPr marL="457200" lvl="1" indent="0">
                  <a:buNone/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9407" b="-5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10’s Complement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(</a:t>
                </a:r>
                <a:r>
                  <a:rPr lang="en-US" dirty="0"/>
                  <a:t>0.235</a:t>
                </a:r>
                <a:r>
                  <a:rPr lang="en-IN" dirty="0">
                    <a:solidFill>
                      <a:prstClr val="black"/>
                    </a:solidFill>
                  </a:rPr>
                  <a:t>)</a:t>
                </a:r>
                <a:r>
                  <a:rPr lang="en-IN" baseline="-25000" dirty="0">
                    <a:solidFill>
                      <a:prstClr val="black"/>
                    </a:solidFill>
                  </a:rPr>
                  <a:t>10</a:t>
                </a:r>
              </a:p>
              <a:p>
                <a:pPr lvl="1"/>
                <a:r>
                  <a:rPr lang="en-US" dirty="0"/>
                  <a:t>r = 10 , n = 0, N = 0.235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- 0.235</a:t>
                </a:r>
              </a:p>
              <a:p>
                <a:pPr lvl="1"/>
                <a:r>
                  <a:rPr lang="en-US" dirty="0"/>
                  <a:t>0 – 0.235 = 0.765 </a:t>
                </a:r>
                <a:endParaRPr lang="en-IN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IN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dirty="0"/>
                  <a:t>52.125</a:t>
                </a:r>
                <a:r>
                  <a:rPr lang="en-IN" dirty="0" smtClean="0">
                    <a:solidFill>
                      <a:prstClr val="black"/>
                    </a:solidFill>
                  </a:rPr>
                  <a:t>)</a:t>
                </a:r>
                <a:r>
                  <a:rPr lang="en-IN" baseline="-25000" dirty="0" smtClean="0">
                    <a:solidFill>
                      <a:prstClr val="black"/>
                    </a:solidFill>
                  </a:rPr>
                  <a:t>10</a:t>
                </a:r>
              </a:p>
              <a:p>
                <a:pPr lvl="1"/>
                <a:r>
                  <a:rPr lang="en-US" dirty="0"/>
                  <a:t>r = 10 , n = </a:t>
                </a:r>
                <a:r>
                  <a:rPr lang="en-US" dirty="0" smtClean="0"/>
                  <a:t>2, </a:t>
                </a:r>
                <a:r>
                  <a:rPr lang="en-US" dirty="0"/>
                  <a:t>N = </a:t>
                </a:r>
                <a:r>
                  <a:rPr lang="en-US" dirty="0" smtClean="0"/>
                  <a:t>52.125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en-US" dirty="0" smtClean="0"/>
                  <a:t>52.125</a:t>
                </a:r>
                <a:endParaRPr lang="en-US" dirty="0"/>
              </a:p>
              <a:p>
                <a:pPr lvl="1"/>
                <a:r>
                  <a:rPr lang="en-US" dirty="0" smtClean="0"/>
                  <a:t>100 </a:t>
                </a:r>
                <a:r>
                  <a:rPr lang="en-US" dirty="0"/>
                  <a:t>– </a:t>
                </a:r>
                <a:r>
                  <a:rPr lang="en-US" dirty="0" smtClean="0"/>
                  <a:t>52.125 </a:t>
                </a:r>
                <a:r>
                  <a:rPr lang="en-US" dirty="0"/>
                  <a:t>= </a:t>
                </a:r>
                <a:r>
                  <a:rPr lang="en-US" dirty="0" smtClean="0"/>
                  <a:t>47.875 </a:t>
                </a:r>
                <a:endParaRPr lang="en-I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1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9’s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 </a:t>
            </a:r>
            <a:r>
              <a:rPr lang="en-US" dirty="0" smtClean="0"/>
              <a:t>- (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– r</a:t>
            </a:r>
            <a:r>
              <a:rPr lang="en-US" baseline="30000" dirty="0" smtClean="0"/>
              <a:t>-m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en-US" dirty="0" smtClean="0"/>
              <a:t>N</a:t>
            </a:r>
          </a:p>
          <a:p>
            <a:r>
              <a:rPr lang="en-US" dirty="0"/>
              <a:t>r = </a:t>
            </a:r>
            <a:r>
              <a:rPr lang="en-US" dirty="0" smtClean="0"/>
              <a:t>Base, </a:t>
            </a:r>
            <a:r>
              <a:rPr lang="en-US" dirty="0"/>
              <a:t>n = </a:t>
            </a:r>
            <a:r>
              <a:rPr lang="en-US" dirty="0" err="1" smtClean="0"/>
              <a:t>int</a:t>
            </a:r>
            <a:r>
              <a:rPr lang="en-US" dirty="0" smtClean="0"/>
              <a:t> no</a:t>
            </a:r>
            <a:r>
              <a:rPr lang="en-US" dirty="0"/>
              <a:t>. of digits</a:t>
            </a:r>
            <a:r>
              <a:rPr lang="en-US" dirty="0" smtClean="0"/>
              <a:t>, m = float no. of digits, N </a:t>
            </a:r>
            <a:r>
              <a:rPr lang="en-US" dirty="0"/>
              <a:t>= </a:t>
            </a:r>
            <a:r>
              <a:rPr lang="en-US" dirty="0" smtClean="0"/>
              <a:t>Number</a:t>
            </a:r>
          </a:p>
          <a:p>
            <a:pPr lvl="0"/>
            <a:r>
              <a:rPr lang="en-IN" dirty="0" smtClean="0">
                <a:solidFill>
                  <a:prstClr val="black"/>
                </a:solidFill>
              </a:rPr>
              <a:t>(239)</a:t>
            </a:r>
            <a:r>
              <a:rPr lang="en-IN" baseline="-25000" dirty="0" smtClean="0">
                <a:solidFill>
                  <a:prstClr val="black"/>
                </a:solidFill>
              </a:rPr>
              <a:t>10</a:t>
            </a:r>
            <a:endParaRPr lang="en-IN" dirty="0" smtClean="0">
              <a:solidFill>
                <a:prstClr val="black"/>
              </a:solidFill>
            </a:endParaRPr>
          </a:p>
          <a:p>
            <a:pPr lvl="1"/>
            <a:r>
              <a:rPr lang="en-US" dirty="0" smtClean="0"/>
              <a:t>r = 10, n = 3, m = 0, N = 239</a:t>
            </a:r>
          </a:p>
          <a:p>
            <a:pPr lvl="1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</a:t>
            </a:r>
            <a:r>
              <a:rPr lang="en-IN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10</a:t>
            </a:r>
            <a:r>
              <a:rPr lang="en-IN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239)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 – 1 – 239 </a:t>
            </a:r>
            <a:r>
              <a:rPr lang="en-US" dirty="0" smtClean="0"/>
              <a:t>= 760</a:t>
            </a:r>
          </a:p>
          <a:p>
            <a:pPr lvl="0"/>
            <a:r>
              <a:rPr lang="en-IN" dirty="0" smtClean="0">
                <a:solidFill>
                  <a:prstClr val="black"/>
                </a:solidFill>
              </a:rPr>
              <a:t>(521)</a:t>
            </a:r>
            <a:r>
              <a:rPr lang="en-IN" baseline="-25000" dirty="0" smtClean="0">
                <a:solidFill>
                  <a:prstClr val="black"/>
                </a:solidFill>
              </a:rPr>
              <a:t>10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0494"/>
          <a:stretch/>
        </p:blipFill>
        <p:spPr>
          <a:xfrm>
            <a:off x="457200" y="1524000"/>
            <a:ext cx="8272989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60988"/>
          <a:stretch/>
        </p:blipFill>
        <p:spPr>
          <a:xfrm>
            <a:off x="457200" y="1524000"/>
            <a:ext cx="8272989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1482"/>
          <a:stretch/>
        </p:blipFill>
        <p:spPr>
          <a:xfrm>
            <a:off x="457200" y="1524000"/>
            <a:ext cx="8272989" cy="297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1975"/>
          <a:stretch/>
        </p:blipFill>
        <p:spPr>
          <a:xfrm>
            <a:off x="457200" y="1524000"/>
            <a:ext cx="8272989" cy="396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272989" cy="50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5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9’s Complement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>
                <a:solidFill>
                  <a:prstClr val="black"/>
                </a:solidFill>
              </a:rPr>
              <a:t>(37.135)</a:t>
            </a:r>
            <a:r>
              <a:rPr lang="en-IN" baseline="-25000" dirty="0" smtClean="0">
                <a:solidFill>
                  <a:prstClr val="black"/>
                </a:solidFill>
              </a:rPr>
              <a:t>10</a:t>
            </a:r>
            <a:endParaRPr lang="en-IN" dirty="0">
              <a:solidFill>
                <a:prstClr val="black"/>
              </a:solidFill>
            </a:endParaRPr>
          </a:p>
          <a:p>
            <a:pPr lvl="1"/>
            <a:r>
              <a:rPr lang="en-US" dirty="0" smtClean="0"/>
              <a:t>r = 10, n = 2, m = 3, N = 37.135</a:t>
            </a:r>
          </a:p>
          <a:p>
            <a:pPr lvl="1"/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</a:t>
            </a:r>
            <a:r>
              <a:rPr lang="en-IN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- 10</a:t>
            </a:r>
            <a:r>
              <a:rPr lang="en-IN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- 37.135)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100 - 0.001 - 37.135 = 62.864</a:t>
            </a:r>
          </a:p>
          <a:p>
            <a:pPr lvl="0"/>
            <a:r>
              <a:rPr lang="en-IN" dirty="0" smtClean="0">
                <a:solidFill>
                  <a:prstClr val="black"/>
                </a:solidFill>
              </a:rPr>
              <a:t>(0.375)</a:t>
            </a:r>
            <a:r>
              <a:rPr lang="en-IN" baseline="-25000" dirty="0" smtClean="0">
                <a:solidFill>
                  <a:prstClr val="black"/>
                </a:solidFill>
              </a:rPr>
              <a:t>10</a:t>
            </a:r>
          </a:p>
          <a:p>
            <a:pPr lvl="1"/>
            <a:r>
              <a:rPr lang="en-US" dirty="0"/>
              <a:t>r = 10, n = </a:t>
            </a:r>
            <a:r>
              <a:rPr lang="en-US" dirty="0" smtClean="0"/>
              <a:t>0, </a:t>
            </a:r>
            <a:r>
              <a:rPr lang="en-US" dirty="0"/>
              <a:t>m = 3, N = </a:t>
            </a:r>
            <a:r>
              <a:rPr lang="en-US" dirty="0" smtClean="0"/>
              <a:t>0.375</a:t>
            </a:r>
            <a:endParaRPr lang="en-US" dirty="0"/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IN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- 10</a:t>
            </a:r>
            <a:r>
              <a:rPr lang="en-IN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0.375)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1 </a:t>
            </a:r>
            <a:r>
              <a:rPr lang="en-US" dirty="0"/>
              <a:t>- 0.001 </a:t>
            </a:r>
            <a:r>
              <a:rPr lang="en-US" dirty="0" smtClean="0"/>
              <a:t>– 0.375 </a:t>
            </a:r>
            <a:r>
              <a:rPr lang="en-US" dirty="0"/>
              <a:t>= </a:t>
            </a:r>
            <a:r>
              <a:rPr lang="en-US" dirty="0" smtClean="0"/>
              <a:t>0.624</a:t>
            </a:r>
            <a:endParaRPr lang="en-US" dirty="0"/>
          </a:p>
          <a:p>
            <a:pPr lvl="0"/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Subtraction with Complements</a:t>
            </a: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subtraction of two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-digit unsigned numbers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–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in base</a:t>
            </a:r>
            <a:r>
              <a:rPr lang="en-US" altLang="zh-TW" i="1" dirty="0" smtClean="0"/>
              <a:t> r </a:t>
            </a:r>
            <a:r>
              <a:rPr lang="en-US" altLang="zh-TW" dirty="0" smtClean="0"/>
              <a:t>can be done as follows:</a:t>
            </a:r>
          </a:p>
          <a:p>
            <a:pPr eaLnBrk="1" hangingPunct="1"/>
            <a:endParaRPr lang="zh-TW" altLang="en-US" dirty="0" smtClean="0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327025" y="3276600"/>
            <a:ext cx="8488363" cy="272415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111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Subtraction using 10's complement</a:t>
            </a:r>
            <a:endParaRPr lang="zh-TW" altLang="en-US" sz="2000" dirty="0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altLang="zh-TW" dirty="0" smtClean="0"/>
              <a:t>69245 – 14258</a:t>
            </a:r>
          </a:p>
          <a:p>
            <a:pPr marL="514350" indent="-457200"/>
            <a:r>
              <a:rPr lang="en-US" altLang="zh-TW" dirty="0" smtClean="0"/>
              <a:t>Find 10’s complement of 14258  = </a:t>
            </a:r>
          </a:p>
          <a:p>
            <a:pPr marL="514350" indent="-457200"/>
            <a:r>
              <a:rPr lang="en-US" altLang="zh-TW" dirty="0" smtClean="0"/>
              <a:t>Add 69245 and 85742 </a:t>
            </a:r>
          </a:p>
          <a:p>
            <a:pPr marL="514350" indent="-457200"/>
            <a:endParaRPr lang="en-US" altLang="zh-TW" dirty="0"/>
          </a:p>
          <a:p>
            <a:pPr marL="514350" indent="-457200"/>
            <a:endParaRPr lang="en-US" altLang="zh-TW" dirty="0" smtClean="0"/>
          </a:p>
          <a:p>
            <a:pPr marL="514350" indent="-457200"/>
            <a:r>
              <a:rPr lang="en-US" altLang="zh-TW" dirty="0" smtClean="0"/>
              <a:t>Discard the carry</a:t>
            </a:r>
          </a:p>
          <a:p>
            <a:pPr marL="914400" lvl="1" indent="-457200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800" y="2819400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6 9 2 4 5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38800" y="3404175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8 5 7 4 2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248950" y="311178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+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48950" y="3991116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595152" y="2210883"/>
            <a:ext cx="128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85742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1400" y="1600200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= 54987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9728" y="4038600"/>
            <a:ext cx="1957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1 5 4 9 8 7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3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4" grpId="0"/>
      <p:bldP spid="8" grpId="0"/>
      <p:bldP spid="9" grpId="0"/>
      <p:bldP spid="6" grpId="0"/>
      <p:bldP spid="14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Subtraction using 10's complement</a:t>
            </a:r>
            <a:endParaRPr lang="zh-TW" altLang="en-US" sz="2000" dirty="0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zh-TW" dirty="0" smtClean="0"/>
              <a:t>2.  72532 – 3250</a:t>
            </a:r>
          </a:p>
          <a:p>
            <a:pPr marL="514350" indent="-457200"/>
            <a:r>
              <a:rPr lang="en-US" altLang="zh-TW" dirty="0" smtClean="0"/>
              <a:t>Find 10’s complement of 03250 = </a:t>
            </a:r>
          </a:p>
          <a:p>
            <a:pPr marL="514350" indent="-457200"/>
            <a:r>
              <a:rPr lang="en-US" altLang="zh-TW" dirty="0" smtClean="0"/>
              <a:t>Add 72532 and 96750 </a:t>
            </a:r>
          </a:p>
          <a:p>
            <a:pPr marL="514350" indent="-457200"/>
            <a:endParaRPr lang="en-US" altLang="zh-TW" dirty="0"/>
          </a:p>
          <a:p>
            <a:pPr marL="514350" indent="-457200"/>
            <a:endParaRPr lang="en-US" altLang="zh-TW" dirty="0" smtClean="0"/>
          </a:p>
          <a:p>
            <a:pPr marL="514350" indent="-457200"/>
            <a:r>
              <a:rPr lang="en-US" altLang="zh-TW" dirty="0" smtClean="0"/>
              <a:t>Discard the carry</a:t>
            </a:r>
          </a:p>
          <a:p>
            <a:pPr marL="914400" lvl="1" indent="-457200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800" y="2819400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7 2 5 3 2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38800" y="3404175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9 6 7 5 0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248950" y="311178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+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48950" y="3991116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595152" y="2210883"/>
            <a:ext cx="128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>
                <a:solidFill>
                  <a:prstClr val="black"/>
                </a:solidFill>
              </a:rPr>
              <a:t>96750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2800" y="1600200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= 69282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9728" y="4038600"/>
            <a:ext cx="1957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1 6 9 2 8 2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4" grpId="0"/>
      <p:bldP spid="8" grpId="0"/>
      <p:bldP spid="9" grpId="0"/>
      <p:bldP spid="6" grpId="0"/>
      <p:bldP spid="14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Subtraction using 10's complement</a:t>
            </a:r>
            <a:endParaRPr lang="zh-TW" altLang="en-US" sz="2000" dirty="0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  2341 – 4237 </a:t>
            </a:r>
          </a:p>
          <a:p>
            <a:pPr marL="514350" indent="-457200"/>
            <a:r>
              <a:rPr lang="en-US" altLang="zh-TW" dirty="0" smtClean="0"/>
              <a:t>Find 10’s complement of 4237 = </a:t>
            </a:r>
          </a:p>
          <a:p>
            <a:pPr marL="514350" indent="-457200"/>
            <a:r>
              <a:rPr lang="en-US" altLang="zh-TW" dirty="0" smtClean="0"/>
              <a:t>Add 2341 and 5763 </a:t>
            </a:r>
          </a:p>
          <a:p>
            <a:pPr marL="514350" indent="-457200"/>
            <a:endParaRPr lang="en-US" altLang="zh-TW" dirty="0"/>
          </a:p>
          <a:p>
            <a:pPr marL="514350" indent="-457200"/>
            <a:endParaRPr lang="en-US" altLang="zh-TW" dirty="0" smtClean="0"/>
          </a:p>
          <a:p>
            <a:pPr marL="514350" indent="-457200"/>
            <a:r>
              <a:rPr lang="en-US" altLang="zh-TW" dirty="0" smtClean="0"/>
              <a:t>As no carry is generated, find 10’s complement of 8104 =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800" y="2819400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2 3 4 1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38800" y="3404175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5 7 6 3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248950" y="311178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+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20950" y="3986783"/>
            <a:ext cx="1532850" cy="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28432" y="2192773"/>
            <a:ext cx="1075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5763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1600200"/>
            <a:ext cx="1499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= -1896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0982" y="5029200"/>
            <a:ext cx="1075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>
                <a:solidFill>
                  <a:prstClr val="black"/>
                </a:solidFill>
              </a:rPr>
              <a:t>1896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1092" y="4038600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8 1 0 4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4" grpId="0"/>
      <p:bldP spid="8" grpId="0"/>
      <p:bldP spid="9" grpId="0"/>
      <p:bldP spid="6" grpId="0"/>
      <p:bldP spid="14" grpId="0"/>
      <p:bldP spid="5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Subtraction using 10's complement</a:t>
            </a:r>
            <a:endParaRPr lang="zh-TW" altLang="en-US" sz="2000" dirty="0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 3250 – 72532 </a:t>
            </a:r>
          </a:p>
          <a:p>
            <a:pPr marL="514350" indent="-457200"/>
            <a:r>
              <a:rPr lang="en-US" altLang="zh-TW" dirty="0" smtClean="0"/>
              <a:t>Find 10’s complement of 72532 = </a:t>
            </a:r>
          </a:p>
          <a:p>
            <a:pPr marL="514350" indent="-457200"/>
            <a:r>
              <a:rPr lang="en-US" altLang="zh-TW" dirty="0" smtClean="0"/>
              <a:t>Add 3250 and 27468 </a:t>
            </a:r>
          </a:p>
          <a:p>
            <a:pPr marL="514350" indent="-457200"/>
            <a:endParaRPr lang="en-US" altLang="zh-TW" dirty="0"/>
          </a:p>
          <a:p>
            <a:pPr marL="514350" indent="-457200"/>
            <a:endParaRPr lang="en-US" altLang="zh-TW" dirty="0" smtClean="0"/>
          </a:p>
          <a:p>
            <a:pPr marL="514350" indent="-457200"/>
            <a:r>
              <a:rPr lang="en-US" altLang="zh-TW" dirty="0" smtClean="0"/>
              <a:t>As </a:t>
            </a:r>
            <a:r>
              <a:rPr lang="en-US" altLang="zh-TW" dirty="0"/>
              <a:t>no carry is generated, find 10’s complement of </a:t>
            </a:r>
            <a:r>
              <a:rPr lang="en-US" altLang="zh-TW" dirty="0" smtClean="0"/>
              <a:t>30718 =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800" y="2819400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0 3 2 5 0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38800" y="3404175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2 7 4 6 8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248950" y="311178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+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48950" y="3991116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595152" y="2210883"/>
            <a:ext cx="128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27468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2800" y="1600200"/>
            <a:ext cx="1707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= -69282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5029200"/>
            <a:ext cx="128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>
                <a:solidFill>
                  <a:prstClr val="black"/>
                </a:solidFill>
              </a:rPr>
              <a:t>69282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95163" y="4060757"/>
            <a:ext cx="1749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3 0 7 1 8 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4" grpId="0"/>
      <p:bldP spid="8" grpId="0"/>
      <p:bldP spid="9" grpId="0"/>
      <p:bldP spid="6" grpId="0"/>
      <p:bldP spid="14" grpId="0"/>
      <p:bldP spid="3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Subtraction using </a:t>
            </a:r>
            <a:r>
              <a:rPr lang="en-US" altLang="zh-TW" dirty="0" smtClean="0"/>
              <a:t>2's </a:t>
            </a:r>
            <a:r>
              <a:rPr lang="en-US" altLang="zh-TW" dirty="0"/>
              <a:t>complement</a:t>
            </a:r>
            <a:endParaRPr lang="zh-TW" altLang="en-US" sz="2000" dirty="0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zh-TW" dirty="0" smtClean="0"/>
              <a:t>1.  1010100 - 1000011</a:t>
            </a:r>
          </a:p>
          <a:p>
            <a:pPr marL="514350" indent="-457200"/>
            <a:r>
              <a:rPr lang="en-US" altLang="zh-TW" dirty="0" smtClean="0"/>
              <a:t>Find 2’s complement of 1000011 = </a:t>
            </a:r>
          </a:p>
          <a:p>
            <a:pPr marL="514350" indent="-457200"/>
            <a:r>
              <a:rPr lang="en-US" altLang="zh-TW" dirty="0" smtClean="0"/>
              <a:t>Add 1010100 and 0111101 </a:t>
            </a:r>
          </a:p>
          <a:p>
            <a:pPr marL="514350" indent="-457200"/>
            <a:endParaRPr lang="en-US" altLang="zh-TW" dirty="0"/>
          </a:p>
          <a:p>
            <a:pPr marL="514350" indent="-457200"/>
            <a:endParaRPr lang="en-US" altLang="zh-TW" dirty="0" smtClean="0"/>
          </a:p>
          <a:p>
            <a:pPr marL="514350" indent="-457200"/>
            <a:r>
              <a:rPr lang="en-US" altLang="zh-TW" dirty="0" smtClean="0"/>
              <a:t>Discard the carry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67250" y="2819400"/>
            <a:ext cx="2201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1 0 1 0 1 0 0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67250" y="3404175"/>
            <a:ext cx="2201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0 1 1 1 1 0 1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777400" y="311178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+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06000" y="3991116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02197" y="2199805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0111101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1600200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= 10001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8178" y="4070494"/>
            <a:ext cx="2560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1 0 0 1 0 0 0 1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0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4" grpId="0"/>
      <p:bldP spid="8" grpId="0"/>
      <p:bldP spid="9" grpId="0"/>
      <p:bldP spid="6" grpId="0"/>
      <p:bldP spid="14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Subtraction using </a:t>
            </a:r>
            <a:r>
              <a:rPr lang="en-US" altLang="zh-TW" dirty="0" smtClean="0"/>
              <a:t>2's </a:t>
            </a:r>
            <a:r>
              <a:rPr lang="en-US" altLang="zh-TW" dirty="0"/>
              <a:t>complement</a:t>
            </a:r>
            <a:endParaRPr lang="zh-TW" altLang="en-US" sz="2000" dirty="0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zh-TW" dirty="0" smtClean="0"/>
              <a:t>2. </a:t>
            </a:r>
            <a:r>
              <a:rPr lang="en-US" altLang="zh-TW" dirty="0"/>
              <a:t>1000011 </a:t>
            </a:r>
            <a:r>
              <a:rPr lang="en-US" altLang="zh-TW" dirty="0" smtClean="0"/>
              <a:t>– 1010100 </a:t>
            </a:r>
          </a:p>
          <a:p>
            <a:pPr marL="514350" indent="-457200"/>
            <a:r>
              <a:rPr lang="en-US" altLang="zh-TW" dirty="0" smtClean="0"/>
              <a:t>Find 2’s complement of 1010100 = </a:t>
            </a:r>
          </a:p>
          <a:p>
            <a:pPr marL="514350" indent="-457200"/>
            <a:r>
              <a:rPr lang="en-US" altLang="zh-TW" dirty="0" smtClean="0"/>
              <a:t>Add 1000011 and 0101100 </a:t>
            </a:r>
          </a:p>
          <a:p>
            <a:pPr marL="514350" indent="-457200"/>
            <a:endParaRPr lang="en-US" altLang="zh-TW" dirty="0"/>
          </a:p>
          <a:p>
            <a:pPr marL="514350" indent="-457200"/>
            <a:endParaRPr lang="en-US" altLang="zh-TW" dirty="0" smtClean="0"/>
          </a:p>
          <a:p>
            <a:pPr marL="514350" indent="-457200"/>
            <a:r>
              <a:rPr lang="en-US" altLang="zh-TW" dirty="0" smtClean="0"/>
              <a:t>As no </a:t>
            </a:r>
            <a:r>
              <a:rPr lang="en-US" altLang="zh-TW" dirty="0"/>
              <a:t>carry is generated, find 2</a:t>
            </a:r>
            <a:r>
              <a:rPr lang="en-US" altLang="zh-TW" dirty="0" smtClean="0"/>
              <a:t>’s </a:t>
            </a:r>
            <a:r>
              <a:rPr lang="en-US" altLang="zh-TW" dirty="0"/>
              <a:t>complement of </a:t>
            </a:r>
            <a:r>
              <a:rPr lang="en-US" altLang="zh-TW" dirty="0" smtClean="0"/>
              <a:t>1101111 </a:t>
            </a:r>
            <a:r>
              <a:rPr lang="en-US" altLang="zh-TW" dirty="0"/>
              <a:t>=</a:t>
            </a:r>
          </a:p>
          <a:p>
            <a:pPr marL="514350" indent="-457200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67250" y="2819400"/>
            <a:ext cx="2201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1 0 0 0 0 1 1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67250" y="3404175"/>
            <a:ext cx="2201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0 1 0 1 1 0 0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777400" y="311178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+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06000" y="3991116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02197" y="2199805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0101100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1600200"/>
            <a:ext cx="1707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= -10001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09542" y="4034200"/>
            <a:ext cx="2258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1 1 0 1 1 1 1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5482" y="502920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0010001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4" grpId="0"/>
      <p:bldP spid="8" grpId="0"/>
      <p:bldP spid="9" grpId="0"/>
      <p:bldP spid="6" grpId="0"/>
      <p:bldP spid="14" grpId="0"/>
      <p:bldP spid="12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Subtraction with Complements</a:t>
            </a: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Subtraction </a:t>
            </a:r>
            <a:r>
              <a:rPr lang="en-US" altLang="zh-TW" dirty="0"/>
              <a:t>of unsigned numbers can also be done by means of the (</a:t>
            </a:r>
            <a:r>
              <a:rPr lang="en-US" altLang="zh-TW" i="1" dirty="0"/>
              <a:t>r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</a:t>
            </a:r>
            <a:r>
              <a:rPr lang="en-US" altLang="zh-TW" dirty="0"/>
              <a:t> 1)'s complement. Remember that the (</a:t>
            </a:r>
            <a:r>
              <a:rPr lang="en-US" altLang="zh-TW" i="1" dirty="0">
                <a:sym typeface="Symbol" panose="05050102010706020507" pitchFamily="18" charset="2"/>
              </a:rPr>
              <a:t>r</a:t>
            </a:r>
            <a:r>
              <a:rPr lang="en-US" altLang="zh-TW" dirty="0">
                <a:sym typeface="Symbol" panose="05050102010706020507" pitchFamily="18" charset="2"/>
              </a:rPr>
              <a:t> </a:t>
            </a:r>
            <a:r>
              <a:rPr lang="en-US" altLang="zh-TW" dirty="0"/>
              <a:t> 1) 's complement is one less then the </a:t>
            </a:r>
            <a:r>
              <a:rPr lang="en-US" altLang="zh-TW" i="1" dirty="0">
                <a:sym typeface="Symbol" panose="05050102010706020507" pitchFamily="18" charset="2"/>
              </a:rPr>
              <a:t>r</a:t>
            </a:r>
            <a:r>
              <a:rPr lang="en-US" altLang="zh-TW" dirty="0">
                <a:sym typeface="Symbol" panose="05050102010706020507" pitchFamily="18" charset="2"/>
              </a:rPr>
              <a:t>'s complement.</a:t>
            </a:r>
          </a:p>
          <a:p>
            <a:pPr algn="just"/>
            <a:endParaRPr lang="en-US" altLang="zh-TW" dirty="0" smtClean="0"/>
          </a:p>
          <a:p>
            <a:pPr algn="just"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18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Subtraction using </a:t>
            </a:r>
            <a:r>
              <a:rPr lang="en-US" altLang="zh-TW" dirty="0" smtClean="0"/>
              <a:t>9's </a:t>
            </a:r>
            <a:r>
              <a:rPr lang="en-US" altLang="zh-TW" dirty="0"/>
              <a:t>complement</a:t>
            </a:r>
            <a:endParaRPr lang="zh-TW" altLang="en-US" sz="2000" dirty="0" smtClean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zh-TW" dirty="0"/>
              <a:t>1</a:t>
            </a:r>
            <a:r>
              <a:rPr lang="en-US" altLang="zh-TW" dirty="0" smtClean="0"/>
              <a:t>.  54326 – 8235</a:t>
            </a:r>
          </a:p>
          <a:p>
            <a:pPr marL="514350" indent="-457200"/>
            <a:r>
              <a:rPr lang="en-US" altLang="zh-TW" dirty="0" smtClean="0"/>
              <a:t>Find 9’s complement of 08235 = </a:t>
            </a:r>
          </a:p>
          <a:p>
            <a:pPr marL="514350" indent="-457200"/>
            <a:r>
              <a:rPr lang="en-US" altLang="zh-TW" dirty="0" smtClean="0"/>
              <a:t>Add 54326 and 91764 </a:t>
            </a:r>
          </a:p>
          <a:p>
            <a:pPr marL="514350" indent="-457200"/>
            <a:endParaRPr lang="en-US" altLang="zh-TW" dirty="0"/>
          </a:p>
          <a:p>
            <a:pPr marL="514350" indent="-457200"/>
            <a:endParaRPr lang="en-US" altLang="zh-TW" dirty="0" smtClean="0"/>
          </a:p>
          <a:p>
            <a:pPr marL="514350" indent="-457200"/>
            <a:r>
              <a:rPr lang="en-US" altLang="zh-TW" dirty="0" smtClean="0"/>
              <a:t>Add the carry to the answer </a:t>
            </a:r>
          </a:p>
          <a:p>
            <a:pPr marL="914400" lvl="1" indent="-457200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800" y="2819400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5 4 3 2 6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38800" y="3404175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9 1 7 6 4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248950" y="311178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+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48950" y="3991116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54565" y="2192773"/>
            <a:ext cx="128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91764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2800" y="1600200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= 46091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9728" y="4038600"/>
            <a:ext cx="1957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1 4 6 0 9 0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8617" y="4599633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4 6 0 9 0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374076" y="5186574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1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778767" y="489202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+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78767" y="5771349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68617" y="5769182"/>
            <a:ext cx="1656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lvl="0">
              <a:spcBef>
                <a:spcPct val="20000"/>
              </a:spcBef>
            </a:pPr>
            <a:r>
              <a:rPr lang="en-US" altLang="zh-TW" sz="3200" dirty="0" smtClean="0">
                <a:solidFill>
                  <a:prstClr val="black"/>
                </a:solidFill>
              </a:rPr>
              <a:t>4 6 0 9 1</a:t>
            </a:r>
            <a:endParaRPr lang="en-US" altLang="zh-TW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3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4" grpId="0"/>
      <p:bldP spid="8" grpId="0"/>
      <p:bldP spid="9" grpId="0"/>
      <p:bldP spid="6" grpId="0"/>
      <p:bldP spid="14" grpId="0"/>
      <p:bldP spid="15" grpId="0"/>
      <p:bldP spid="11" grpId="0"/>
      <p:bldP spid="12" grpId="0"/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Base Conversions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Decimal to Binary</a:t>
            </a:r>
          </a:p>
          <a:p>
            <a:r>
              <a:rPr lang="en-US" dirty="0" smtClean="0"/>
              <a:t>Decimal to Octal</a:t>
            </a:r>
          </a:p>
          <a:p>
            <a:r>
              <a:rPr lang="en-US" dirty="0" smtClean="0"/>
              <a:t>Decimal to Hexadecimal</a:t>
            </a:r>
          </a:p>
          <a:p>
            <a:r>
              <a:rPr lang="en-US" dirty="0" smtClean="0"/>
              <a:t>Binary to Decimal</a:t>
            </a:r>
          </a:p>
          <a:p>
            <a:r>
              <a:rPr lang="en-US" dirty="0" smtClean="0"/>
              <a:t>Octal to Decimal</a:t>
            </a:r>
          </a:p>
          <a:p>
            <a:r>
              <a:rPr lang="en-US" dirty="0" smtClean="0"/>
              <a:t>Hexadecimal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to Hexadecimal</a:t>
            </a:r>
          </a:p>
          <a:p>
            <a:r>
              <a:rPr lang="en-US" dirty="0" smtClean="0"/>
              <a:t>Hexadecimal to Binary </a:t>
            </a:r>
          </a:p>
          <a:p>
            <a:r>
              <a:rPr lang="en-US" dirty="0" smtClean="0"/>
              <a:t>Binary to Octal</a:t>
            </a:r>
          </a:p>
          <a:p>
            <a:r>
              <a:rPr lang="en-US" dirty="0" smtClean="0"/>
              <a:t>Octal to Binary</a:t>
            </a:r>
          </a:p>
          <a:p>
            <a:r>
              <a:rPr lang="en-US" dirty="0" smtClean="0"/>
              <a:t>Octal to Hexadecimal</a:t>
            </a:r>
          </a:p>
          <a:p>
            <a:r>
              <a:rPr lang="en-US" dirty="0" smtClean="0"/>
              <a:t>Hexadecimal to Octal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Subtraction using </a:t>
            </a:r>
            <a:r>
              <a:rPr lang="en-US" altLang="zh-TW" dirty="0" smtClean="0"/>
              <a:t>9's </a:t>
            </a:r>
            <a:r>
              <a:rPr lang="en-US" altLang="zh-TW" dirty="0"/>
              <a:t>complement</a:t>
            </a:r>
            <a:endParaRPr lang="zh-TW" altLang="en-US" sz="1500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3" indent="0">
              <a:buNone/>
            </a:pPr>
            <a:r>
              <a:rPr lang="en-US" altLang="zh-TW" dirty="0" smtClean="0"/>
              <a:t>2.  54231 – 82345</a:t>
            </a:r>
          </a:p>
          <a:p>
            <a:pPr marL="385763"/>
            <a:r>
              <a:rPr lang="en-US" altLang="zh-TW" dirty="0" smtClean="0"/>
              <a:t>Find 9’s complement of 82345 = </a:t>
            </a:r>
          </a:p>
          <a:p>
            <a:pPr marL="385763"/>
            <a:r>
              <a:rPr lang="en-US" altLang="zh-TW" dirty="0" smtClean="0"/>
              <a:t>Add 54231 and 17654 </a:t>
            </a:r>
          </a:p>
          <a:p>
            <a:pPr marL="385763"/>
            <a:endParaRPr lang="en-US" altLang="zh-TW" dirty="0"/>
          </a:p>
          <a:p>
            <a:pPr marL="385763"/>
            <a:endParaRPr lang="en-US" altLang="zh-TW" dirty="0" smtClean="0"/>
          </a:p>
          <a:p>
            <a:pPr marL="385763"/>
            <a:r>
              <a:rPr lang="en-US" altLang="zh-TW" dirty="0" smtClean="0"/>
              <a:t>As </a:t>
            </a:r>
            <a:r>
              <a:rPr lang="en-US" altLang="zh-TW" dirty="0"/>
              <a:t>no carry is generated, find </a:t>
            </a:r>
            <a:r>
              <a:rPr lang="en-US" altLang="zh-TW" dirty="0" smtClean="0"/>
              <a:t>9’s </a:t>
            </a:r>
            <a:r>
              <a:rPr lang="en-US" altLang="zh-TW" dirty="0"/>
              <a:t>complement of </a:t>
            </a:r>
            <a:r>
              <a:rPr lang="en-US" altLang="zh-TW" dirty="0" smtClean="0"/>
              <a:t>71885 </a:t>
            </a:r>
            <a:r>
              <a:rPr lang="en-US" altLang="zh-TW" dirty="0"/>
              <a:t>=</a:t>
            </a:r>
          </a:p>
          <a:p>
            <a:pPr marL="385763"/>
            <a:endParaRPr lang="en-US" altLang="zh-TW" dirty="0" smtClean="0"/>
          </a:p>
          <a:p>
            <a:pPr marL="685800" lvl="1" indent="-342900"/>
            <a:endParaRPr lang="en-US" altLang="zh-TW" dirty="0" smtClean="0"/>
          </a:p>
          <a:p>
            <a:pPr marL="342900" lvl="1" indent="0">
              <a:buNone/>
            </a:pPr>
            <a:endParaRPr lang="en-US" altLang="zh-TW" dirty="0" smtClean="0"/>
          </a:p>
          <a:p>
            <a:pPr marL="342900" lvl="1" indent="0"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56252" y="2788246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/>
              </a:rPr>
              <a:t>5 4 2 3 1</a:t>
            </a:r>
            <a:endParaRPr lang="en-IN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1260" y="3282056"/>
            <a:ext cx="1598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/>
              </a:rPr>
              <a:t>1 7 6 5 4</a:t>
            </a:r>
            <a:endParaRPr lang="en-IN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9712" y="319109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/>
              </a:rPr>
              <a:t>+</a:t>
            </a:r>
            <a:endParaRPr lang="en-IN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79713" y="3850587"/>
            <a:ext cx="17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71358" y="2167736"/>
            <a:ext cx="1270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3">
              <a:spcBef>
                <a:spcPct val="20000"/>
              </a:spcBef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/>
              </a:rPr>
              <a:t>17654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1225" y="1581369"/>
            <a:ext cx="169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3">
              <a:spcBef>
                <a:spcPct val="20000"/>
              </a:spcBef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/>
              </a:rPr>
              <a:t>= -28114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02838" y="3820207"/>
            <a:ext cx="164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3">
              <a:spcBef>
                <a:spcPct val="20000"/>
              </a:spcBef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/>
              </a:rPr>
              <a:t>7 1 8 8 5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5029200"/>
            <a:ext cx="1270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3">
              <a:spcBef>
                <a:spcPct val="20000"/>
              </a:spcBef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/>
              </a:rPr>
              <a:t>28114</a:t>
            </a:r>
          </a:p>
        </p:txBody>
      </p:sp>
    </p:spTree>
    <p:extLst>
      <p:ext uri="{BB962C8B-B14F-4D97-AF65-F5344CB8AC3E}">
        <p14:creationId xmlns:p14="http://schemas.microsoft.com/office/powerpoint/2010/main" val="31252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4" grpId="0"/>
      <p:bldP spid="8" grpId="0"/>
      <p:bldP spid="9" grpId="0"/>
      <p:bldP spid="6" grpId="0"/>
      <p:bldP spid="14" grpId="0"/>
      <p:bldP spid="15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digital data is represented, stored and transmitted as group of binary bits.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group is also called as binary code.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binary code is represented by the number as well as alphanumeric letter.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8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BCD Code</a:t>
            </a:r>
            <a:endParaRPr lang="en-US" altLang="zh-TW" dirty="0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this code each decimal digit is represented by a 4-bit binary number. BCD is a way to express each of the decimal digits with a binary code.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A decimal number in BCD is the same as its equivalent binary number only when the number is between 0 and 9. </a:t>
            </a:r>
          </a:p>
          <a:p>
            <a:pPr algn="just"/>
            <a:r>
              <a:rPr lang="en-US" altLang="zh-TW" dirty="0" smtClean="0"/>
              <a:t>The binary combinations 1010 through 1111 are not used and have no meaning in BCD.</a:t>
            </a:r>
          </a:p>
          <a:p>
            <a:pPr algn="just"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4410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BCD Code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2"/>
          <a:stretch/>
        </p:blipFill>
        <p:spPr bwMode="auto">
          <a:xfrm>
            <a:off x="2505500" y="1600200"/>
            <a:ext cx="41329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40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BCD Code</a:t>
            </a:r>
            <a:endParaRPr lang="zh-TW" alt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TW" dirty="0" smtClean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400" dirty="0" smtClean="0">
                    <a:latin typeface="Cambria Math" panose="02040503050406030204" pitchFamily="18" charset="0"/>
                  </a:rPr>
                  <a:t> = </a:t>
                </a:r>
              </a:p>
              <a:p>
                <a:pPr marL="457200" lvl="1" indent="0">
                  <a:buNone/>
                </a:pPr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185</m:t>
                            </m:r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dirty="0"/>
              </a:p>
              <a:p>
                <a:pPr lvl="1" eaLnBrk="1" hangingPunct="1"/>
                <a:endParaRPr lang="en-US" altLang="zh-TW" dirty="0" smtClean="0"/>
              </a:p>
              <a:p>
                <a:pPr eaLnBrk="1" hangingPunct="1"/>
                <a:endParaRPr lang="en-US" altLang="zh-TW" i="1" dirty="0" smtClean="0">
                  <a:solidFill>
                    <a:srgbClr val="FF0000"/>
                  </a:solidFill>
                </a:endParaRPr>
              </a:p>
              <a:p>
                <a:pPr eaLnBrk="1" hangingPunct="1"/>
                <a:endParaRPr lang="zh-TW" altLang="en-US" dirty="0" smtClean="0"/>
              </a:p>
            </p:txBody>
          </p:sp>
        </mc:Choice>
        <mc:Fallback xmlns="">
          <p:sp>
            <p:nvSpPr>
              <p:cNvPr id="3891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0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Gray Code</a:t>
            </a:r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Reflected Code</a:t>
            </a:r>
          </a:p>
          <a:p>
            <a:r>
              <a:rPr lang="en-US" altLang="zh-TW" dirty="0" smtClean="0"/>
              <a:t>The advantage is that only bit in the code group changes in going from one number to the next.</a:t>
            </a:r>
          </a:p>
          <a:p>
            <a:pPr lvl="1"/>
            <a:r>
              <a:rPr lang="en-US" altLang="zh-TW" dirty="0" smtClean="0"/>
              <a:t>Error detection.</a:t>
            </a:r>
          </a:p>
          <a:p>
            <a:pPr lvl="1"/>
            <a:r>
              <a:rPr lang="en-US" altLang="zh-TW" dirty="0" smtClean="0"/>
              <a:t>Representation of analog data.</a:t>
            </a:r>
          </a:p>
          <a:p>
            <a:pPr lvl="1"/>
            <a:r>
              <a:rPr lang="en-US" altLang="zh-TW" dirty="0" smtClean="0"/>
              <a:t>Low power design.</a:t>
            </a:r>
          </a:p>
          <a:p>
            <a:pPr eaLnBrk="1" hangingPunct="1"/>
            <a:endParaRPr lang="zh-TW" altLang="en-US" dirty="0" smtClean="0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5486400" y="4114800"/>
            <a:ext cx="3482975" cy="2540000"/>
            <a:chOff x="337" y="1618"/>
            <a:chExt cx="2194" cy="1600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930" y="179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>
              <a:off x="613" y="238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5" name="AutoShape 7"/>
            <p:cNvCxnSpPr>
              <a:cxnSpLocks noChangeShapeType="1"/>
              <a:stCxn id="33" idx="0"/>
              <a:endCxn id="34" idx="0"/>
            </p:cNvCxnSpPr>
            <p:nvPr/>
          </p:nvCxnSpPr>
          <p:spPr bwMode="auto">
            <a:xfrm flipH="1">
              <a:off x="613" y="1791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8"/>
            <p:cNvCxnSpPr>
              <a:cxnSpLocks noChangeShapeType="1"/>
              <a:stCxn id="33" idx="1"/>
              <a:endCxn id="34" idx="1"/>
            </p:cNvCxnSpPr>
            <p:nvPr/>
          </p:nvCxnSpPr>
          <p:spPr bwMode="auto">
            <a:xfrm flipH="1">
              <a:off x="1928" y="1803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929" y="2478"/>
              <a:ext cx="1315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612" y="3068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" name="AutoShape 11"/>
            <p:cNvCxnSpPr>
              <a:cxnSpLocks noChangeShapeType="1"/>
              <a:stCxn id="37" idx="0"/>
              <a:endCxn id="38" idx="0"/>
            </p:cNvCxnSpPr>
            <p:nvPr/>
          </p:nvCxnSpPr>
          <p:spPr bwMode="auto">
            <a:xfrm flipH="1">
              <a:off x="612" y="2472"/>
              <a:ext cx="317" cy="590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7" idx="1"/>
              <a:endCxn id="38" idx="1"/>
            </p:cNvCxnSpPr>
            <p:nvPr/>
          </p:nvCxnSpPr>
          <p:spPr bwMode="auto">
            <a:xfrm flipH="1">
              <a:off x="1927" y="2484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3"/>
            <p:cNvCxnSpPr>
              <a:cxnSpLocks noChangeShapeType="1"/>
              <a:stCxn id="34" idx="0"/>
              <a:endCxn id="38" idx="0"/>
            </p:cNvCxnSpPr>
            <p:nvPr/>
          </p:nvCxnSpPr>
          <p:spPr bwMode="auto">
            <a:xfrm flipH="1">
              <a:off x="612" y="2381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4"/>
            <p:cNvCxnSpPr>
              <a:cxnSpLocks noChangeShapeType="1"/>
              <a:stCxn id="33" idx="0"/>
              <a:endCxn id="37" idx="0"/>
            </p:cNvCxnSpPr>
            <p:nvPr/>
          </p:nvCxnSpPr>
          <p:spPr bwMode="auto">
            <a:xfrm flipH="1">
              <a:off x="929" y="1791"/>
              <a:ext cx="1" cy="681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5"/>
            <p:cNvCxnSpPr>
              <a:cxnSpLocks noChangeShapeType="1"/>
              <a:stCxn id="34" idx="1"/>
              <a:endCxn id="38" idx="1"/>
            </p:cNvCxnSpPr>
            <p:nvPr/>
          </p:nvCxnSpPr>
          <p:spPr bwMode="auto">
            <a:xfrm flipH="1">
              <a:off x="1927" y="239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16"/>
            <p:cNvCxnSpPr>
              <a:cxnSpLocks noChangeShapeType="1"/>
              <a:stCxn id="33" idx="1"/>
              <a:endCxn id="37" idx="1"/>
            </p:cNvCxnSpPr>
            <p:nvPr/>
          </p:nvCxnSpPr>
          <p:spPr bwMode="auto">
            <a:xfrm flipH="1">
              <a:off x="2244" y="180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748" y="161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109" y="161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001</a:t>
              </a:r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337" y="2298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010</a:t>
              </a: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884" y="2480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340" y="3024"/>
              <a:ext cx="2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925" y="3024"/>
              <a:ext cx="2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2245" y="2434"/>
              <a:ext cx="2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925" y="2298"/>
              <a:ext cx="2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i="1" u="sng">
                  <a:solidFill>
                    <a:srgbClr val="003366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0" u="none">
                  <a:solidFill>
                    <a:schemeClr val="tx1"/>
                  </a:solidFill>
                </a:rPr>
                <a:t>011</a:t>
              </a:r>
            </a:p>
          </p:txBody>
        </p:sp>
      </p:grp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6570662" y="4254500"/>
            <a:ext cx="172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H="1">
            <a:off x="7867650" y="4254500"/>
            <a:ext cx="431800" cy="9366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 flipH="1">
            <a:off x="6138862" y="5191125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 flipH="1">
            <a:off x="6138862" y="5191125"/>
            <a:ext cx="0" cy="1079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9"/>
          <p:cNvSpPr>
            <a:spLocks noChangeShapeType="1"/>
          </p:cNvSpPr>
          <p:nvPr/>
        </p:nvSpPr>
        <p:spPr bwMode="auto">
          <a:xfrm>
            <a:off x="6138862" y="6270625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V="1">
            <a:off x="7867650" y="5622925"/>
            <a:ext cx="360362" cy="647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 flipH="1">
            <a:off x="6786562" y="5622925"/>
            <a:ext cx="144145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3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It </a:t>
            </a:r>
            <a:r>
              <a:rPr lang="en-US" sz="2800" dirty="0"/>
              <a:t>is a self-complementary binary coded decimal (BCD) </a:t>
            </a:r>
            <a:r>
              <a:rPr lang="en-US" sz="2800" dirty="0" smtClean="0"/>
              <a:t>code.</a:t>
            </a:r>
          </a:p>
          <a:p>
            <a:pPr algn="just"/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need to add 3 to both digit in the decimal number then convert </a:t>
            </a:r>
            <a:r>
              <a:rPr lang="en-US" sz="2800" dirty="0" smtClean="0"/>
              <a:t>into BCD</a:t>
            </a:r>
            <a:endParaRPr lang="en-IN" sz="2800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05200"/>
            <a:ext cx="7376047" cy="32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3 Code</a:t>
            </a:r>
            <a:endParaRPr lang="zh-TW" altLang="en-U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TW" dirty="0" smtClean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d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 = </a:t>
                </a:r>
              </a:p>
              <a:p>
                <a:pPr marL="457200" lvl="1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IN"/>
                              <m:t>15.46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dirty="0"/>
              </a:p>
              <a:p>
                <a:pPr lvl="1" eaLnBrk="1" hangingPunct="1"/>
                <a:endParaRPr lang="en-US" altLang="zh-TW" dirty="0" smtClean="0"/>
              </a:p>
              <a:p>
                <a:pPr eaLnBrk="1" hangingPunct="1"/>
                <a:endParaRPr lang="en-US" altLang="zh-TW" i="1" dirty="0" smtClean="0">
                  <a:solidFill>
                    <a:srgbClr val="FF0000"/>
                  </a:solidFill>
                </a:endParaRPr>
              </a:p>
              <a:p>
                <a:pPr eaLnBrk="1" hangingPunct="1"/>
                <a:endParaRPr lang="zh-TW" altLang="en-US" dirty="0" smtClean="0"/>
              </a:p>
            </p:txBody>
          </p:sp>
        </mc:Choice>
        <mc:Fallback>
          <p:sp>
            <p:nvSpPr>
              <p:cNvPr id="3891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2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ASCII Codes</a:t>
            </a:r>
            <a:endParaRPr lang="zh-TW" altLang="en-US" dirty="0" smtClean="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zh-TW" dirty="0" smtClean="0"/>
              <a:t>American Standard Code for Information Interchange </a:t>
            </a:r>
          </a:p>
          <a:p>
            <a:pPr algn="just" eaLnBrk="1" hangingPunct="1"/>
            <a:r>
              <a:rPr lang="en-US" altLang="zh-TW" dirty="0" smtClean="0"/>
              <a:t>A popular code used to represent information sent as character-based data.</a:t>
            </a:r>
          </a:p>
          <a:p>
            <a:pPr algn="just" eaLnBrk="1" hangingPunct="1"/>
            <a:r>
              <a:rPr lang="en-US" altLang="zh-TW" dirty="0" smtClean="0"/>
              <a:t>It uses 7-bits to represent:</a:t>
            </a:r>
          </a:p>
          <a:p>
            <a:pPr lvl="1" algn="just" eaLnBrk="1" hangingPunct="1"/>
            <a:r>
              <a:rPr lang="en-US" altLang="zh-TW" dirty="0" smtClean="0"/>
              <a:t>94 Graphic printing characters.</a:t>
            </a:r>
          </a:p>
          <a:p>
            <a:pPr lvl="1" algn="just" eaLnBrk="1" hangingPunct="1"/>
            <a:r>
              <a:rPr lang="en-US" altLang="zh-TW" dirty="0" smtClean="0"/>
              <a:t>34 Non-printing characters.</a:t>
            </a:r>
          </a:p>
          <a:p>
            <a:pPr algn="just" eaLnBrk="1" hangingPunct="1"/>
            <a:r>
              <a:rPr lang="en-US" altLang="zh-TW" dirty="0" smtClean="0"/>
              <a:t>Some non-printing characters are used for text format (e.g. BS = Backspace, CR = carriage return).</a:t>
            </a:r>
          </a:p>
          <a:p>
            <a:pPr algn="just" eaLnBrk="1" hangingPunct="1"/>
            <a:r>
              <a:rPr lang="en-US" altLang="zh-TW" dirty="0" smtClean="0"/>
              <a:t>Other non-printing characters are used for record marking and flow control (e.g. STX and ETX start and end text areas).</a:t>
            </a:r>
          </a:p>
        </p:txBody>
      </p:sp>
    </p:spTree>
    <p:extLst>
      <p:ext uri="{BB962C8B-B14F-4D97-AF65-F5344CB8AC3E}">
        <p14:creationId xmlns:p14="http://schemas.microsoft.com/office/powerpoint/2010/main" val="10017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Error-Detecting Code </a:t>
            </a:r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800" dirty="0" smtClean="0"/>
              <a:t>To detect errors in data communication and processing, an </a:t>
            </a:r>
            <a:r>
              <a:rPr lang="en-US" altLang="zh-TW" sz="2800" u="sng" dirty="0" smtClean="0"/>
              <a:t>eighth bit</a:t>
            </a:r>
            <a:r>
              <a:rPr lang="en-US" altLang="zh-TW" sz="2800" dirty="0" smtClean="0"/>
              <a:t> is sometimes added to the ASCII character to indicate its parity. </a:t>
            </a:r>
          </a:p>
          <a:p>
            <a:pPr algn="just"/>
            <a:r>
              <a:rPr lang="en-US" altLang="zh-TW" sz="2800" dirty="0" smtClean="0"/>
              <a:t>A </a:t>
            </a:r>
            <a:r>
              <a:rPr lang="en-US" altLang="zh-TW" sz="2800" dirty="0" smtClean="0">
                <a:solidFill>
                  <a:srgbClr val="FF33CC"/>
                </a:solidFill>
              </a:rPr>
              <a:t>parity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FF33CC"/>
                </a:solidFill>
              </a:rPr>
              <a:t>bit</a:t>
            </a:r>
            <a:r>
              <a:rPr lang="en-US" altLang="zh-TW" sz="2800" dirty="0" smtClean="0"/>
              <a:t> is an extra bit included with a message to make the total number of 1's either even or odd.</a:t>
            </a:r>
          </a:p>
          <a:p>
            <a:pPr algn="just" eaLnBrk="1" hangingPunct="1"/>
            <a:r>
              <a:rPr lang="en-US" altLang="zh-TW" dirty="0" smtClean="0"/>
              <a:t>Example:</a:t>
            </a:r>
          </a:p>
          <a:p>
            <a:pPr lvl="1" algn="just" eaLnBrk="1" hangingPunct="1"/>
            <a:r>
              <a:rPr lang="en-US" altLang="zh-TW" sz="2400" dirty="0" smtClean="0"/>
              <a:t>Consider the following two characters and their even and odd parity: </a:t>
            </a:r>
          </a:p>
          <a:p>
            <a:pPr algn="just" eaLnBrk="1" hangingPunct="1"/>
            <a:endParaRPr lang="en-US" altLang="zh-TW" i="1" dirty="0" smtClean="0">
              <a:solidFill>
                <a:srgbClr val="FF0000"/>
              </a:solidFill>
            </a:endParaRPr>
          </a:p>
          <a:p>
            <a:pPr lvl="1" algn="just" eaLnBrk="1" hangingPunct="1"/>
            <a:endParaRPr lang="zh-TW" altLang="en-US" dirty="0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143000" y="5410200"/>
            <a:ext cx="7345363" cy="114458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29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 to </a:t>
            </a:r>
            <a:r>
              <a:rPr lang="en-US" dirty="0" smtClean="0"/>
              <a:t>Binary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(13)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5943600" y="3352800"/>
            <a:ext cx="0" cy="1447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30719"/>
              </p:ext>
            </p:extLst>
          </p:nvPr>
        </p:nvGraphicFramePr>
        <p:xfrm>
          <a:off x="3543300" y="2954654"/>
          <a:ext cx="2057400" cy="2283017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21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2276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57600" y="289560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199" y="289560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62648" y="342900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7439" y="3456907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677974" y="343751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99016" y="4060190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62648" y="4631096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68371" y="4050574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54138" y="4024285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979379" y="1604716"/>
                <a:ext cx="21383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(1101)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79" y="1604716"/>
                <a:ext cx="21383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240139" y="2877194"/>
            <a:ext cx="652743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9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Signed Binary Numbers</a:t>
            </a:r>
            <a:endParaRPr lang="zh-TW" altLang="en-US" sz="2000" dirty="0" smtClean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3525" indent="-263525" eaLnBrk="1" hangingPunct="1"/>
            <a:r>
              <a:rPr lang="en-US" altLang="zh-TW" dirty="0" smtClean="0"/>
              <a:t>The convention is to make the </a:t>
            </a:r>
          </a:p>
          <a:p>
            <a:pPr marL="663575" lvl="1" indent="-263525"/>
            <a:r>
              <a:rPr lang="en-US" altLang="zh-TW" dirty="0" smtClean="0">
                <a:solidFill>
                  <a:srgbClr val="00B050"/>
                </a:solidFill>
              </a:rPr>
              <a:t>sign bit 0 for positive </a:t>
            </a:r>
            <a:r>
              <a:rPr lang="en-US" altLang="zh-TW" dirty="0" smtClean="0"/>
              <a:t>and </a:t>
            </a:r>
          </a:p>
          <a:p>
            <a:pPr marL="663575" lvl="1" indent="-263525"/>
            <a:r>
              <a:rPr lang="en-US" altLang="zh-TW" dirty="0" smtClean="0">
                <a:solidFill>
                  <a:srgbClr val="00B050"/>
                </a:solidFill>
              </a:rPr>
              <a:t>1 for negative</a:t>
            </a:r>
            <a:r>
              <a:rPr lang="en-US" altLang="zh-TW" dirty="0" smtClean="0"/>
              <a:t>.</a:t>
            </a:r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r="77196" b="6697"/>
          <a:stretch/>
        </p:blipFill>
        <p:spPr bwMode="auto">
          <a:xfrm>
            <a:off x="5516272" y="2285999"/>
            <a:ext cx="1341727" cy="411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1" t="11045" b="6696"/>
          <a:stretch/>
        </p:blipFill>
        <p:spPr bwMode="auto">
          <a:xfrm>
            <a:off x="6858000" y="2286000"/>
            <a:ext cx="141792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858000" y="2209800"/>
            <a:ext cx="0" cy="4343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 to </a:t>
            </a:r>
            <a:r>
              <a:rPr lang="en-US" dirty="0" smtClean="0"/>
              <a:t>Binary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 smtClean="0"/>
                      <m:t>(</m:t>
                    </m:r>
                    <m:r>
                      <m:rPr>
                        <m:nor/>
                      </m:rPr>
                      <a:rPr lang="en-IN" dirty="0" smtClean="0"/>
                      <m:t>10</m:t>
                    </m:r>
                    <m:r>
                      <m:rPr>
                        <m:nor/>
                      </m:rPr>
                      <a:rPr lang="en-US" b="0" i="0" dirty="0" smtClean="0"/>
                      <m:t>.25</m:t>
                    </m:r>
                    <m:r>
                      <m:rPr>
                        <m:nor/>
                      </m:rPr>
                      <a:rPr lang="en-IN" dirty="0" smtClean="0"/>
                      <m:t>)</m:t>
                    </m:r>
                    <m:r>
                      <m:rPr>
                        <m:nor/>
                      </m:rPr>
                      <a:rPr lang="en-US" b="0" i="0" baseline="-25000" dirty="0" smtClean="0"/>
                      <m:t>10</m:t>
                    </m:r>
                  </m:oMath>
                </a14:m>
                <a:endParaRPr lang="en-IN" baseline="-25000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96422" y="1625025"/>
                <a:ext cx="28709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1010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22" y="1625025"/>
                <a:ext cx="287091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3868022" y="2871425"/>
            <a:ext cx="0" cy="1447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03932"/>
              </p:ext>
            </p:extLst>
          </p:nvPr>
        </p:nvGraphicFramePr>
        <p:xfrm>
          <a:off x="1467722" y="2473279"/>
          <a:ext cx="2057400" cy="2348232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3070698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61315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829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0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21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2276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582022" y="2414225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3621" y="2414225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7070" y="2947625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61861" y="297553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602396" y="2956135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3438" y="3578815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7070" y="4149721"/>
            <a:ext cx="418704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92793" y="3569199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8560" y="3542910"/>
            <a:ext cx="41870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73754" y="3057245"/>
                <a:ext cx="33770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 (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1010</m:t>
                          </m:r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754" y="3057245"/>
                <a:ext cx="337701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87653" y="4319225"/>
                <a:ext cx="4572000" cy="22477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sz="3200" dirty="0" smtClean="0">
                    <a:solidFill>
                      <a:prstClr val="black"/>
                    </a:solidFill>
                  </a:rPr>
                  <a:t>Fractional Part:</a:t>
                </a:r>
                <a:endParaRPr lang="en-IN" sz="3200" dirty="0" smtClean="0">
                  <a:solidFill>
                    <a:prstClr val="black"/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IN" sz="3200" dirty="0" smtClean="0">
                    <a:solidFill>
                      <a:prstClr val="black"/>
                    </a:solidFill>
                  </a:rPr>
                  <a:t>0.25 * 2 = 0.50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3200" dirty="0" smtClean="0">
                    <a:solidFill>
                      <a:prstClr val="black"/>
                    </a:solidFill>
                  </a:rPr>
                  <a:t>0.50 * 2 = 1.00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3200" dirty="0"/>
                        <m:t>(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0</m:t>
                      </m:r>
                      <m:r>
                        <m:rPr>
                          <m:nor/>
                        </m:rPr>
                        <a:rPr lang="en-US" sz="3200" dirty="0"/>
                        <m:t>.</m:t>
                      </m:r>
                      <m:r>
                        <m:rPr>
                          <m:nor/>
                        </m:rPr>
                        <a:rPr lang="en-US" sz="3200" dirty="0"/>
                        <m:t>25</m:t>
                      </m:r>
                      <m:r>
                        <m:rPr>
                          <m:nor/>
                        </m:rPr>
                        <a:rPr lang="en-IN" sz="3200" dirty="0"/>
                        <m:t>)</m:t>
                      </m:r>
                      <m:r>
                        <m:rPr>
                          <m:nor/>
                        </m:rPr>
                        <a:rPr lang="en-US" sz="3200" baseline="-25000" dirty="0"/>
                        <m:t>10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baseline="-25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53" y="4319225"/>
                <a:ext cx="4572000" cy="2247731"/>
              </a:xfrm>
              <a:prstGeom prst="rect">
                <a:avLst/>
              </a:prstGeom>
              <a:blipFill>
                <a:blip r:embed="rId5"/>
                <a:stretch>
                  <a:fillRect l="-3467" t="-3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086600" y="5029200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(32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)</m:t>
                    </m:r>
                    <m:r>
                      <m:rPr>
                        <m:nor/>
                      </m:rPr>
                      <a:rPr lang="en-US" baseline="-25000" dirty="0"/>
                      <m:t>10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(52.25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)</m:t>
                    </m:r>
                    <m:r>
                      <m:rPr>
                        <m:nor/>
                      </m:rPr>
                      <a:rPr lang="en-US" baseline="-25000" dirty="0"/>
                      <m:t>10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28800" y="1600200"/>
                <a:ext cx="26833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(100000)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00200"/>
                <a:ext cx="26833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0" y="2218682"/>
                <a:ext cx="32235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(110100.01)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18682"/>
                <a:ext cx="322357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2257</Words>
  <Application>Microsoft Office PowerPoint</Application>
  <PresentationFormat>On-screen Show (4:3)</PresentationFormat>
  <Paragraphs>808</Paragraphs>
  <Slides>70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Cambria Math</vt:lpstr>
      <vt:lpstr>標楷體</vt:lpstr>
      <vt:lpstr>新細明體</vt:lpstr>
      <vt:lpstr>Symbol</vt:lpstr>
      <vt:lpstr>Times New Roman</vt:lpstr>
      <vt:lpstr>Wingdings</vt:lpstr>
      <vt:lpstr>Wingdings 2</vt:lpstr>
      <vt:lpstr>Office Theme</vt:lpstr>
      <vt:lpstr>Chapter 1 Binary Systems </vt:lpstr>
      <vt:lpstr>Outline of Chapter 1</vt:lpstr>
      <vt:lpstr>Block Diagram of Digital Computer</vt:lpstr>
      <vt:lpstr>Binary Digital Signal</vt:lpstr>
      <vt:lpstr>Number Systems</vt:lpstr>
      <vt:lpstr>Number Base Conversions</vt:lpstr>
      <vt:lpstr>Decimal to Binary</vt:lpstr>
      <vt:lpstr>Decimal to Binary</vt:lpstr>
      <vt:lpstr>Decimal to Binary</vt:lpstr>
      <vt:lpstr>Decimal to Binary</vt:lpstr>
      <vt:lpstr>Decimal to Octal</vt:lpstr>
      <vt:lpstr>Decimal to Octal</vt:lpstr>
      <vt:lpstr>Decimal to Octal</vt:lpstr>
      <vt:lpstr>Decimal to Hexadecimal</vt:lpstr>
      <vt:lpstr>Decimal to Hexadecimal</vt:lpstr>
      <vt:lpstr>Decimal to Hexadecimal</vt:lpstr>
      <vt:lpstr>Decimal to Hexadecimal</vt:lpstr>
      <vt:lpstr>Binary to Decimal</vt:lpstr>
      <vt:lpstr>Binary to Decimal</vt:lpstr>
      <vt:lpstr>Binary to Decimal</vt:lpstr>
      <vt:lpstr>Octal to Decimal</vt:lpstr>
      <vt:lpstr>Octal to Decimal</vt:lpstr>
      <vt:lpstr>Octal to Decimal</vt:lpstr>
      <vt:lpstr>Hexadecimal to Decimal</vt:lpstr>
      <vt:lpstr>Hexadecimal to Decimal</vt:lpstr>
      <vt:lpstr>Hexadecimal to Decimal</vt:lpstr>
      <vt:lpstr>Octal to Binary</vt:lpstr>
      <vt:lpstr>Binary to Octal</vt:lpstr>
      <vt:lpstr>Hexadecimal to Binary</vt:lpstr>
      <vt:lpstr>Binary to Hexadecimal</vt:lpstr>
      <vt:lpstr>Hexadecimal to Octal</vt:lpstr>
      <vt:lpstr>Octal to Hexadecimal</vt:lpstr>
      <vt:lpstr>Number Base Conversions</vt:lpstr>
      <vt:lpstr>Arithmetic Operations on Binary Numbers</vt:lpstr>
      <vt:lpstr>Binary Addition</vt:lpstr>
      <vt:lpstr>Binary Addition</vt:lpstr>
      <vt:lpstr>Binary Addition</vt:lpstr>
      <vt:lpstr>Binary Subtraction</vt:lpstr>
      <vt:lpstr>Binary Subtraction</vt:lpstr>
      <vt:lpstr>Binary Subtraction</vt:lpstr>
      <vt:lpstr>Binary Multiplication</vt:lpstr>
      <vt:lpstr>Binary Multiplication</vt:lpstr>
      <vt:lpstr>Binary Division</vt:lpstr>
      <vt:lpstr>Complements</vt:lpstr>
      <vt:lpstr>1’s Complement</vt:lpstr>
      <vt:lpstr>2’s Complement</vt:lpstr>
      <vt:lpstr>10’s Complement</vt:lpstr>
      <vt:lpstr>10’s Complement</vt:lpstr>
      <vt:lpstr>9’s Complement</vt:lpstr>
      <vt:lpstr>9’s Complement</vt:lpstr>
      <vt:lpstr>Subtraction with Complements</vt:lpstr>
      <vt:lpstr>Subtraction using 10's complement</vt:lpstr>
      <vt:lpstr>Subtraction using 10's complement</vt:lpstr>
      <vt:lpstr>Subtraction using 10's complement</vt:lpstr>
      <vt:lpstr>Subtraction using 10's complement</vt:lpstr>
      <vt:lpstr>Subtraction using 2's complement</vt:lpstr>
      <vt:lpstr>Subtraction using 2's complement</vt:lpstr>
      <vt:lpstr>Subtraction with Complements</vt:lpstr>
      <vt:lpstr>Subtraction using 9's complement</vt:lpstr>
      <vt:lpstr>Subtraction using 9's complement</vt:lpstr>
      <vt:lpstr>Binary Codes</vt:lpstr>
      <vt:lpstr>BCD Code</vt:lpstr>
      <vt:lpstr>BCD Code</vt:lpstr>
      <vt:lpstr>BCD Code</vt:lpstr>
      <vt:lpstr>Gray Code</vt:lpstr>
      <vt:lpstr>Excess 3 Code</vt:lpstr>
      <vt:lpstr>Excess 3 Code</vt:lpstr>
      <vt:lpstr>ASCII Codes</vt:lpstr>
      <vt:lpstr>Error-Detecting Code </vt:lpstr>
      <vt:lpstr>Signed Binary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Binary Systems</dc:title>
  <dc:creator>Administrator</dc:creator>
  <cp:lastModifiedBy>Admin</cp:lastModifiedBy>
  <cp:revision>123</cp:revision>
  <dcterms:created xsi:type="dcterms:W3CDTF">2018-07-10T03:45:44Z</dcterms:created>
  <dcterms:modified xsi:type="dcterms:W3CDTF">2020-10-08T16:42:31Z</dcterms:modified>
</cp:coreProperties>
</file>